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89" r:id="rId2"/>
    <p:sldId id="268" r:id="rId3"/>
    <p:sldId id="345" r:id="rId4"/>
    <p:sldId id="290" r:id="rId5"/>
    <p:sldId id="295" r:id="rId6"/>
    <p:sldId id="299" r:id="rId7"/>
    <p:sldId id="284" r:id="rId8"/>
    <p:sldId id="285" r:id="rId9"/>
    <p:sldId id="286" r:id="rId10"/>
    <p:sldId id="287" r:id="rId11"/>
    <p:sldId id="292" r:id="rId12"/>
    <p:sldId id="293" r:id="rId13"/>
    <p:sldId id="294" r:id="rId14"/>
    <p:sldId id="296" r:id="rId15"/>
    <p:sldId id="305" r:id="rId16"/>
    <p:sldId id="309" r:id="rId17"/>
    <p:sldId id="307" r:id="rId18"/>
    <p:sldId id="312" r:id="rId19"/>
    <p:sldId id="313" r:id="rId20"/>
    <p:sldId id="314" r:id="rId21"/>
    <p:sldId id="316" r:id="rId22"/>
    <p:sldId id="317" r:id="rId23"/>
    <p:sldId id="318" r:id="rId24"/>
    <p:sldId id="319" r:id="rId25"/>
    <p:sldId id="323" r:id="rId26"/>
    <p:sldId id="324" r:id="rId27"/>
    <p:sldId id="327" r:id="rId28"/>
    <p:sldId id="325" r:id="rId29"/>
    <p:sldId id="328" r:id="rId30"/>
    <p:sldId id="326" r:id="rId31"/>
    <p:sldId id="329" r:id="rId32"/>
    <p:sldId id="330" r:id="rId33"/>
    <p:sldId id="332" r:id="rId34"/>
    <p:sldId id="322" r:id="rId35"/>
    <p:sldId id="333" r:id="rId36"/>
    <p:sldId id="334" r:id="rId37"/>
    <p:sldId id="350" r:id="rId38"/>
    <p:sldId id="339" r:id="rId39"/>
    <p:sldId id="343" r:id="rId40"/>
    <p:sldId id="341" r:id="rId41"/>
    <p:sldId id="344" r:id="rId42"/>
    <p:sldId id="342" r:id="rId43"/>
    <p:sldId id="321" r:id="rId44"/>
    <p:sldId id="347" r:id="rId45"/>
    <p:sldId id="348" r:id="rId46"/>
    <p:sldId id="33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0000"/>
    <a:srgbClr val="FFFAEB"/>
    <a:srgbClr val="F8FCF6"/>
    <a:srgbClr val="EBF0F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5238" autoAdjust="0"/>
  </p:normalViewPr>
  <p:slideViewPr>
    <p:cSldViewPr>
      <p:cViewPr>
        <p:scale>
          <a:sx n="66" d="100"/>
          <a:sy n="66" d="100"/>
        </p:scale>
        <p:origin x="1114" y="710"/>
      </p:cViewPr>
      <p:guideLst/>
    </p:cSldViewPr>
  </p:slideViewPr>
  <p:notesTextViewPr>
    <p:cViewPr>
      <p:scale>
        <a:sx n="100" d="100"/>
        <a:sy n="100" d="100"/>
      </p:scale>
      <p:origin x="0" y="0"/>
    </p:cViewPr>
  </p:notesTextViewPr>
  <p:sorterViewPr>
    <p:cViewPr>
      <p:scale>
        <a:sx n="66" d="100"/>
        <a:sy n="66" d="100"/>
      </p:scale>
      <p:origin x="0" y="-3907"/>
    </p:cViewPr>
  </p:sorterViewPr>
  <p:notesViewPr>
    <p:cSldViewPr>
      <p:cViewPr varScale="1">
        <p:scale>
          <a:sx n="72" d="100"/>
          <a:sy n="72" d="100"/>
        </p:scale>
        <p:origin x="2938" y="82"/>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F09CAF-5780-4110-8725-A3F0191B5A4E}" type="datetimeFigureOut">
              <a:rPr lang="en-US" smtClean="0"/>
              <a:t>10/17/2016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75E4D0-68A5-4AFE-B1D2-09CD2368E69C}" type="slidenum">
              <a:rPr lang="en-US" smtClean="0"/>
              <a:t>‹#›</a:t>
            </a:fld>
            <a:endParaRPr lang="en-US"/>
          </a:p>
        </p:txBody>
      </p:sp>
    </p:spTree>
    <p:extLst>
      <p:ext uri="{BB962C8B-B14F-4D97-AF65-F5344CB8AC3E}">
        <p14:creationId xmlns:p14="http://schemas.microsoft.com/office/powerpoint/2010/main" val="2666844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FE22B-30BF-453E-B72D-23914BA8E885}" type="datetimeFigureOut">
              <a:rPr lang="en-US" smtClean="0"/>
              <a:t>10/17/2016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BD9A73-1564-453A-9937-692D9B456C81}" type="slidenum">
              <a:rPr lang="en-US" smtClean="0"/>
              <a:t>‹#›</a:t>
            </a:fld>
            <a:endParaRPr lang="en-US"/>
          </a:p>
        </p:txBody>
      </p:sp>
    </p:spTree>
    <p:extLst>
      <p:ext uri="{BB962C8B-B14F-4D97-AF65-F5344CB8AC3E}">
        <p14:creationId xmlns:p14="http://schemas.microsoft.com/office/powerpoint/2010/main" val="101849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1</a:t>
            </a:fld>
            <a:endParaRPr lang="en-US"/>
          </a:p>
        </p:txBody>
      </p:sp>
    </p:spTree>
    <p:extLst>
      <p:ext uri="{BB962C8B-B14F-4D97-AF65-F5344CB8AC3E}">
        <p14:creationId xmlns:p14="http://schemas.microsoft.com/office/powerpoint/2010/main" val="303690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ML has three main</a:t>
            </a:r>
            <a:r>
              <a:rPr lang="en-US" baseline="0" dirty="0" smtClean="0"/>
              <a:t> categories, although some argue that semi-supervised rests somewhere between supervised and unsupervised.   We will concern ourselves mainly with these three throughout this course. </a:t>
            </a:r>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12</a:t>
            </a:fld>
            <a:endParaRPr lang="en-US"/>
          </a:p>
        </p:txBody>
      </p:sp>
    </p:spTree>
    <p:extLst>
      <p:ext uri="{BB962C8B-B14F-4D97-AF65-F5344CB8AC3E}">
        <p14:creationId xmlns:p14="http://schemas.microsoft.com/office/powerpoint/2010/main" val="883001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Beyond these 3 categories, most literature</a:t>
            </a:r>
            <a:r>
              <a:rPr lang="en-US" baseline="0" dirty="0" smtClean="0"/>
              <a:t> sources lump all the ML approaches into one huge confusing category … which if you looking at ML for the first time it comes across like this graphic.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That</a:t>
            </a:r>
            <a:r>
              <a:rPr lang="en-US" baseline="0" dirty="0" smtClean="0"/>
              <a:t> is mostly to </a:t>
            </a:r>
            <a:r>
              <a:rPr lang="en-US" dirty="0" smtClean="0"/>
              <a:t>avoid some of the</a:t>
            </a:r>
            <a:r>
              <a:rPr lang="en-US" baseline="0" dirty="0" smtClean="0"/>
              <a:t> issues when attempting to discern or make distinctions between ML approaches and where they fit in the 3 categories.    I have taken a stab at labeling the more popular model representations and algorithm approaches and providing some context to where they fit in the ML family.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Classification</a:t>
            </a:r>
            <a:r>
              <a:rPr lang="en-US" baseline="0" dirty="0" smtClean="0"/>
              <a:t> techniques are the largest in the ML family but as you can see these techniques are not exclusive to sub-categories, overlap again exists, and algorithms are often modified or combined for different goals.   Even regression shares some of the classification approaches, but let’s not get hung up on how we classify the techniques, and instead focus on the technique itself to understand how it performs for the problem and data.  </a:t>
            </a:r>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13</a:t>
            </a:fld>
            <a:endParaRPr lang="en-US"/>
          </a:p>
        </p:txBody>
      </p:sp>
    </p:spTree>
    <p:extLst>
      <p:ext uri="{BB962C8B-B14F-4D97-AF65-F5344CB8AC3E}">
        <p14:creationId xmlns:p14="http://schemas.microsoft.com/office/powerpoint/2010/main" val="3233063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seen a bit of ML, you might be able to relate your experience here at BAE or your previous projects.   </a:t>
            </a:r>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14</a:t>
            </a:fld>
            <a:endParaRPr lang="en-US"/>
          </a:p>
        </p:txBody>
      </p:sp>
    </p:spTree>
    <p:extLst>
      <p:ext uri="{BB962C8B-B14F-4D97-AF65-F5344CB8AC3E}">
        <p14:creationId xmlns:p14="http://schemas.microsoft.com/office/powerpoint/2010/main" val="2869544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prediction models are trained by showing them many labeled instances or rows of data. The prediction models are then used to make predictions about new instances. This process is commonly referred to as supervised machine learning. </a:t>
            </a:r>
          </a:p>
          <a:p>
            <a:endParaRPr lang="en-US" dirty="0" smtClean="0"/>
          </a:p>
          <a:p>
            <a:r>
              <a:rPr lang="en-US" dirty="0" smtClean="0"/>
              <a:t>In</a:t>
            </a:r>
            <a:r>
              <a:rPr lang="en-US" baseline="0" dirty="0" smtClean="0"/>
              <a:t> supervised learning approaches, t</a:t>
            </a:r>
            <a:r>
              <a:rPr lang="en-US" dirty="0" smtClean="0"/>
              <a:t>eachers provide judgments about the data</a:t>
            </a:r>
            <a:r>
              <a:rPr lang="en-US" baseline="0" dirty="0" smtClean="0"/>
              <a:t> </a:t>
            </a:r>
            <a:r>
              <a:rPr lang="en-US" dirty="0" smtClean="0"/>
              <a:t>using labels. These judgments are collected into a set of "labeled data sets “.  </a:t>
            </a:r>
          </a:p>
          <a:p>
            <a:r>
              <a:rPr lang="en-US" dirty="0" smtClean="0"/>
              <a:t>The</a:t>
            </a:r>
            <a:r>
              <a:rPr lang="en-US" baseline="0" dirty="0" smtClean="0"/>
              <a:t> labelling process is performed on a dataset that is cleaned, conditioned, and curated to be free of errors that would lead to poor results.   </a:t>
            </a:r>
          </a:p>
          <a:p>
            <a:r>
              <a:rPr lang="en-US" dirty="0" smtClean="0"/>
              <a:t>In some cases the data input</a:t>
            </a:r>
            <a:r>
              <a:rPr lang="en-US" baseline="0" dirty="0" smtClean="0"/>
              <a:t> is already in a form consumable by the ML algorithm.  In other cases, the raw data needs to go through a feature selection and extraction process to be consumable by the ML algorithm.  One example is image data that if your goal is face recognition, regions of the image are extracted and labeled as eyes, nose, mouth, etc.   </a:t>
            </a:r>
          </a:p>
          <a:p>
            <a:endParaRPr lang="en-US" baseline="0" dirty="0" smtClean="0"/>
          </a:p>
          <a:p>
            <a:r>
              <a:rPr lang="en-US" dirty="0" smtClean="0"/>
              <a:t>The machine learner uses the "training set" </a:t>
            </a:r>
            <a:r>
              <a:rPr lang="en-US" baseline="0" dirty="0" smtClean="0"/>
              <a:t>data (raw or derived features) </a:t>
            </a:r>
            <a:r>
              <a:rPr lang="en-US" dirty="0" smtClean="0"/>
              <a:t>to learn how to predict the provided labels (i.e. learns to replicate human judgments) and a "prediction model" is created.  This prediction model can be used to automatically label new instances.</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measure the performance of your newly trained model, input data, again either raw or derived features, are input into the model.   Although the test data also have labels, these labels are not known or presented to the model.   Instead the model predicts the labels for every instance of the test data set.    These </a:t>
            </a:r>
            <a:r>
              <a:rPr lang="en-US" dirty="0" smtClean="0"/>
              <a:t>"predicted labels" are compared to the </a:t>
            </a:r>
            <a:r>
              <a:rPr lang="en-US" dirty="0" err="1" smtClean="0"/>
              <a:t>apriori</a:t>
            </a:r>
            <a:r>
              <a:rPr lang="en-US" dirty="0" smtClean="0"/>
              <a:t> “provided labels" to generate statistics about the your model's performance</a:t>
            </a:r>
            <a:r>
              <a:rPr lang="en-US" baseline="0" dirty="0" smtClean="0"/>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your opportunity to tweak the parameters of your model to optimize as best possible to achieve a satisfactory performance.   Methods include increasing your training set for more instances/samples, swapping test and training data sets, etc., all of which have their own issues, but this will become more apparent in the linear regression example.     So at a high level, iterate the train and test of your prediction model.   </a:t>
            </a:r>
          </a:p>
        </p:txBody>
      </p:sp>
      <p:sp>
        <p:nvSpPr>
          <p:cNvPr id="4" name="Slide Number Placeholder 3"/>
          <p:cNvSpPr>
            <a:spLocks noGrp="1"/>
          </p:cNvSpPr>
          <p:nvPr>
            <p:ph type="sldNum" sz="quarter" idx="10"/>
          </p:nvPr>
        </p:nvSpPr>
        <p:spPr/>
        <p:txBody>
          <a:bodyPr/>
          <a:lstStyle/>
          <a:p>
            <a:fld id="{5ABD9A73-1564-453A-9937-692D9B456C81}" type="slidenum">
              <a:rPr lang="en-US" smtClean="0"/>
              <a:t>15</a:t>
            </a:fld>
            <a:endParaRPr lang="en-US"/>
          </a:p>
        </p:txBody>
      </p:sp>
    </p:spTree>
    <p:extLst>
      <p:ext uri="{BB962C8B-B14F-4D97-AF65-F5344CB8AC3E}">
        <p14:creationId xmlns:p14="http://schemas.microsoft.com/office/powerpoint/2010/main" val="271366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you are lucky enough to find an existing dataset that has been labeled as your data input, it is customary to </a:t>
            </a:r>
            <a:r>
              <a:rPr lang="en-US" dirty="0" smtClean="0"/>
              <a:t>split the labeled dataset</a:t>
            </a:r>
            <a:r>
              <a:rPr lang="en-US" baseline="0" dirty="0" smtClean="0"/>
              <a:t> </a:t>
            </a:r>
            <a:r>
              <a:rPr lang="en-US" dirty="0" smtClean="0"/>
              <a:t>into a "training set" and "test set". </a:t>
            </a:r>
          </a:p>
          <a:p>
            <a:r>
              <a:rPr lang="en-US" dirty="0" smtClean="0"/>
              <a:t>For example, if the dataset includes 100 samples, you</a:t>
            </a:r>
            <a:r>
              <a:rPr lang="en-US" baseline="0" dirty="0" smtClean="0"/>
              <a:t> might arbitrarily use 60% for t</a:t>
            </a:r>
            <a:r>
              <a:rPr lang="en-US" dirty="0" smtClean="0"/>
              <a:t>he "training set" for the machine learner to learn from,</a:t>
            </a:r>
            <a:r>
              <a:rPr lang="en-US" baseline="0" dirty="0" smtClean="0"/>
              <a:t> and set aside 40% of the data for the </a:t>
            </a:r>
            <a:r>
              <a:rPr lang="en-US" dirty="0" smtClean="0"/>
              <a:t>"test set" for model evaluation.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do not have a </a:t>
            </a:r>
            <a:r>
              <a:rPr lang="en-US" dirty="0" smtClean="0"/>
              <a:t>Real World</a:t>
            </a:r>
            <a:r>
              <a:rPr lang="en-US" baseline="0" dirty="0" smtClean="0"/>
              <a:t> dataset, then you have to create a dataset for the same purpose.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either approach, you train and test your model, iterate </a:t>
            </a:r>
            <a:r>
              <a:rPr lang="en-US" baseline="0" dirty="0" err="1" smtClean="0"/>
              <a:t>train&amp;test</a:t>
            </a:r>
            <a:r>
              <a:rPr lang="en-US" baseline="0" dirty="0" smtClean="0"/>
              <a:t> until you have reached your stopping point (</a:t>
            </a:r>
            <a:r>
              <a:rPr lang="en-US" baseline="0" dirty="0" err="1" smtClean="0"/>
              <a:t>e.g</a:t>
            </a:r>
            <a:r>
              <a:rPr lang="en-US" baseline="0" dirty="0" smtClean="0"/>
              <a:t>, performance criteria, frustration, exhaustion, time deadline, funding ceiling, etc.) and with a </a:t>
            </a:r>
            <a:r>
              <a:rPr lang="en-US" dirty="0" smtClean="0"/>
              <a:t>“prediction model” optimized to a satisfactory level the model is used in production systems to classify real world data to produce labels.</a:t>
            </a:r>
          </a:p>
          <a:p>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16</a:t>
            </a:fld>
            <a:endParaRPr lang="en-US"/>
          </a:p>
        </p:txBody>
      </p:sp>
    </p:spTree>
    <p:extLst>
      <p:ext uri="{BB962C8B-B14F-4D97-AF65-F5344CB8AC3E}">
        <p14:creationId xmlns:p14="http://schemas.microsoft.com/office/powerpoint/2010/main" val="3723166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illustrates where labels</a:t>
            </a:r>
            <a:r>
              <a:rPr lang="en-US" baseline="0" dirty="0" smtClean="0"/>
              <a:t> are used and not used.   </a:t>
            </a:r>
          </a:p>
          <a:p>
            <a:endParaRPr lang="en-US" baseline="0" dirty="0" smtClean="0"/>
          </a:p>
          <a:p>
            <a:r>
              <a:rPr lang="en-US" baseline="0" dirty="0" smtClean="0"/>
              <a:t>In the training phase, labels in the last column are ingested along with M number of feature vector data of dimension 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test phase, labels in the last column are withheld for the remaining (100-M) number of feature vector data of dimension N, and compared to the predicted labels output from the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production phase, no labels are provided to the model that ingest any number of N dimension feature vectors, and predict a label, hopefully more right than wrong.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17</a:t>
            </a:fld>
            <a:endParaRPr lang="en-US"/>
          </a:p>
        </p:txBody>
      </p:sp>
    </p:spTree>
    <p:extLst>
      <p:ext uri="{BB962C8B-B14F-4D97-AF65-F5344CB8AC3E}">
        <p14:creationId xmlns:p14="http://schemas.microsoft.com/office/powerpoint/2010/main" val="1479779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search for ML tools and SW will yield numerous results from which you can choose the best for your application</a:t>
            </a:r>
          </a:p>
          <a:p>
            <a:r>
              <a:rPr lang="en-US" baseline="0" dirty="0" smtClean="0"/>
              <a:t>This course aims not at exercising the tools, rather assisting you in selecting the right tool for your problem space by describing where the ML algorithms are well suited and ill-suited to the situation.   </a:t>
            </a:r>
          </a:p>
          <a:p>
            <a:r>
              <a:rPr lang="en-US" baseline="0" dirty="0" smtClean="0"/>
              <a:t>Essentially, describe for you what is under the hood of each of the ML techniques so you have an understanding of how it works, where it could succeed, where it could fail, and perhaps instill in you a confidence to navigate the ML domain for the solution your project is searching for.</a:t>
            </a:r>
          </a:p>
          <a:p>
            <a:endParaRPr lang="en-US" baseline="0" dirty="0" smtClean="0"/>
          </a:p>
          <a:p>
            <a:r>
              <a:rPr lang="en-US" baseline="0" dirty="0" smtClean="0"/>
              <a:t>I do not have experience with these SW offerings since typically, the past projects I have worked on at BAE do not permit the inclusion of </a:t>
            </a:r>
            <a:r>
              <a:rPr lang="en-US" baseline="0" dirty="0" err="1" smtClean="0"/>
              <a:t>opensource</a:t>
            </a:r>
            <a:r>
              <a:rPr lang="en-US" baseline="0" dirty="0" smtClean="0"/>
              <a:t> SW in certain operational military systems.   That is not the case for all military and intelligence programs today, and some </a:t>
            </a:r>
            <a:r>
              <a:rPr lang="en-US" baseline="0" dirty="0" err="1" smtClean="0"/>
              <a:t>opensource</a:t>
            </a:r>
            <a:r>
              <a:rPr lang="en-US" baseline="0" dirty="0" smtClean="0"/>
              <a:t> SW is allowable depending if it has passed scrutiny by the appropriate government agencies and groups.</a:t>
            </a:r>
          </a:p>
          <a:p>
            <a:endParaRPr lang="en-US" baseline="0" dirty="0" smtClean="0"/>
          </a:p>
          <a:p>
            <a:r>
              <a:rPr lang="en-US" baseline="0" dirty="0" smtClean="0"/>
              <a:t>Some of these tools employ ML techniques might be more focused on other areas like data mining as implied in the name.</a:t>
            </a:r>
          </a:p>
          <a:p>
            <a:r>
              <a:rPr lang="en-US" baseline="0" dirty="0" smtClean="0"/>
              <a:t>If you are so motivated, take a look at some projects that provide open source software projects and packages as a springboard into ML</a:t>
            </a:r>
          </a:p>
        </p:txBody>
      </p:sp>
      <p:sp>
        <p:nvSpPr>
          <p:cNvPr id="4" name="Slide Number Placeholder 3"/>
          <p:cNvSpPr>
            <a:spLocks noGrp="1"/>
          </p:cNvSpPr>
          <p:nvPr>
            <p:ph type="sldNum" sz="quarter" idx="10"/>
          </p:nvPr>
        </p:nvSpPr>
        <p:spPr/>
        <p:txBody>
          <a:bodyPr/>
          <a:lstStyle/>
          <a:p>
            <a:fld id="{5ABD9A73-1564-453A-9937-692D9B456C81}" type="slidenum">
              <a:rPr lang="en-US" smtClean="0"/>
              <a:t>18</a:t>
            </a:fld>
            <a:endParaRPr lang="en-US"/>
          </a:p>
        </p:txBody>
      </p:sp>
    </p:spTree>
    <p:extLst>
      <p:ext uri="{BB962C8B-B14F-4D97-AF65-F5344CB8AC3E}">
        <p14:creationId xmlns:p14="http://schemas.microsoft.com/office/powerpoint/2010/main" val="1806926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Real Estate pricing is a simple example and gut feel is an easy guide to pricing a house.   But</a:t>
            </a:r>
            <a:r>
              <a:rPr lang="en-US" sz="1200" baseline="0" dirty="0" smtClean="0"/>
              <a:t> the point I want to make is, some data sets don’t offer easy visualization, gut feel, or intuition in the outcome, so you need to trust your ML implementation.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Take for example, </a:t>
            </a:r>
            <a:r>
              <a:rPr lang="en-US" sz="1200" dirty="0" smtClean="0"/>
              <a:t>as input volume increases the human’s ability to price</a:t>
            </a:r>
            <a:r>
              <a:rPr lang="en-US" sz="1200" baseline="0" dirty="0" smtClean="0"/>
              <a:t> each housing input is challenging and is one reason for designing a ML algorithm to predict house prices rapidly.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Secondly, the example only used one feature and it was a 2 dimensional problem.   Here the training set is square footage vs price, where area is the input and price is the output.   If the input features includes not only area, but also location, view, # bedrooms, # baths, # floors, # acres, proximity to schools, stores, work, etc. the ML algorithm becomes more complex, and at the same time is less intuitive to the real estate agent.   Although realtors think they can realistically juggle multiple factors in pricing a house, visualization is no longer possible due to the multi-dimensional feature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Whatever the underlying ML algorithm complexity, the result is a decision boundary that is continuous and provides the “right” prediction to an input.   Depending on your ML </a:t>
            </a:r>
            <a:r>
              <a:rPr lang="en-US" baseline="0" dirty="0" err="1" smtClean="0"/>
              <a:t>alg</a:t>
            </a:r>
            <a:r>
              <a:rPr lang="en-US" baseline="0" dirty="0" smtClean="0"/>
              <a:t> the price you might command for your 3200 </a:t>
            </a:r>
            <a:r>
              <a:rPr lang="en-US" baseline="0" dirty="0" err="1" smtClean="0"/>
              <a:t>sqft</a:t>
            </a:r>
            <a:r>
              <a:rPr lang="en-US" baseline="0" dirty="0" smtClean="0"/>
              <a:t> house in san </a:t>
            </a:r>
            <a:r>
              <a:rPr lang="en-US" baseline="0" dirty="0" err="1" smtClean="0"/>
              <a:t>diego</a:t>
            </a:r>
            <a:r>
              <a:rPr lang="en-US" baseline="0" dirty="0" smtClean="0"/>
              <a:t> is predicted to be between 790K-860K.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decide to move away from an underlying regression model that is first order, linear fit, to a more complex model that fits your data “better” you will see it changes the prediction for the same input value(s). </a:t>
            </a:r>
          </a:p>
        </p:txBody>
      </p:sp>
      <p:sp>
        <p:nvSpPr>
          <p:cNvPr id="4" name="Slide Number Placeholder 3"/>
          <p:cNvSpPr>
            <a:spLocks noGrp="1"/>
          </p:cNvSpPr>
          <p:nvPr>
            <p:ph type="sldNum" sz="quarter" idx="10"/>
          </p:nvPr>
        </p:nvSpPr>
        <p:spPr/>
        <p:txBody>
          <a:bodyPr/>
          <a:lstStyle/>
          <a:p>
            <a:fld id="{5ABD9A73-1564-453A-9937-692D9B456C81}" type="slidenum">
              <a:rPr lang="en-US" smtClean="0"/>
              <a:t>19</a:t>
            </a:fld>
            <a:endParaRPr lang="en-US"/>
          </a:p>
        </p:txBody>
      </p:sp>
    </p:spTree>
    <p:extLst>
      <p:ext uri="{BB962C8B-B14F-4D97-AF65-F5344CB8AC3E}">
        <p14:creationId xmlns:p14="http://schemas.microsoft.com/office/powerpoint/2010/main" val="1083682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indent="0" eaLnBrk="1" fontAlgn="base" hangingPunct="1">
              <a:lnSpc>
                <a:spcPct val="100000"/>
              </a:lnSpc>
              <a:spcBef>
                <a:spcPct val="0"/>
              </a:spcBef>
              <a:spcAft>
                <a:spcPct val="0"/>
              </a:spcAft>
              <a:buClrTx/>
              <a:buSzTx/>
              <a:buFontTx/>
              <a:buNone/>
              <a:tabLst/>
            </a:pPr>
            <a:endParaRPr lang="en-US" altLang="en-US" sz="1200" dirty="0" smtClean="0">
              <a:solidFill>
                <a:prstClr val="black"/>
              </a:solidFill>
              <a:latin typeface="+mn-lt"/>
            </a:endParaRPr>
          </a:p>
        </p:txBody>
      </p:sp>
      <p:sp>
        <p:nvSpPr>
          <p:cNvPr id="4" name="Slide Number Placeholder 3"/>
          <p:cNvSpPr>
            <a:spLocks noGrp="1"/>
          </p:cNvSpPr>
          <p:nvPr>
            <p:ph type="sldNum" sz="quarter" idx="10"/>
          </p:nvPr>
        </p:nvSpPr>
        <p:spPr/>
        <p:txBody>
          <a:bodyPr/>
          <a:lstStyle/>
          <a:p>
            <a:fld id="{5ABD9A73-1564-453A-9937-692D9B456C81}" type="slidenum">
              <a:rPr lang="en-US" smtClean="0"/>
              <a:t>20</a:t>
            </a:fld>
            <a:endParaRPr lang="en-US"/>
          </a:p>
        </p:txBody>
      </p:sp>
    </p:spTree>
    <p:extLst>
      <p:ext uri="{BB962C8B-B14F-4D97-AF65-F5344CB8AC3E}">
        <p14:creationId xmlns:p14="http://schemas.microsoft.com/office/powerpoint/2010/main" val="387625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should get this.   Let’s build on the previous example to explain the relationship between the number of feature vectors and dimension of your problem space.   In lower dimension the problem may be easy to visualize and aid in interpreting the results.   Here is a one dimensional problem, easy to visualize and construct a ML algorithm for thresholds to separate the problem space into classes using benign and malignant labels.   Increasing the dimension of the ML algorithm however is a benefit to class separation as we see in the next slide.</a:t>
            </a:r>
          </a:p>
        </p:txBody>
      </p:sp>
      <p:sp>
        <p:nvSpPr>
          <p:cNvPr id="4" name="Slide Number Placeholder 3"/>
          <p:cNvSpPr>
            <a:spLocks noGrp="1"/>
          </p:cNvSpPr>
          <p:nvPr>
            <p:ph type="sldNum" sz="quarter" idx="10"/>
          </p:nvPr>
        </p:nvSpPr>
        <p:spPr/>
        <p:txBody>
          <a:bodyPr/>
          <a:lstStyle/>
          <a:p>
            <a:fld id="{5ABD9A73-1564-453A-9937-692D9B456C81}" type="slidenum">
              <a:rPr lang="en-US" smtClean="0"/>
              <a:t>21</a:t>
            </a:fld>
            <a:endParaRPr lang="en-US"/>
          </a:p>
        </p:txBody>
      </p:sp>
    </p:spTree>
    <p:extLst>
      <p:ext uri="{BB962C8B-B14F-4D97-AF65-F5344CB8AC3E}">
        <p14:creationId xmlns:p14="http://schemas.microsoft.com/office/powerpoint/2010/main" val="418055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3</a:t>
            </a:fld>
            <a:endParaRPr lang="en-US"/>
          </a:p>
        </p:txBody>
      </p:sp>
    </p:spTree>
    <p:extLst>
      <p:ext uri="{BB962C8B-B14F-4D97-AF65-F5344CB8AC3E}">
        <p14:creationId xmlns:p14="http://schemas.microsoft.com/office/powerpoint/2010/main" val="3612320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Notice by adding another feature to the data , the classes might become separable.  In this case, it is becoming more linear separable but not quite.   We can still visualize in two dimensions to aid us ML </a:t>
            </a:r>
            <a:r>
              <a:rPr lang="en-US" baseline="0" dirty="0" err="1" smtClean="0"/>
              <a:t>alg</a:t>
            </a:r>
            <a:r>
              <a:rPr lang="en-US" baseline="0" dirty="0" smtClean="0"/>
              <a:t> evaluation</a:t>
            </a:r>
          </a:p>
        </p:txBody>
      </p:sp>
      <p:sp>
        <p:nvSpPr>
          <p:cNvPr id="4" name="Slide Number Placeholder 3"/>
          <p:cNvSpPr>
            <a:spLocks noGrp="1"/>
          </p:cNvSpPr>
          <p:nvPr>
            <p:ph type="sldNum" sz="quarter" idx="10"/>
          </p:nvPr>
        </p:nvSpPr>
        <p:spPr/>
        <p:txBody>
          <a:bodyPr/>
          <a:lstStyle/>
          <a:p>
            <a:fld id="{5ABD9A73-1564-453A-9937-692D9B456C81}" type="slidenum">
              <a:rPr lang="en-US" smtClean="0"/>
              <a:t>22</a:t>
            </a:fld>
            <a:endParaRPr lang="en-US"/>
          </a:p>
        </p:txBody>
      </p:sp>
    </p:spTree>
    <p:extLst>
      <p:ext uri="{BB962C8B-B14F-4D97-AF65-F5344CB8AC3E}">
        <p14:creationId xmlns:p14="http://schemas.microsoft.com/office/powerpoint/2010/main" val="3533057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Adding yet another feature to the data it is clear that the data is separable, here by a plane in 3-dimensional space, and is still also </a:t>
            </a:r>
            <a:r>
              <a:rPr lang="en-US" baseline="0" dirty="0" err="1" smtClean="0"/>
              <a:t>visualizable</a:t>
            </a:r>
            <a:r>
              <a:rPr lang="en-US" baseline="0" dirty="0" smtClean="0"/>
              <a:t>.</a:t>
            </a:r>
          </a:p>
          <a:p>
            <a:endParaRPr lang="en-US" baseline="0" dirty="0" smtClean="0"/>
          </a:p>
          <a:p>
            <a:r>
              <a:rPr lang="en-US" baseline="0" dirty="0" smtClean="0"/>
              <a:t>Show of hands, how many of you are able to visualize in more than 5 dimensions?</a:t>
            </a:r>
          </a:p>
          <a:p>
            <a:endParaRPr lang="en-US" baseline="0" dirty="0" smtClean="0"/>
          </a:p>
          <a:p>
            <a:r>
              <a:rPr lang="en-US" baseline="0" dirty="0" smtClean="0"/>
              <a:t>However,  adding more features you no longer have the luxury of visualization and depend very heavily on the on the ML algorithm to learn the feature data and create a decision surface (i.e., </a:t>
            </a:r>
            <a:r>
              <a:rPr lang="en-US" baseline="0" dirty="0" err="1" smtClean="0"/>
              <a:t>hyperplane</a:t>
            </a:r>
            <a:r>
              <a:rPr lang="en-US" baseline="0" dirty="0" smtClean="0"/>
              <a:t>) commensurate with the dimension of your problem space minus one (i.e., feature vector dimension - 1)</a:t>
            </a:r>
          </a:p>
          <a:p>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23</a:t>
            </a:fld>
            <a:endParaRPr lang="en-US"/>
          </a:p>
        </p:txBody>
      </p:sp>
    </p:spTree>
    <p:extLst>
      <p:ext uri="{BB962C8B-B14F-4D97-AF65-F5344CB8AC3E}">
        <p14:creationId xmlns:p14="http://schemas.microsoft.com/office/powerpoint/2010/main" val="2331229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24</a:t>
            </a:fld>
            <a:endParaRPr lang="en-US"/>
          </a:p>
        </p:txBody>
      </p:sp>
    </p:spTree>
    <p:extLst>
      <p:ext uri="{BB962C8B-B14F-4D97-AF65-F5344CB8AC3E}">
        <p14:creationId xmlns:p14="http://schemas.microsoft.com/office/powerpoint/2010/main" val="4108507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Recall this supervised learning model to train a ML algorithm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is some terminology to be used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Since only one value of x is used in training the feature vector is length 1 and is directly input into the system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model we have chosen for the linear regression example is a linear model with one variable – </a:t>
            </a:r>
            <a:r>
              <a:rPr lang="en-US" baseline="0" dirty="0" err="1" smtClean="0"/>
              <a:t>univariate</a:t>
            </a:r>
            <a:r>
              <a:rPr lang="en-US" baseline="0" dirty="0" smtClean="0"/>
              <a:t> linear regression model.  However this is not the only model you can select, but that is your design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hypothesis takes in some variable x, uses the parameters determined by the learning system, and outputs a prediction based on that input</a:t>
            </a:r>
          </a:p>
        </p:txBody>
      </p:sp>
      <p:sp>
        <p:nvSpPr>
          <p:cNvPr id="4" name="Slide Number Placeholder 3"/>
          <p:cNvSpPr>
            <a:spLocks noGrp="1"/>
          </p:cNvSpPr>
          <p:nvPr>
            <p:ph type="sldNum" sz="quarter" idx="10"/>
          </p:nvPr>
        </p:nvSpPr>
        <p:spPr/>
        <p:txBody>
          <a:bodyPr/>
          <a:lstStyle/>
          <a:p>
            <a:fld id="{5ABD9A73-1564-453A-9937-692D9B456C81}" type="slidenum">
              <a:rPr lang="en-US" smtClean="0"/>
              <a:t>25</a:t>
            </a:fld>
            <a:endParaRPr lang="en-US"/>
          </a:p>
        </p:txBody>
      </p:sp>
    </p:spTree>
    <p:extLst>
      <p:ext uri="{BB962C8B-B14F-4D97-AF65-F5344CB8AC3E}">
        <p14:creationId xmlns:p14="http://schemas.microsoft.com/office/powerpoint/2010/main" val="3400964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is important here is understanding how the machine learning algorithm determines the parameters of your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open the Machine Learning Algorithm box to understand how it optimizes the parameters based on your available training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Your objective is to develop a hypothesis that closely approximates your y output for your training samples.   One approach is to minimize the difference between h and y, let’s walk through the math.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Define your cost function which examines all the samples in our training set.   The cost function is also called the squared error cost function, which is reasonable for most regression problems, but not the only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let’s talk about different approaches to minimizing the cost function</a:t>
            </a:r>
          </a:p>
        </p:txBody>
      </p:sp>
      <p:sp>
        <p:nvSpPr>
          <p:cNvPr id="4" name="Slide Number Placeholder 3"/>
          <p:cNvSpPr>
            <a:spLocks noGrp="1"/>
          </p:cNvSpPr>
          <p:nvPr>
            <p:ph type="sldNum" sz="quarter" idx="10"/>
          </p:nvPr>
        </p:nvSpPr>
        <p:spPr/>
        <p:txBody>
          <a:bodyPr/>
          <a:lstStyle/>
          <a:p>
            <a:fld id="{5ABD9A73-1564-453A-9937-692D9B456C81}" type="slidenum">
              <a:rPr lang="en-US" smtClean="0"/>
              <a:t>26</a:t>
            </a:fld>
            <a:endParaRPr lang="en-US"/>
          </a:p>
        </p:txBody>
      </p:sp>
    </p:spTree>
    <p:extLst>
      <p:ext uri="{BB962C8B-B14F-4D97-AF65-F5344CB8AC3E}">
        <p14:creationId xmlns:p14="http://schemas.microsoft.com/office/powerpoint/2010/main" val="4141048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27</a:t>
            </a:fld>
            <a:endParaRPr lang="en-US"/>
          </a:p>
        </p:txBody>
      </p:sp>
    </p:spTree>
    <p:extLst>
      <p:ext uri="{BB962C8B-B14F-4D97-AF65-F5344CB8AC3E}">
        <p14:creationId xmlns:p14="http://schemas.microsoft.com/office/powerpoint/2010/main" val="1597329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cases where the feature dimension is low and visualization is possible, you could convince yourself of the results of minimization, specifically gradient descent, by plotting the cost function values for the specific training set for a range of parameter values.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purposes of illustration we will do this here to describe how gradient descent works.   Fixing one parameter value in one dimension and varying the other parameter generates a quadratic, and repeatedly creates this quadratic looking surface.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28</a:t>
            </a:fld>
            <a:endParaRPr lang="en-US"/>
          </a:p>
        </p:txBody>
      </p:sp>
    </p:spTree>
    <p:extLst>
      <p:ext uri="{BB962C8B-B14F-4D97-AF65-F5344CB8AC3E}">
        <p14:creationId xmlns:p14="http://schemas.microsoft.com/office/powerpoint/2010/main" val="889657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Starting anywhere on the curve, the intent of the search function is to move downhill until the minimum is found.   Easy right, well in this case it is pretty easy to see where the minimum 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Gradient descent does not require you to generate a surface describing the cost function in order to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29</a:t>
            </a:fld>
            <a:endParaRPr lang="en-US"/>
          </a:p>
        </p:txBody>
      </p:sp>
    </p:spTree>
    <p:extLst>
      <p:ext uri="{BB962C8B-B14F-4D97-AF65-F5344CB8AC3E}">
        <p14:creationId xmlns:p14="http://schemas.microsoft.com/office/powerpoint/2010/main" val="1300624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30</a:t>
            </a:fld>
            <a:endParaRPr lang="en-US"/>
          </a:p>
        </p:txBody>
      </p:sp>
    </p:spTree>
    <p:extLst>
      <p:ext uri="{BB962C8B-B14F-4D97-AF65-F5344CB8AC3E}">
        <p14:creationId xmlns:p14="http://schemas.microsoft.com/office/powerpoint/2010/main" val="603353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each step, the “Batch Gradient Descent” examines all the training data in evaluating in which direction and how big of a step, gradient descent makes towards searching for the minimum.   </a:t>
            </a:r>
          </a:p>
        </p:txBody>
      </p:sp>
      <p:sp>
        <p:nvSpPr>
          <p:cNvPr id="4" name="Slide Number Placeholder 3"/>
          <p:cNvSpPr>
            <a:spLocks noGrp="1"/>
          </p:cNvSpPr>
          <p:nvPr>
            <p:ph type="sldNum" sz="quarter" idx="10"/>
          </p:nvPr>
        </p:nvSpPr>
        <p:spPr/>
        <p:txBody>
          <a:bodyPr/>
          <a:lstStyle/>
          <a:p>
            <a:fld id="{5ABD9A73-1564-453A-9937-692D9B456C81}" type="slidenum">
              <a:rPr lang="en-US" smtClean="0"/>
              <a:t>31</a:t>
            </a:fld>
            <a:endParaRPr lang="en-US"/>
          </a:p>
        </p:txBody>
      </p:sp>
    </p:spTree>
    <p:extLst>
      <p:ext uri="{BB962C8B-B14F-4D97-AF65-F5344CB8AC3E}">
        <p14:creationId xmlns:p14="http://schemas.microsoft.com/office/powerpoint/2010/main" val="71278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4</a:t>
            </a:fld>
            <a:endParaRPr lang="en-US"/>
          </a:p>
        </p:txBody>
      </p:sp>
    </p:spTree>
    <p:extLst>
      <p:ext uri="{BB962C8B-B14F-4D97-AF65-F5344CB8AC3E}">
        <p14:creationId xmlns:p14="http://schemas.microsoft.com/office/powerpoint/2010/main" val="394758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show how the parameters of the learning algorithm get “batch updated”.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Recall the equations for your predictor/hypothesis and the cost function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Simplify J by considering one training sample.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Applying the chain rule the derivative simplifies and is reinserted into the parameter update equation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32</a:t>
            </a:fld>
            <a:endParaRPr lang="en-US"/>
          </a:p>
        </p:txBody>
      </p:sp>
    </p:spTree>
    <p:extLst>
      <p:ext uri="{BB962C8B-B14F-4D97-AF65-F5344CB8AC3E}">
        <p14:creationId xmlns:p14="http://schemas.microsoft.com/office/powerpoint/2010/main" val="2119520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this surface indicates for a particular cost function, there are several local minimums but only one global minimum, at which the parameters of your ML algorithm is optimum.   Searching for the global minimum is the challenge in developing the most accurate hypothesis or predictor.  Since this is considered the secret sauce “What do you suggest in searching this surface?”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Correct answers include: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Randomly selecting the initialization point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Any method that advertises search without getting stuck in local minima (e.g., genetic algorithms with mutation and crossover)</a:t>
            </a:r>
          </a:p>
        </p:txBody>
      </p:sp>
      <p:sp>
        <p:nvSpPr>
          <p:cNvPr id="4" name="Slide Number Placeholder 3"/>
          <p:cNvSpPr>
            <a:spLocks noGrp="1"/>
          </p:cNvSpPr>
          <p:nvPr>
            <p:ph type="sldNum" sz="quarter" idx="10"/>
          </p:nvPr>
        </p:nvSpPr>
        <p:spPr/>
        <p:txBody>
          <a:bodyPr/>
          <a:lstStyle/>
          <a:p>
            <a:fld id="{5ABD9A73-1564-453A-9937-692D9B456C81}" type="slidenum">
              <a:rPr lang="en-US" smtClean="0"/>
              <a:t>33</a:t>
            </a:fld>
            <a:endParaRPr lang="en-US"/>
          </a:p>
        </p:txBody>
      </p:sp>
    </p:spTree>
    <p:extLst>
      <p:ext uri="{BB962C8B-B14F-4D97-AF65-F5344CB8AC3E}">
        <p14:creationId xmlns:p14="http://schemas.microsoft.com/office/powerpoint/2010/main" val="681808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Adding one feature, we can represent the function in vector notation.   We have now lost the crutch of visualization as the dimensions increase.  This is no longer a linear regression problem, rather quadratic.    If you need a refresher on vector and matrix notation, please do so.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We can now apply the same techniques for polynomial regression </a:t>
            </a:r>
          </a:p>
        </p:txBody>
      </p:sp>
      <p:sp>
        <p:nvSpPr>
          <p:cNvPr id="4" name="Slide Number Placeholder 3"/>
          <p:cNvSpPr>
            <a:spLocks noGrp="1"/>
          </p:cNvSpPr>
          <p:nvPr>
            <p:ph type="sldNum" sz="quarter" idx="10"/>
          </p:nvPr>
        </p:nvSpPr>
        <p:spPr/>
        <p:txBody>
          <a:bodyPr/>
          <a:lstStyle/>
          <a:p>
            <a:fld id="{5ABD9A73-1564-453A-9937-692D9B456C81}" type="slidenum">
              <a:rPr lang="en-US" smtClean="0"/>
              <a:t>34</a:t>
            </a:fld>
            <a:endParaRPr lang="en-US"/>
          </a:p>
        </p:txBody>
      </p:sp>
    </p:spTree>
    <p:extLst>
      <p:ext uri="{BB962C8B-B14F-4D97-AF65-F5344CB8AC3E}">
        <p14:creationId xmlns:p14="http://schemas.microsoft.com/office/powerpoint/2010/main" val="2414080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Theta is a n+1 dimensional vector and so is the derivative of the cost function J</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Recall that Batch GD is written as the update equation for theta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will now show how to minimize J without using an </a:t>
            </a:r>
            <a:r>
              <a:rPr lang="en-US" baseline="0" dirty="0" err="1" smtClean="0"/>
              <a:t>interative</a:t>
            </a:r>
            <a:r>
              <a:rPr lang="en-US" baseline="0" dirty="0" smtClean="0"/>
              <a:t> method.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goal will be to show the equation for Theta which is computed in closed form directly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Recall the hypothesis equation which contains parameters theta and features x</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represent this as either theta transpose x or x transpose theta, do you agree?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set up an capital X m-dim vector of all the n+1 dimensional feature vectors in our training set.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Multiplying this by theta and we have a form that resembles the previous definition of our hypothesis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also define capital Y as a m-dim vector of the target values from each of our training samples.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35</a:t>
            </a:fld>
            <a:endParaRPr lang="en-US"/>
          </a:p>
        </p:txBody>
      </p:sp>
    </p:spTree>
    <p:extLst>
      <p:ext uri="{BB962C8B-B14F-4D97-AF65-F5344CB8AC3E}">
        <p14:creationId xmlns:p14="http://schemas.microsoft.com/office/powerpoint/2010/main" val="743493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Recall the definition of J as the hypothesis minus the targets shown here in matrix form, do you agree?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your goal is to minimize J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Apply the fact of inner products, we can represent it as A transpose with 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Setting the derivative of J to zero, we now can solve for the parameters theta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you agree that the derivative of a constant times ATA is the same as a constant times the derivative 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36</a:t>
            </a:fld>
            <a:endParaRPr lang="en-US"/>
          </a:p>
        </p:txBody>
      </p:sp>
    </p:spTree>
    <p:extLst>
      <p:ext uri="{BB962C8B-B14F-4D97-AF65-F5344CB8AC3E}">
        <p14:creationId xmlns:p14="http://schemas.microsoft.com/office/powerpoint/2010/main" val="3666272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Continuing, we bring into view several more facts to reduce the equations (Seth will check the steps for correctness, since this is second nature to him)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First fact, the trace of a real number is the number, think of A as a 1x1 matrix, and the trace of the diagonal elements is the number.  So taking the trace does not change the answer for real numbers, but it simplifies the math</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First step is to multiply the terms out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Next set of facts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The trace of two matrices A and B is equivalent to trace of B and A</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Similarly, the trace of the product of three matrices ABC, the properties of traces allows you to cyclically permute the matrix at the end and move it to the front and so on.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The trace of a sum of matrices is the sum of traces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If you want to go home and prove this to yourself please do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Defining a function as the trace of AB, then the derivative of f(A) is just B transpose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Another fact, the trace of A equals the trace of A transpose, since transposing a matrix does not change the diagonal elements and the trace is the sum of diagonal elements.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You see two sets of terms reduce and one evaluates to zero</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Setting the derivative of J to zero, we can solve for theta, which matches the equation presented on the previous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This is the closed form solution for GD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37</a:t>
            </a:fld>
            <a:endParaRPr lang="en-US"/>
          </a:p>
        </p:txBody>
      </p:sp>
    </p:spTree>
    <p:extLst>
      <p:ext uri="{BB962C8B-B14F-4D97-AF65-F5344CB8AC3E}">
        <p14:creationId xmlns:p14="http://schemas.microsoft.com/office/powerpoint/2010/main" val="3024716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the previous regression</a:t>
            </a:r>
            <a:r>
              <a:rPr lang="en-US" sz="1200" b="0" i="0" kern="1200" baseline="0" dirty="0" smtClean="0">
                <a:solidFill>
                  <a:schemeClr val="tx1"/>
                </a:solidFill>
                <a:effectLst/>
                <a:latin typeface="+mn-lt"/>
                <a:ea typeface="+mn-ea"/>
                <a:cs typeface="+mn-cs"/>
              </a:rPr>
              <a:t> example, we employed least squares in solving for the parameters of the prediction algorithm.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performance measure is the way you want to evaluate a solution to the problem. </a:t>
            </a:r>
          </a:p>
          <a:p>
            <a:r>
              <a:rPr lang="en-US" sz="1200" b="0" i="0" kern="1200" dirty="0" smtClean="0">
                <a:solidFill>
                  <a:schemeClr val="tx1"/>
                </a:solidFill>
                <a:effectLst/>
                <a:latin typeface="+mn-lt"/>
                <a:ea typeface="+mn-ea"/>
                <a:cs typeface="+mn-cs"/>
              </a:rPr>
              <a:t>It is the measurement you will make of the predictions made by a trained model on the test dataset.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many standard performance measures to choose from. You rarely have to devise a new performance measure yourself as you can generally find or adapt one that best captures the requirements of the problem being solved. Look to similar problems you uncovered and at the performance measures used to see if any can be adopted.</a:t>
            </a:r>
          </a:p>
          <a:p>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38</a:t>
            </a:fld>
            <a:endParaRPr lang="en-US"/>
          </a:p>
        </p:txBody>
      </p:sp>
    </p:spTree>
    <p:extLst>
      <p:ext uri="{BB962C8B-B14F-4D97-AF65-F5344CB8AC3E}">
        <p14:creationId xmlns:p14="http://schemas.microsoft.com/office/powerpoint/2010/main" val="44049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continuous</a:t>
            </a:r>
            <a:r>
              <a:rPr lang="en-US" baseline="0" dirty="0" smtClean="0"/>
              <a:t> predictors the performance measures used to evaluate your algorithm include the following metrics, but the list is much </a:t>
            </a:r>
            <a:r>
              <a:rPr lang="en-US" baseline="0" dirty="0" err="1" smtClean="0"/>
              <a:t>much</a:t>
            </a:r>
            <a:r>
              <a:rPr lang="en-US" baseline="0" dirty="0" smtClean="0"/>
              <a:t> longer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discrete classifiers the performance measures used to evaluate your algorithm include the following metrics, but again the list goes on ….</a:t>
            </a:r>
          </a:p>
          <a:p>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39</a:t>
            </a:fld>
            <a:endParaRPr lang="en-US"/>
          </a:p>
        </p:txBody>
      </p:sp>
    </p:spTree>
    <p:extLst>
      <p:ext uri="{BB962C8B-B14F-4D97-AF65-F5344CB8AC3E}">
        <p14:creationId xmlns:p14="http://schemas.microsoft.com/office/powerpoint/2010/main" val="4170990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Today’s example was a gentle</a:t>
            </a:r>
            <a:r>
              <a:rPr lang="en-US" baseline="0" dirty="0" smtClean="0"/>
              <a:t> introduction into the tangible components of a ML learning system, with algorithms and training harness to begin to take the mystery out of ML.</a:t>
            </a:r>
            <a:endParaRPr lang="en-US" dirty="0" smtClean="0"/>
          </a:p>
          <a:p>
            <a:endParaRPr lang="en-US" dirty="0" smtClean="0"/>
          </a:p>
          <a:p>
            <a:r>
              <a:rPr lang="en-US" dirty="0" smtClean="0"/>
              <a:t>Today</a:t>
            </a:r>
            <a:r>
              <a:rPr lang="en-US" baseline="0" dirty="0" smtClean="0"/>
              <a:t> we explored the Gradient Descent prediction algorithm that falls in the category of parametric geometric models.</a:t>
            </a:r>
          </a:p>
          <a:p>
            <a:r>
              <a:rPr lang="en-US" baseline="0" dirty="0" smtClean="0"/>
              <a:t>Early we mentioned just how many ML approaches are related and exist in the literature.   I encourage you to explore all the regression techniques available to better suite your problem space.    </a:t>
            </a:r>
          </a:p>
          <a:p>
            <a:r>
              <a:rPr lang="en-US" baseline="0" dirty="0" smtClean="0"/>
              <a:t>For example,</a:t>
            </a:r>
          </a:p>
          <a:p>
            <a:r>
              <a:rPr lang="en-US" baseline="0" dirty="0" smtClean="0"/>
              <a:t>   Locally weighted regression (non-parametric model)</a:t>
            </a:r>
          </a:p>
          <a:p>
            <a:r>
              <a:rPr lang="en-US" baseline="0" dirty="0" smtClean="0"/>
              <a:t>   Probabilistic Regression</a:t>
            </a:r>
          </a:p>
          <a:p>
            <a:endParaRPr lang="en-US" baseline="0" dirty="0" smtClean="0"/>
          </a:p>
          <a:p>
            <a:r>
              <a:rPr lang="en-US" baseline="0" dirty="0" smtClean="0"/>
              <a:t>If you have questions about these approaches, we can discuss offline</a:t>
            </a:r>
          </a:p>
          <a:p>
            <a:endParaRPr lang="en-US" baseline="0" dirty="0" smtClean="0"/>
          </a:p>
          <a:p>
            <a:r>
              <a:rPr lang="en-US" baseline="0" dirty="0" smtClean="0"/>
              <a:t>In future classes we will explore logical and then probabilistic models.</a:t>
            </a:r>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40</a:t>
            </a:fld>
            <a:endParaRPr lang="en-US"/>
          </a:p>
        </p:txBody>
      </p:sp>
    </p:spTree>
    <p:extLst>
      <p:ext uri="{BB962C8B-B14F-4D97-AF65-F5344CB8AC3E}">
        <p14:creationId xmlns:p14="http://schemas.microsoft.com/office/powerpoint/2010/main" val="1068406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That</a:t>
            </a:r>
            <a:r>
              <a:rPr lang="en-US" baseline="0" dirty="0" smtClean="0"/>
              <a:t> was your introduction to the regression-family of ML techniques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R="0" lvl="0" indent="0" eaLnBrk="1" fontAlgn="base" hangingPunct="1">
              <a:lnSpc>
                <a:spcPct val="100000"/>
              </a:lnSpc>
              <a:spcBef>
                <a:spcPct val="0"/>
              </a:spcBef>
              <a:spcAft>
                <a:spcPct val="0"/>
              </a:spcAft>
              <a:buClrTx/>
              <a:buSzTx/>
              <a:buFontTx/>
              <a:buNone/>
              <a:tabLst/>
            </a:pPr>
            <a:r>
              <a:rPr lang="en-US" altLang="en-US" sz="1200" dirty="0" smtClean="0">
                <a:solidFill>
                  <a:prstClr val="black"/>
                </a:solidFill>
                <a:latin typeface="+mn-lt"/>
              </a:rPr>
              <a:t>Regression is concerned with modeling the relationship between variables that is iteratively refined using a measure of error in the predictions made by the model.</a:t>
            </a:r>
          </a:p>
          <a:p>
            <a:pPr marR="0" lvl="0" indent="0" eaLnBrk="1" fontAlgn="base" hangingPunct="1">
              <a:lnSpc>
                <a:spcPct val="100000"/>
              </a:lnSpc>
              <a:spcBef>
                <a:spcPct val="0"/>
              </a:spcBef>
              <a:spcAft>
                <a:spcPct val="0"/>
              </a:spcAft>
              <a:buClrTx/>
              <a:buSzTx/>
              <a:buFontTx/>
              <a:buNone/>
              <a:tabLst/>
            </a:pPr>
            <a:endParaRPr lang="en-US" altLang="en-US" sz="1200" dirty="0" smtClean="0">
              <a:solidFill>
                <a:prstClr val="black"/>
              </a:solidFill>
              <a:latin typeface="+mn-lt"/>
            </a:endParaRPr>
          </a:p>
          <a:p>
            <a:pPr marR="0" lvl="0" indent="0" eaLnBrk="1" fontAlgn="base" hangingPunct="1">
              <a:lnSpc>
                <a:spcPct val="100000"/>
              </a:lnSpc>
              <a:spcBef>
                <a:spcPct val="0"/>
              </a:spcBef>
              <a:spcAft>
                <a:spcPct val="0"/>
              </a:spcAft>
              <a:buClrTx/>
              <a:buSzTx/>
              <a:buFontTx/>
              <a:buNone/>
              <a:tabLst/>
            </a:pPr>
            <a:r>
              <a:rPr lang="en-US" altLang="en-US" sz="1200" dirty="0" smtClean="0">
                <a:solidFill>
                  <a:prstClr val="black"/>
                </a:solidFill>
                <a:latin typeface="+mn-lt"/>
              </a:rPr>
              <a:t>Regression methods are a workhorse of statistics and have been cooped into statistical machine learning. This may be confusing because we can use regression to refer to the class of problem and the class of algorithm. Really, regression is a process.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41</a:t>
            </a:fld>
            <a:endParaRPr lang="en-US"/>
          </a:p>
        </p:txBody>
      </p:sp>
    </p:spTree>
    <p:extLst>
      <p:ext uri="{BB962C8B-B14F-4D97-AF65-F5344CB8AC3E}">
        <p14:creationId xmlns:p14="http://schemas.microsoft.com/office/powerpoint/2010/main" val="7024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get insight to Arthur’s statement on ML in</a:t>
            </a:r>
            <a:r>
              <a:rPr lang="en-US" baseline="0" dirty="0" smtClean="0"/>
              <a:t> our first example, which will dive into an algorithm that does not need explicit programming.  </a:t>
            </a:r>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5</a:t>
            </a:fld>
            <a:endParaRPr lang="en-US"/>
          </a:p>
        </p:txBody>
      </p:sp>
    </p:spTree>
    <p:extLst>
      <p:ext uri="{BB962C8B-B14F-4D97-AF65-F5344CB8AC3E}">
        <p14:creationId xmlns:p14="http://schemas.microsoft.com/office/powerpoint/2010/main" val="4092997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Whether you are developing your ML algorithm yourself or applying existing SW tools and libraries to your problem set, I hope you have a better understanding of this category of ML algorithms and understand what is happening in the ML Black Box.    A better understanding of the ML approach will assist in your development or integration effort, and guide you selection of optimization techniques, performance evaluation, and ML approaches.</a:t>
            </a:r>
          </a:p>
        </p:txBody>
      </p:sp>
      <p:sp>
        <p:nvSpPr>
          <p:cNvPr id="4" name="Slide Number Placeholder 3"/>
          <p:cNvSpPr>
            <a:spLocks noGrp="1"/>
          </p:cNvSpPr>
          <p:nvPr>
            <p:ph type="sldNum" sz="quarter" idx="10"/>
          </p:nvPr>
        </p:nvSpPr>
        <p:spPr/>
        <p:txBody>
          <a:bodyPr/>
          <a:lstStyle/>
          <a:p>
            <a:fld id="{5ABD9A73-1564-453A-9937-692D9B456C81}" type="slidenum">
              <a:rPr lang="en-US" smtClean="0"/>
              <a:t>42</a:t>
            </a:fld>
            <a:endParaRPr lang="en-US"/>
          </a:p>
        </p:txBody>
      </p:sp>
    </p:spTree>
    <p:extLst>
      <p:ext uri="{BB962C8B-B14F-4D97-AF65-F5344CB8AC3E}">
        <p14:creationId xmlns:p14="http://schemas.microsoft.com/office/powerpoint/2010/main" val="2971250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43</a:t>
            </a:fld>
            <a:endParaRPr lang="en-US"/>
          </a:p>
        </p:txBody>
      </p:sp>
    </p:spTree>
    <p:extLst>
      <p:ext uri="{BB962C8B-B14F-4D97-AF65-F5344CB8AC3E}">
        <p14:creationId xmlns:p14="http://schemas.microsoft.com/office/powerpoint/2010/main" val="3176778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44</a:t>
            </a:fld>
            <a:endParaRPr lang="en-US"/>
          </a:p>
        </p:txBody>
      </p:sp>
    </p:spTree>
    <p:extLst>
      <p:ext uri="{BB962C8B-B14F-4D97-AF65-F5344CB8AC3E}">
        <p14:creationId xmlns:p14="http://schemas.microsoft.com/office/powerpoint/2010/main" val="1783378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5ABD9A73-1564-453A-9937-692D9B456C81}" type="slidenum">
              <a:rPr lang="en-US" smtClean="0"/>
              <a:t>46</a:t>
            </a:fld>
            <a:endParaRPr lang="en-US"/>
          </a:p>
        </p:txBody>
      </p:sp>
    </p:spTree>
    <p:extLst>
      <p:ext uri="{BB962C8B-B14F-4D97-AF65-F5344CB8AC3E}">
        <p14:creationId xmlns:p14="http://schemas.microsoft.com/office/powerpoint/2010/main" val="316024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understand the</a:t>
            </a:r>
            <a:r>
              <a:rPr lang="en-US" sz="1200" b="0" i="0" kern="1200" baseline="0" dirty="0" smtClean="0">
                <a:solidFill>
                  <a:schemeClr val="tx1"/>
                </a:solidFill>
                <a:effectLst/>
                <a:latin typeface="+mn-lt"/>
                <a:ea typeface="+mn-ea"/>
                <a:cs typeface="+mn-cs"/>
              </a:rPr>
              <a:t> evolution of today’s algorithms, let’s take a look at the AI lineage since the late 50’s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AI intended to research cognitive functions such as learning and problem solving.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AI research was established both on statistical theory and from emerging ideas in machine learning, </a:t>
            </a:r>
            <a:r>
              <a:rPr lang="en-US" sz="1200" b="0" i="0" kern="1200" dirty="0" smtClean="0">
                <a:solidFill>
                  <a:schemeClr val="tx1"/>
                </a:solidFill>
                <a:effectLst/>
                <a:latin typeface="+mn-lt"/>
                <a:ea typeface="+mn-ea"/>
                <a:cs typeface="+mn-cs"/>
              </a:rPr>
              <a:t>like p</a:t>
            </a:r>
            <a:r>
              <a:rPr lang="en-US" sz="1200" b="0" i="0" kern="1200" baseline="0" dirty="0" smtClean="0">
                <a:solidFill>
                  <a:schemeClr val="tx1"/>
                </a:solidFill>
                <a:effectLst/>
                <a:latin typeface="+mn-lt"/>
                <a:ea typeface="+mn-ea"/>
                <a:cs typeface="+mn-cs"/>
              </a:rPr>
              <a:t>attern recognition and computational learning</a:t>
            </a:r>
            <a:r>
              <a:rPr lang="en-US" sz="1200" b="0" i="0" kern="1200" dirty="0" smtClean="0">
                <a:solidFill>
                  <a:schemeClr val="tx1"/>
                </a:solidFill>
                <a:effectLst/>
                <a:latin typeface="+mn-lt"/>
                <a:ea typeface="+mn-ea"/>
                <a:cs typeface="+mn-cs"/>
              </a:rPr>
              <a:t>.  </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Increasing emphasis on the logical, knowledge-based approaches caused a RIFT between AI purists and the ML camp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Probabilistic systems were plagued by theoretical and practical problems of data acquisition and representation</a:t>
            </a:r>
            <a:r>
              <a:rPr lang="en-US" sz="1200" b="0" i="0" kern="1200" baseline="0" dirty="0" smtClean="0">
                <a:solidFill>
                  <a:schemeClr val="tx1"/>
                </a:solidFill>
                <a:effectLst/>
                <a:latin typeface="+mn-lt"/>
                <a:ea typeface="+mn-ea"/>
                <a:cs typeface="+mn-cs"/>
              </a:rPr>
              <a:t> so the statistics camp fell out of favor with AI purists.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baseline="0" dirty="0" smtClean="0">
                <a:solidFill>
                  <a:schemeClr val="tx1"/>
                </a:solidFill>
                <a:effectLst/>
                <a:latin typeface="+mn-lt"/>
                <a:ea typeface="+mn-ea"/>
                <a:cs typeface="+mn-cs"/>
              </a:rPr>
              <a:t>By the 80’s, expert systems dominated AI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Realize that there was and remains a tremendous overlap of algorithmic concepts across the domains, renamed to claim ownership or novelty.   For example, ML’s </a:t>
            </a:r>
            <a:r>
              <a:rPr lang="en-US" sz="1200" b="0" i="0" kern="1200" baseline="0" dirty="0" err="1" smtClean="0">
                <a:solidFill>
                  <a:schemeClr val="tx1"/>
                </a:solidFill>
                <a:effectLst/>
                <a:latin typeface="+mn-lt"/>
                <a:ea typeface="+mn-ea"/>
                <a:cs typeface="+mn-cs"/>
              </a:rPr>
              <a:t>perceptrons</a:t>
            </a:r>
            <a:r>
              <a:rPr lang="en-US" sz="1200" b="0" i="0" kern="1200" baseline="0" dirty="0" smtClean="0">
                <a:solidFill>
                  <a:schemeClr val="tx1"/>
                </a:solidFill>
                <a:effectLst/>
                <a:latin typeface="+mn-lt"/>
                <a:ea typeface="+mn-ea"/>
                <a:cs typeface="+mn-cs"/>
              </a:rPr>
              <a:t>/NN is a reinvention of the generalized linear models of statistics.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Despite the RIFT, the ML goals were </a:t>
            </a:r>
            <a:r>
              <a:rPr lang="en-US" sz="1200" b="0" i="0" kern="1200" baseline="0" dirty="0" smtClean="0">
                <a:solidFill>
                  <a:schemeClr val="tx1"/>
                </a:solidFill>
                <a:effectLst/>
                <a:latin typeface="+mn-lt"/>
                <a:ea typeface="+mn-ea"/>
                <a:cs typeface="+mn-cs"/>
              </a:rPr>
              <a:t>still focused on solving AI problems during this stage in history.    Take for example, OCR was considered as pushing the AI boundaries, but today OCR is commonplace.   I remember when much of the AI and ML focus was on fingerprint recognition and face recognition in the 80’s and 90’s, but are also commonplace today.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7</a:t>
            </a:fld>
            <a:endParaRPr lang="en-US"/>
          </a:p>
        </p:txBody>
      </p:sp>
    </p:spTree>
    <p:extLst>
      <p:ext uri="{BB962C8B-B14F-4D97-AF65-F5344CB8AC3E}">
        <p14:creationId xmlns:p14="http://schemas.microsoft.com/office/powerpoint/2010/main" val="1834846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ML reorganized as a separate field</a:t>
            </a:r>
            <a:r>
              <a:rPr lang="en-US" sz="1200" b="0" i="0" kern="1200" baseline="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rPr>
              <a:t>started to flourish in the 90s.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ML field changed its goal from achieving artificial intelligence to tackling solvable problems of a practical nature.   </a:t>
            </a:r>
          </a:p>
          <a:p>
            <a:r>
              <a:rPr lang="en-US" sz="1200" b="0" i="0" kern="1200" dirty="0" smtClean="0">
                <a:solidFill>
                  <a:schemeClr val="tx1"/>
                </a:solidFill>
                <a:effectLst/>
                <a:latin typeface="+mn-lt"/>
                <a:ea typeface="+mn-ea"/>
                <a:cs typeface="+mn-cs"/>
              </a:rPr>
              <a:t>It shifted focus away from the symbolic approaches it had inherited from AI, and toward methods and models borrowed from statistics and probability theory.</a:t>
            </a:r>
          </a:p>
          <a:p>
            <a:endParaRPr lang="en-US" sz="1200" dirty="0" smtClean="0"/>
          </a:p>
          <a:p>
            <a:r>
              <a:rPr lang="en-US" sz="1200" dirty="0" smtClean="0"/>
              <a:t>Neural networks research had been abandoned by AI and computer science around the same time. This line, too, was continued outside the AI/CS field, as "connectionism", by researchers from other disciplines including Hopfield, </a:t>
            </a:r>
            <a:r>
              <a:rPr lang="en-US" sz="1200" dirty="0" err="1" smtClean="0"/>
              <a:t>Rumelhart</a:t>
            </a:r>
            <a:r>
              <a:rPr lang="en-US" sz="1200" dirty="0" smtClean="0"/>
              <a:t> and Hinton.  Their main success came in the mid-1980s with the reinvention of </a:t>
            </a:r>
            <a:r>
              <a:rPr lang="en-US" sz="1200" dirty="0" err="1" smtClean="0"/>
              <a:t>backpropagation</a:t>
            </a:r>
            <a:r>
              <a:rPr lang="en-US" sz="1200" dirty="0" smtClean="0"/>
              <a:t>.</a:t>
            </a:r>
          </a:p>
          <a:p>
            <a:endParaRPr lang="en-US" sz="1200" dirty="0"/>
          </a:p>
        </p:txBody>
      </p:sp>
      <p:sp>
        <p:nvSpPr>
          <p:cNvPr id="4" name="Slide Number Placeholder 3"/>
          <p:cNvSpPr>
            <a:spLocks noGrp="1"/>
          </p:cNvSpPr>
          <p:nvPr>
            <p:ph type="sldNum" sz="quarter" idx="10"/>
          </p:nvPr>
        </p:nvSpPr>
        <p:spPr/>
        <p:txBody>
          <a:bodyPr/>
          <a:lstStyle/>
          <a:p>
            <a:fld id="{5ABD9A73-1564-453A-9937-692D9B456C81}" type="slidenum">
              <a:rPr lang="en-US" smtClean="0"/>
              <a:t>8</a:t>
            </a:fld>
            <a:endParaRPr lang="en-US"/>
          </a:p>
        </p:txBody>
      </p:sp>
    </p:spTree>
    <p:extLst>
      <p:ext uri="{BB962C8B-B14F-4D97-AF65-F5344CB8AC3E}">
        <p14:creationId xmlns:p14="http://schemas.microsoft.com/office/powerpoint/2010/main" val="312124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overlap in research, algorithms, approaches, and ideas are muddled and fuzzy.  It might be easier to visualize the overlap in the next slide.</a:t>
            </a:r>
          </a:p>
          <a:p>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9</a:t>
            </a:fld>
            <a:endParaRPr lang="en-US"/>
          </a:p>
        </p:txBody>
      </p:sp>
    </p:spTree>
    <p:extLst>
      <p:ext uri="{BB962C8B-B14F-4D97-AF65-F5344CB8AC3E}">
        <p14:creationId xmlns:p14="http://schemas.microsoft.com/office/powerpoint/2010/main" val="859748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literature search also revealed that no one can agree on the overlap or boundaries across the domains, so this is one opinion on the overlapping names of fields given to groups studying algorithms to solve today’s challenges.</a:t>
            </a:r>
            <a:endParaRPr lang="en-US" dirty="0" smtClean="0"/>
          </a:p>
          <a:p>
            <a:endParaRPr lang="en-US" dirty="0" smtClean="0"/>
          </a:p>
          <a:p>
            <a:r>
              <a:rPr lang="en-US" dirty="0" smtClean="0"/>
              <a:t>https://en.wikipedia.org/wiki/Pattern_recognition - pattern recognition</a:t>
            </a:r>
            <a:r>
              <a:rPr lang="en-US" baseline="0" dirty="0" smtClean="0"/>
              <a:t> versus </a:t>
            </a:r>
            <a:r>
              <a:rPr lang="en-US" dirty="0" smtClean="0"/>
              <a:t>pattern </a:t>
            </a:r>
            <a:r>
              <a:rPr lang="en-US" baseline="0" dirty="0" smtClean="0"/>
              <a:t>classification </a:t>
            </a:r>
            <a:r>
              <a:rPr lang="en-US" baseline="0" dirty="0" smtClean="0">
                <a:sym typeface="Wingdings" panose="05000000000000000000"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recognition is the assignment of a label to a given input value.</a:t>
            </a:r>
            <a:r>
              <a:rPr lang="en-US" baseline="0" dirty="0" smtClean="0">
                <a:sym typeface="Wingdings" panose="05000000000000000000" pitchFamily="2" charset="2"/>
              </a:rPr>
              <a:t/>
            </a:r>
            <a:br>
              <a:rPr lang="en-US" baseline="0" dirty="0" smtClean="0">
                <a:sym typeface="Wingdings" panose="05000000000000000000" pitchFamily="2" charset="2"/>
              </a:rPr>
            </a:br>
            <a:r>
              <a:rPr lang="en-US" baseline="0" dirty="0" smtClean="0">
                <a:sym typeface="Wingdings" panose="05000000000000000000" pitchFamily="2" charset="2"/>
              </a:rPr>
              <a:t>classification attempts to </a:t>
            </a:r>
            <a:r>
              <a:rPr lang="en-US" sz="1200" b="0" i="0" kern="1200" dirty="0" smtClean="0">
                <a:solidFill>
                  <a:schemeClr val="tx1"/>
                </a:solidFill>
                <a:effectLst/>
                <a:latin typeface="+mn-lt"/>
                <a:ea typeface="+mn-ea"/>
                <a:cs typeface="+mn-cs"/>
              </a:rPr>
              <a:t>assign each input value to one of a given set of </a:t>
            </a:r>
            <a:r>
              <a:rPr lang="en-US" sz="1200" b="0" i="1" kern="1200" dirty="0" smtClean="0">
                <a:solidFill>
                  <a:schemeClr val="tx1"/>
                </a:solidFill>
                <a:effectLst/>
                <a:latin typeface="+mn-lt"/>
                <a:ea typeface="+mn-ea"/>
                <a:cs typeface="+mn-cs"/>
              </a:rPr>
              <a:t>classes</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Little</a:t>
            </a:r>
            <a:r>
              <a:rPr lang="en-US" sz="1200" b="0" i="0" kern="1200" baseline="0" dirty="0" smtClean="0">
                <a:solidFill>
                  <a:schemeClr val="tx1"/>
                </a:solidFill>
                <a:effectLst/>
                <a:latin typeface="+mn-lt"/>
                <a:ea typeface="+mn-ea"/>
                <a:cs typeface="+mn-cs"/>
              </a:rPr>
              <a:t> separation in the definitions of recognition and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10</a:t>
            </a:fld>
            <a:endParaRPr lang="en-US"/>
          </a:p>
        </p:txBody>
      </p:sp>
    </p:spTree>
    <p:extLst>
      <p:ext uri="{BB962C8B-B14F-4D97-AF65-F5344CB8AC3E}">
        <p14:creationId xmlns:p14="http://schemas.microsoft.com/office/powerpoint/2010/main" val="273055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a:t>
            </a:r>
            <a:r>
              <a:rPr lang="en-US" baseline="0" dirty="0" smtClean="0"/>
              <a:t> could all probably agree that t</a:t>
            </a:r>
            <a:r>
              <a:rPr lang="en-US" dirty="0" smtClean="0"/>
              <a:t>hese are the</a:t>
            </a:r>
            <a:r>
              <a:rPr lang="en-US" baseline="0" dirty="0" smtClean="0"/>
              <a:t> main sub-fields in AI</a:t>
            </a:r>
            <a:endParaRPr lang="en-US" dirty="0"/>
          </a:p>
        </p:txBody>
      </p:sp>
      <p:sp>
        <p:nvSpPr>
          <p:cNvPr id="4" name="Slide Number Placeholder 3"/>
          <p:cNvSpPr>
            <a:spLocks noGrp="1"/>
          </p:cNvSpPr>
          <p:nvPr>
            <p:ph type="sldNum" sz="quarter" idx="10"/>
          </p:nvPr>
        </p:nvSpPr>
        <p:spPr/>
        <p:txBody>
          <a:bodyPr/>
          <a:lstStyle/>
          <a:p>
            <a:fld id="{5ABD9A73-1564-453A-9937-692D9B456C81}" type="slidenum">
              <a:rPr lang="en-US" smtClean="0"/>
              <a:t>11</a:t>
            </a:fld>
            <a:endParaRPr lang="en-US"/>
          </a:p>
        </p:txBody>
      </p:sp>
    </p:spTree>
    <p:extLst>
      <p:ext uri="{BB962C8B-B14F-4D97-AF65-F5344CB8AC3E}">
        <p14:creationId xmlns:p14="http://schemas.microsoft.com/office/powerpoint/2010/main" val="2382187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8581B3-6B7C-4CD5-B097-BBF437D3FA9E}"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AF365-7A57-4E3A-85CF-3B16489337DB}" type="slidenum">
              <a:rPr lang="en-US" smtClean="0"/>
              <a:t>‹#›</a:t>
            </a:fld>
            <a:endParaRPr lang="en-US"/>
          </a:p>
        </p:txBody>
      </p:sp>
    </p:spTree>
    <p:extLst>
      <p:ext uri="{BB962C8B-B14F-4D97-AF65-F5344CB8AC3E}">
        <p14:creationId xmlns:p14="http://schemas.microsoft.com/office/powerpoint/2010/main" val="21018376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8581B3-6B7C-4CD5-B097-BBF437D3FA9E}"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AF365-7A57-4E3A-85CF-3B16489337DB}" type="slidenum">
              <a:rPr lang="en-US" smtClean="0"/>
              <a:t>‹#›</a:t>
            </a:fld>
            <a:endParaRPr lang="en-US"/>
          </a:p>
        </p:txBody>
      </p:sp>
    </p:spTree>
    <p:extLst>
      <p:ext uri="{BB962C8B-B14F-4D97-AF65-F5344CB8AC3E}">
        <p14:creationId xmlns:p14="http://schemas.microsoft.com/office/powerpoint/2010/main" val="14926608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8581B3-6B7C-4CD5-B097-BBF437D3FA9E}"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AF365-7A57-4E3A-85CF-3B16489337DB}" type="slidenum">
              <a:rPr lang="en-US" smtClean="0"/>
              <a:t>‹#›</a:t>
            </a:fld>
            <a:endParaRPr lang="en-US"/>
          </a:p>
        </p:txBody>
      </p:sp>
    </p:spTree>
    <p:extLst>
      <p:ext uri="{BB962C8B-B14F-4D97-AF65-F5344CB8AC3E}">
        <p14:creationId xmlns:p14="http://schemas.microsoft.com/office/powerpoint/2010/main" val="30225845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40668"/>
            <a:ext cx="7484741" cy="701731"/>
          </a:xfrm>
          <a:noFill/>
        </p:spPr>
        <p:txBody>
          <a:bodyPr wrap="none" rtlCol="0">
            <a:spAutoFit/>
          </a:bodyPr>
          <a:lstStyle>
            <a:lvl1pPr>
              <a:defRPr lang="en-US" sz="4400">
                <a:solidFill>
                  <a:schemeClr val="accent1">
                    <a:lumMod val="75000"/>
                  </a:schemeClr>
                </a:solidFill>
                <a:latin typeface="Berlin Sans FB Demi" panose="020E0802020502020306" pitchFamily="34" charset="0"/>
                <a:ea typeface="+mn-ea"/>
                <a:cs typeface="+mn-cs"/>
              </a:defRPr>
            </a:lvl1pPr>
          </a:lstStyle>
          <a:p>
            <a:pPr marL="0" lvl="0"/>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3600">
                <a:latin typeface="Estrangelo Edessa" panose="03080600000000000000" pitchFamily="66" charset="0"/>
                <a:cs typeface="Estrangelo Edessa" panose="03080600000000000000" pitchFamily="66" charset="0"/>
              </a:defRPr>
            </a:lvl1pPr>
            <a:lvl2pPr>
              <a:defRPr sz="3200">
                <a:latin typeface="Estrangelo Edessa" panose="03080600000000000000" pitchFamily="66" charset="0"/>
                <a:cs typeface="Estrangelo Edessa" panose="03080600000000000000" pitchFamily="66" charset="0"/>
              </a:defRPr>
            </a:lvl2pPr>
            <a:lvl3pPr>
              <a:defRPr sz="2800">
                <a:latin typeface="Estrangelo Edessa" panose="03080600000000000000" pitchFamily="66" charset="0"/>
                <a:cs typeface="Estrangelo Edessa" panose="03080600000000000000" pitchFamily="66" charset="0"/>
              </a:defRPr>
            </a:lvl3pPr>
            <a:lvl4pPr>
              <a:defRPr sz="2400">
                <a:latin typeface="Estrangelo Edessa" panose="03080600000000000000" pitchFamily="66" charset="0"/>
                <a:cs typeface="Estrangelo Edessa" panose="03080600000000000000" pitchFamily="66" charset="0"/>
              </a:defRPr>
            </a:lvl4pPr>
            <a:lvl5pPr>
              <a:defRPr sz="2400">
                <a:latin typeface="Estrangelo Edessa" panose="03080600000000000000" pitchFamily="66" charset="0"/>
                <a:cs typeface="Estrangelo Edessa" panose="03080600000000000000" pitchFamily="66"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58581B3-6B7C-4CD5-B097-BBF437D3FA9E}"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AF365-7A57-4E3A-85CF-3B16489337DB}" type="slidenum">
              <a:rPr lang="en-US" smtClean="0"/>
              <a:t>‹#›</a:t>
            </a:fld>
            <a:endParaRPr lang="en-US"/>
          </a:p>
        </p:txBody>
      </p:sp>
      <p:cxnSp>
        <p:nvCxnSpPr>
          <p:cNvPr id="9" name="Straight Connector 8"/>
          <p:cNvCxnSpPr/>
          <p:nvPr userDrawn="1"/>
        </p:nvCxnSpPr>
        <p:spPr>
          <a:xfrm>
            <a:off x="0" y="1196752"/>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2542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8581B3-6B7C-4CD5-B097-BBF437D3FA9E}"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9AF365-7A57-4E3A-85CF-3B16489337DB}" type="slidenum">
              <a:rPr lang="en-US" smtClean="0"/>
              <a:t>‹#›</a:t>
            </a:fld>
            <a:endParaRPr lang="en-US"/>
          </a:p>
        </p:txBody>
      </p:sp>
    </p:spTree>
    <p:extLst>
      <p:ext uri="{BB962C8B-B14F-4D97-AF65-F5344CB8AC3E}">
        <p14:creationId xmlns:p14="http://schemas.microsoft.com/office/powerpoint/2010/main" val="39548800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8581B3-6B7C-4CD5-B097-BBF437D3FA9E}" type="datetimeFigureOut">
              <a:rPr lang="en-US" smtClean="0"/>
              <a:t>10/17/2016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AF365-7A57-4E3A-85CF-3B16489337DB}" type="slidenum">
              <a:rPr lang="en-US" smtClean="0"/>
              <a:t>‹#›</a:t>
            </a:fld>
            <a:endParaRPr lang="en-US"/>
          </a:p>
        </p:txBody>
      </p:sp>
      <p:cxnSp>
        <p:nvCxnSpPr>
          <p:cNvPr id="8" name="Straight Connector 7"/>
          <p:cNvCxnSpPr/>
          <p:nvPr userDrawn="1"/>
        </p:nvCxnSpPr>
        <p:spPr>
          <a:xfrm>
            <a:off x="0" y="119675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440668"/>
            <a:ext cx="7484741" cy="701731"/>
          </a:xfrm>
          <a:noFill/>
        </p:spPr>
        <p:txBody>
          <a:bodyPr wrap="none" rtlCol="0">
            <a:spAutoFit/>
          </a:bodyPr>
          <a:lstStyle>
            <a:lvl1pPr>
              <a:defRPr lang="en-US" sz="4400">
                <a:solidFill>
                  <a:schemeClr val="accent1">
                    <a:lumMod val="75000"/>
                  </a:schemeClr>
                </a:solidFill>
                <a:latin typeface="Berlin Sans FB Demi" panose="020E0802020502020306" pitchFamily="34" charset="0"/>
                <a:ea typeface="+mn-ea"/>
                <a:cs typeface="+mn-cs"/>
              </a:defRPr>
            </a:lvl1pPr>
          </a:lstStyle>
          <a:p>
            <a:pPr marL="0" lvl="0"/>
            <a:r>
              <a:rPr lang="en-US" dirty="0" smtClean="0"/>
              <a:t>Click to edit Master title style</a:t>
            </a:r>
            <a:endParaRPr lang="en-US" dirty="0"/>
          </a:p>
        </p:txBody>
      </p:sp>
    </p:spTree>
    <p:extLst>
      <p:ext uri="{BB962C8B-B14F-4D97-AF65-F5344CB8AC3E}">
        <p14:creationId xmlns:p14="http://schemas.microsoft.com/office/powerpoint/2010/main" val="31078404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8581B3-6B7C-4CD5-B097-BBF437D3FA9E}" type="datetimeFigureOut">
              <a:rPr lang="en-US" smtClean="0"/>
              <a:t>10/17/2016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9AF365-7A57-4E3A-85CF-3B16489337DB}" type="slidenum">
              <a:rPr lang="en-US" smtClean="0"/>
              <a:t>‹#›</a:t>
            </a:fld>
            <a:endParaRPr lang="en-US"/>
          </a:p>
        </p:txBody>
      </p:sp>
      <p:sp>
        <p:nvSpPr>
          <p:cNvPr id="10" name="Title 1"/>
          <p:cNvSpPr>
            <a:spLocks noGrp="1"/>
          </p:cNvSpPr>
          <p:nvPr>
            <p:ph type="title"/>
          </p:nvPr>
        </p:nvSpPr>
        <p:spPr>
          <a:xfrm>
            <a:off x="838200" y="440668"/>
            <a:ext cx="7484741" cy="701731"/>
          </a:xfrm>
          <a:noFill/>
        </p:spPr>
        <p:txBody>
          <a:bodyPr wrap="none" rtlCol="0">
            <a:spAutoFit/>
          </a:bodyPr>
          <a:lstStyle>
            <a:lvl1pPr>
              <a:defRPr lang="en-US" sz="4400">
                <a:solidFill>
                  <a:schemeClr val="accent1">
                    <a:lumMod val="75000"/>
                  </a:schemeClr>
                </a:solidFill>
                <a:latin typeface="Berlin Sans FB Demi" panose="020E0802020502020306" pitchFamily="34" charset="0"/>
                <a:ea typeface="+mn-ea"/>
                <a:cs typeface="+mn-cs"/>
              </a:defRPr>
            </a:lvl1pPr>
          </a:lstStyle>
          <a:p>
            <a:pPr marL="0" lvl="0"/>
            <a:r>
              <a:rPr lang="en-US" dirty="0" smtClean="0"/>
              <a:t>Click to edit Master title style</a:t>
            </a:r>
            <a:endParaRPr lang="en-US" dirty="0"/>
          </a:p>
        </p:txBody>
      </p:sp>
      <p:cxnSp>
        <p:nvCxnSpPr>
          <p:cNvPr id="11" name="Straight Connector 10"/>
          <p:cNvCxnSpPr/>
          <p:nvPr userDrawn="1"/>
        </p:nvCxnSpPr>
        <p:spPr>
          <a:xfrm>
            <a:off x="0" y="1196752"/>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98361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58581B3-6B7C-4CD5-B097-BBF437D3FA9E}" type="datetimeFigureOut">
              <a:rPr lang="en-US" smtClean="0"/>
              <a:t>10/17/2016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9AF365-7A57-4E3A-85CF-3B16489337DB}" type="slidenum">
              <a:rPr lang="en-US" smtClean="0"/>
              <a:t>‹#›</a:t>
            </a:fld>
            <a:endParaRPr lang="en-US"/>
          </a:p>
        </p:txBody>
      </p:sp>
      <p:sp>
        <p:nvSpPr>
          <p:cNvPr id="7" name="Title 1"/>
          <p:cNvSpPr>
            <a:spLocks noGrp="1"/>
          </p:cNvSpPr>
          <p:nvPr>
            <p:ph type="title"/>
          </p:nvPr>
        </p:nvSpPr>
        <p:spPr>
          <a:xfrm>
            <a:off x="838200" y="440668"/>
            <a:ext cx="7484741" cy="701731"/>
          </a:xfrm>
          <a:noFill/>
        </p:spPr>
        <p:txBody>
          <a:bodyPr wrap="none" rtlCol="0">
            <a:spAutoFit/>
          </a:bodyPr>
          <a:lstStyle>
            <a:lvl1pPr>
              <a:defRPr lang="en-US" sz="4400">
                <a:solidFill>
                  <a:schemeClr val="accent1">
                    <a:lumMod val="75000"/>
                  </a:schemeClr>
                </a:solidFill>
                <a:latin typeface="Berlin Sans FB Demi" panose="020E0802020502020306" pitchFamily="34" charset="0"/>
                <a:ea typeface="+mn-ea"/>
                <a:cs typeface="+mn-cs"/>
              </a:defRPr>
            </a:lvl1pPr>
          </a:lstStyle>
          <a:p>
            <a:pPr marL="0" lvl="0"/>
            <a:r>
              <a:rPr lang="en-US" dirty="0" smtClean="0"/>
              <a:t>Click to edit Master title style</a:t>
            </a:r>
            <a:endParaRPr lang="en-US" dirty="0"/>
          </a:p>
        </p:txBody>
      </p:sp>
      <p:cxnSp>
        <p:nvCxnSpPr>
          <p:cNvPr id="8" name="Straight Connector 7"/>
          <p:cNvCxnSpPr/>
          <p:nvPr userDrawn="1"/>
        </p:nvCxnSpPr>
        <p:spPr>
          <a:xfrm>
            <a:off x="0" y="1196752"/>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16332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8581B3-6B7C-4CD5-B097-BBF437D3FA9E}" type="datetimeFigureOut">
              <a:rPr lang="en-US" smtClean="0"/>
              <a:t>10/17/2016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9AF365-7A57-4E3A-85CF-3B16489337DB}" type="slidenum">
              <a:rPr lang="en-US" smtClean="0"/>
              <a:t>‹#›</a:t>
            </a:fld>
            <a:endParaRPr lang="en-US"/>
          </a:p>
        </p:txBody>
      </p:sp>
    </p:spTree>
    <p:extLst>
      <p:ext uri="{BB962C8B-B14F-4D97-AF65-F5344CB8AC3E}">
        <p14:creationId xmlns:p14="http://schemas.microsoft.com/office/powerpoint/2010/main" val="25972658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8581B3-6B7C-4CD5-B097-BBF437D3FA9E}" type="datetimeFigureOut">
              <a:rPr lang="en-US" smtClean="0"/>
              <a:t>10/17/2016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AF365-7A57-4E3A-85CF-3B16489337DB}" type="slidenum">
              <a:rPr lang="en-US" smtClean="0"/>
              <a:t>‹#›</a:t>
            </a:fld>
            <a:endParaRPr lang="en-US"/>
          </a:p>
        </p:txBody>
      </p:sp>
    </p:spTree>
    <p:extLst>
      <p:ext uri="{BB962C8B-B14F-4D97-AF65-F5344CB8AC3E}">
        <p14:creationId xmlns:p14="http://schemas.microsoft.com/office/powerpoint/2010/main" val="315243793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8581B3-6B7C-4CD5-B097-BBF437D3FA9E}" type="datetimeFigureOut">
              <a:rPr lang="en-US" smtClean="0"/>
              <a:t>10/17/2016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9AF365-7A57-4E3A-85CF-3B16489337DB}" type="slidenum">
              <a:rPr lang="en-US" smtClean="0"/>
              <a:t>‹#›</a:t>
            </a:fld>
            <a:endParaRPr lang="en-US"/>
          </a:p>
        </p:txBody>
      </p:sp>
    </p:spTree>
    <p:extLst>
      <p:ext uri="{BB962C8B-B14F-4D97-AF65-F5344CB8AC3E}">
        <p14:creationId xmlns:p14="http://schemas.microsoft.com/office/powerpoint/2010/main" val="189313217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8581B3-6B7C-4CD5-B097-BBF437D3FA9E}" type="datetimeFigureOut">
              <a:rPr lang="en-US" smtClean="0"/>
              <a:t>10/17/2016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AF365-7A57-4E3A-85CF-3B16489337DB}" type="slidenum">
              <a:rPr lang="en-US" smtClean="0"/>
              <a:t>‹#›</a:t>
            </a:fld>
            <a:endParaRPr lang="en-US"/>
          </a:p>
        </p:txBody>
      </p:sp>
      <p:sp>
        <p:nvSpPr>
          <p:cNvPr id="7" name="Subtitle 2"/>
          <p:cNvSpPr txBox="1">
            <a:spLocks/>
          </p:cNvSpPr>
          <p:nvPr userDrawn="1"/>
        </p:nvSpPr>
        <p:spPr>
          <a:xfrm>
            <a:off x="0" y="-35176"/>
            <a:ext cx="12192000" cy="627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i="1" dirty="0" smtClean="0">
                <a:solidFill>
                  <a:schemeClr val="bg1">
                    <a:lumMod val="75000"/>
                  </a:schemeClr>
                </a:solidFill>
              </a:rPr>
              <a:t>ES- University GEOINT - Machine Learning “An Introduction to Machine Learning Algorithms and Approaches” - 2016 </a:t>
            </a:r>
          </a:p>
          <a:p>
            <a:endParaRPr lang="en-US" sz="2000" i="1" dirty="0">
              <a:solidFill>
                <a:schemeClr val="bg1">
                  <a:lumMod val="75000"/>
                </a:schemeClr>
              </a:solidFill>
            </a:endParaRPr>
          </a:p>
        </p:txBody>
      </p:sp>
    </p:spTree>
    <p:extLst>
      <p:ext uri="{BB962C8B-B14F-4D97-AF65-F5344CB8AC3E}">
        <p14:creationId xmlns:p14="http://schemas.microsoft.com/office/powerpoint/2010/main" val="3499170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emf"/><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8.emf"/><Relationship Id="rId9"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accord-net/framework/" TargetMode="External"/><Relationship Id="rId3" Type="http://schemas.openxmlformats.org/officeDocument/2006/relationships/hyperlink" Target="http://scikit-learn.org/stable/" TargetMode="External"/><Relationship Id="rId7" Type="http://schemas.openxmlformats.org/officeDocument/2006/relationships/hyperlink" Target="http://accord-framework.net/" TargetMode="External"/><Relationship Id="rId12" Type="http://schemas.openxmlformats.org/officeDocument/2006/relationships/hyperlink" Target="https://github.com/karpathy/convnetj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shogun-toolbox/shogun" TargetMode="External"/><Relationship Id="rId11" Type="http://schemas.openxmlformats.org/officeDocument/2006/relationships/hyperlink" Target="http://cs.stanford.edu/people/karpathy/convnetjs/" TargetMode="External"/><Relationship Id="rId5" Type="http://schemas.openxmlformats.org/officeDocument/2006/relationships/hyperlink" Target="http://www.shogun-toolbox.org/" TargetMode="External"/><Relationship Id="rId10" Type="http://schemas.openxmlformats.org/officeDocument/2006/relationships/hyperlink" Target="https://github.com/sjwhitworth/golearn" TargetMode="External"/><Relationship Id="rId4" Type="http://schemas.openxmlformats.org/officeDocument/2006/relationships/hyperlink" Target="https://github.com/scikit-learn/scikit-learn" TargetMode="External"/><Relationship Id="rId9" Type="http://schemas.openxmlformats.org/officeDocument/2006/relationships/hyperlink" Target="https://github.com/cloudera/oryx"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8" Type="http://schemas.openxmlformats.org/officeDocument/2006/relationships/image" Target="../media/image54.png"/><Relationship Id="rId51" Type="http://schemas.openxmlformats.org/officeDocument/2006/relationships/image" Target="../media/image87.png"/><Relationship Id="rId21" Type="http://schemas.openxmlformats.org/officeDocument/2006/relationships/image" Target="../media/image57.png"/><Relationship Id="rId34" Type="http://schemas.openxmlformats.org/officeDocument/2006/relationships/image" Target="../media/image70.png"/><Relationship Id="rId50" Type="http://schemas.openxmlformats.org/officeDocument/2006/relationships/image" Target="../media/image86.png"/><Relationship Id="rId55" Type="http://schemas.openxmlformats.org/officeDocument/2006/relationships/image" Target="../media/image27.png"/><Relationship Id="rId17" Type="http://schemas.openxmlformats.org/officeDocument/2006/relationships/image" Target="../media/image53.png"/><Relationship Id="rId2" Type="http://schemas.openxmlformats.org/officeDocument/2006/relationships/notesSlide" Target="../notesSlides/notesSlide24.xml"/><Relationship Id="rId20" Type="http://schemas.openxmlformats.org/officeDocument/2006/relationships/image" Target="../media/image56.png"/><Relationship Id="rId54" Type="http://schemas.openxmlformats.org/officeDocument/2006/relationships/image" Target="../media/image26.png"/><Relationship Id="rId1" Type="http://schemas.openxmlformats.org/officeDocument/2006/relationships/slideLayout" Target="../slideLayouts/slideLayout2.xml"/><Relationship Id="rId53" Type="http://schemas.openxmlformats.org/officeDocument/2006/relationships/image" Target="../media/image89.png"/><Relationship Id="rId49" Type="http://schemas.openxmlformats.org/officeDocument/2006/relationships/image" Target="../media/image85.png"/><Relationship Id="rId19" Type="http://schemas.openxmlformats.org/officeDocument/2006/relationships/image" Target="../media/image55.png"/><Relationship Id="rId52" Type="http://schemas.openxmlformats.org/officeDocument/2006/relationships/image" Target="../media/image88.png"/><Relationship Id="rId22" Type="http://schemas.openxmlformats.org/officeDocument/2006/relationships/image" Target="../media/image58.png"/><Relationship Id="rId56"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1.png"/><Relationship Id="rId3" Type="http://schemas.openxmlformats.org/officeDocument/2006/relationships/image" Target="../media/image53.png"/><Relationship Id="rId7" Type="http://schemas.openxmlformats.org/officeDocument/2006/relationships/image" Target="../media/image93.png"/><Relationship Id="rId12"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99.png"/><Relationship Id="rId5" Type="http://schemas.openxmlformats.org/officeDocument/2006/relationships/image" Target="../media/image55.png"/><Relationship Id="rId10" Type="http://schemas.openxmlformats.org/officeDocument/2006/relationships/image" Target="../media/image98.png"/><Relationship Id="rId4" Type="http://schemas.openxmlformats.org/officeDocument/2006/relationships/image" Target="../media/image54.png"/><Relationship Id="rId9"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1"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23" Type="http://schemas.openxmlformats.org/officeDocument/2006/relationships/image" Target="../media/image18.png"/><Relationship Id="rId4" Type="http://schemas.openxmlformats.org/officeDocument/2006/relationships/image" Target="../media/image54.png"/><Relationship Id="rId22"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28.png"/><Relationship Id="rId4" Type="http://schemas.openxmlformats.org/officeDocument/2006/relationships/image" Target="../media/image53.pn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12"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1.png"/><Relationship Id="rId9"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0.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5.png"/><Relationship Id="rId5" Type="http://schemas.openxmlformats.org/officeDocument/2006/relationships/image" Target="../media/image35.png"/><Relationship Id="rId10" Type="http://schemas.openxmlformats.org/officeDocument/2006/relationships/image" Target="../media/image44.png"/><Relationship Id="rId4" Type="http://schemas.openxmlformats.org/officeDocument/2006/relationships/image" Target="../media/image34.png"/><Relationship Id="rId9" Type="http://schemas.openxmlformats.org/officeDocument/2006/relationships/image" Target="../media/image43.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0.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2.png"/><Relationship Id="rId10" Type="http://schemas.openxmlformats.org/officeDocument/2006/relationships/image" Target="../media/image63.png"/><Relationship Id="rId4" Type="http://schemas.openxmlformats.org/officeDocument/2006/relationships/image" Target="../media/image51.png"/><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33.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4.png"/><Relationship Id="rId5" Type="http://schemas.openxmlformats.org/officeDocument/2006/relationships/image" Target="../media/image67.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6.png"/><Relationship Id="rId9" Type="http://schemas.openxmlformats.org/officeDocument/2006/relationships/image" Target="../media/image72.png"/><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9.png"/><Relationship Id="rId3" Type="http://schemas.openxmlformats.org/officeDocument/2006/relationships/image" Target="../media/image84.png"/><Relationship Id="rId7" Type="http://schemas.openxmlformats.org/officeDocument/2006/relationships/image" Target="../media/image96.png"/><Relationship Id="rId12" Type="http://schemas.openxmlformats.org/officeDocument/2006/relationships/image" Target="../media/image107.png"/><Relationship Id="rId2" Type="http://schemas.openxmlformats.org/officeDocument/2006/relationships/notesSlide" Target="../notesSlides/notesSlide34.xml"/><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106.png"/><Relationship Id="rId5" Type="http://schemas.openxmlformats.org/officeDocument/2006/relationships/image" Target="../media/image91.png"/><Relationship Id="rId15" Type="http://schemas.openxmlformats.org/officeDocument/2006/relationships/image" Target="../media/image112.png"/><Relationship Id="rId10"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103.png"/><Relationship Id="rId14" Type="http://schemas.openxmlformats.org/officeDocument/2006/relationships/image" Target="../media/image110.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4.png"/><Relationship Id="rId18" Type="http://schemas.openxmlformats.org/officeDocument/2006/relationships/image" Target="../media/image22.png"/><Relationship Id="rId26" Type="http://schemas.openxmlformats.org/officeDocument/2006/relationships/image" Target="../media/image137.png"/><Relationship Id="rId39" Type="http://schemas.openxmlformats.org/officeDocument/2006/relationships/image" Target="../media/image150.png"/><Relationship Id="rId3" Type="http://schemas.openxmlformats.org/officeDocument/2006/relationships/image" Target="../media/image114.png"/><Relationship Id="rId21" Type="http://schemas.openxmlformats.org/officeDocument/2006/relationships/image" Target="../media/image132.png"/><Relationship Id="rId34" Type="http://schemas.openxmlformats.org/officeDocument/2006/relationships/image" Target="../media/image145.png"/><Relationship Id="rId7" Type="http://schemas.openxmlformats.org/officeDocument/2006/relationships/image" Target="../media/image117.png"/><Relationship Id="rId12" Type="http://schemas.openxmlformats.org/officeDocument/2006/relationships/image" Target="../media/image123.png"/><Relationship Id="rId17" Type="http://schemas.openxmlformats.org/officeDocument/2006/relationships/image" Target="../media/image128.png"/><Relationship Id="rId25" Type="http://schemas.openxmlformats.org/officeDocument/2006/relationships/image" Target="../media/image136.png"/><Relationship Id="rId33" Type="http://schemas.openxmlformats.org/officeDocument/2006/relationships/image" Target="../media/image144.png"/><Relationship Id="rId38" Type="http://schemas.openxmlformats.org/officeDocument/2006/relationships/image" Target="../media/image149.png"/><Relationship Id="rId2" Type="http://schemas.openxmlformats.org/officeDocument/2006/relationships/notesSlide" Target="../notesSlides/notesSlide35.xml"/><Relationship Id="rId16" Type="http://schemas.openxmlformats.org/officeDocument/2006/relationships/image" Target="../media/image127.png"/><Relationship Id="rId20" Type="http://schemas.openxmlformats.org/officeDocument/2006/relationships/image" Target="../media/image23.png"/><Relationship Id="rId29"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2.png"/><Relationship Id="rId24" Type="http://schemas.openxmlformats.org/officeDocument/2006/relationships/image" Target="../media/image135.png"/><Relationship Id="rId32" Type="http://schemas.openxmlformats.org/officeDocument/2006/relationships/image" Target="../media/image143.png"/><Relationship Id="rId37" Type="http://schemas.openxmlformats.org/officeDocument/2006/relationships/image" Target="../media/image148.png"/><Relationship Id="rId5" Type="http://schemas.openxmlformats.org/officeDocument/2006/relationships/image" Target="../media/image1140.png"/><Relationship Id="rId15" Type="http://schemas.openxmlformats.org/officeDocument/2006/relationships/image" Target="../media/image126.png"/><Relationship Id="rId23" Type="http://schemas.openxmlformats.org/officeDocument/2006/relationships/image" Target="../media/image134.png"/><Relationship Id="rId28" Type="http://schemas.openxmlformats.org/officeDocument/2006/relationships/image" Target="../media/image139.png"/><Relationship Id="rId36" Type="http://schemas.openxmlformats.org/officeDocument/2006/relationships/image" Target="../media/image147.png"/><Relationship Id="rId10" Type="http://schemas.openxmlformats.org/officeDocument/2006/relationships/image" Target="../media/image121.png"/><Relationship Id="rId19" Type="http://schemas.openxmlformats.org/officeDocument/2006/relationships/image" Target="../media/image130.png"/><Relationship Id="rId31" Type="http://schemas.openxmlformats.org/officeDocument/2006/relationships/image" Target="../media/image142.png"/><Relationship Id="rId4" Type="http://schemas.openxmlformats.org/officeDocument/2006/relationships/image" Target="../media/image115.pn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3.png"/><Relationship Id="rId27" Type="http://schemas.openxmlformats.org/officeDocument/2006/relationships/image" Target="../media/image138.png"/><Relationship Id="rId30" Type="http://schemas.openxmlformats.org/officeDocument/2006/relationships/image" Target="../media/image141.png"/><Relationship Id="rId35"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43.xml.rels><?xml version="1.0" encoding="UTF-8" standalone="yes"?>
<Relationships xmlns="http://schemas.openxmlformats.org/package/2006/relationships"><Relationship Id="rId8" Type="http://schemas.openxmlformats.org/officeDocument/2006/relationships/hyperlink" Target="https://en.wikipedia.org/wiki/Machine_learning" TargetMode="External"/><Relationship Id="rId3" Type="http://schemas.openxmlformats.org/officeDocument/2006/relationships/hyperlink" Target="https://www.youtube.com/watch?v=UzxYlbK2c7E&amp;list=PLA89DCFA6ADACE599&amp;index=1" TargetMode="External"/><Relationship Id="rId7" Type="http://schemas.openxmlformats.org/officeDocument/2006/relationships/hyperlink" Target="https://en.wikipedia.org/wiki/Artificial_intelligenc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www.youtube.com/watch?v=nLKOQfKLUks&amp;list=PLA89DCFA6ADACE599&amp;index=4" TargetMode="External"/><Relationship Id="rId11" Type="http://schemas.openxmlformats.org/officeDocument/2006/relationships/image" Target="../media/image25.png"/><Relationship Id="rId5" Type="http://schemas.openxmlformats.org/officeDocument/2006/relationships/hyperlink" Target="https://www.youtube.com/watch?v=HZ4cvaztQEs&amp;index=3&amp;list=PLA89DCFA6ADACE599" TargetMode="External"/><Relationship Id="rId10" Type="http://schemas.openxmlformats.org/officeDocument/2006/relationships/hyperlink" Target="https://www.youtube.com/watch?v=LnlW9gdjWfc&amp;list=PLTPQEx-31JXgtDaC6-3HxWcp7fq4N8YGr&amp;index=10" TargetMode="External"/><Relationship Id="rId4" Type="http://schemas.openxmlformats.org/officeDocument/2006/relationships/hyperlink" Target="https://www.youtube.com/watch?v=5u4G23_OohI&amp;index=2&amp;list=PLA89DCFA6ADACE599" TargetMode="External"/><Relationship Id="rId9" Type="http://schemas.openxmlformats.org/officeDocument/2006/relationships/hyperlink" Target="https://en.wikipedia.org/wiki/Data_science"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33.gif"/><Relationship Id="rId13" Type="http://schemas.openxmlformats.org/officeDocument/2006/relationships/image" Target="../media/image38.gif"/><Relationship Id="rId18" Type="http://schemas.openxmlformats.org/officeDocument/2006/relationships/image" Target="../media/image43.gif"/><Relationship Id="rId26" Type="http://schemas.openxmlformats.org/officeDocument/2006/relationships/image" Target="../media/image51.gif"/><Relationship Id="rId3" Type="http://schemas.openxmlformats.org/officeDocument/2006/relationships/hyperlink" Target="http://teams.us.baesystems.com/sites/TechRs/SitePages/TRS.aspx" TargetMode="External"/><Relationship Id="rId21" Type="http://schemas.openxmlformats.org/officeDocument/2006/relationships/image" Target="../media/image46.gif"/><Relationship Id="rId7" Type="http://schemas.openxmlformats.org/officeDocument/2006/relationships/image" Target="../media/image32.gif"/><Relationship Id="rId12" Type="http://schemas.openxmlformats.org/officeDocument/2006/relationships/image" Target="../media/image37.gif"/><Relationship Id="rId17" Type="http://schemas.openxmlformats.org/officeDocument/2006/relationships/image" Target="../media/image42.gif"/><Relationship Id="rId25" Type="http://schemas.openxmlformats.org/officeDocument/2006/relationships/image" Target="../media/image50.gif"/><Relationship Id="rId2" Type="http://schemas.openxmlformats.org/officeDocument/2006/relationships/notesSlide" Target="../notesSlides/notesSlide42.xml"/><Relationship Id="rId16" Type="http://schemas.openxmlformats.org/officeDocument/2006/relationships/image" Target="../media/image41.gif"/><Relationship Id="rId20" Type="http://schemas.openxmlformats.org/officeDocument/2006/relationships/image" Target="../media/image45.gif"/><Relationship Id="rId29" Type="http://schemas.openxmlformats.org/officeDocument/2006/relationships/image" Target="../media/image54.gif"/><Relationship Id="rId1" Type="http://schemas.openxmlformats.org/officeDocument/2006/relationships/slideLayout" Target="../slideLayouts/slideLayout2.xml"/><Relationship Id="rId6" Type="http://schemas.openxmlformats.org/officeDocument/2006/relationships/image" Target="../media/image31.gif"/><Relationship Id="rId11" Type="http://schemas.openxmlformats.org/officeDocument/2006/relationships/image" Target="../media/image36.gif"/><Relationship Id="rId24" Type="http://schemas.openxmlformats.org/officeDocument/2006/relationships/image" Target="../media/image49.gif"/><Relationship Id="rId5" Type="http://schemas.openxmlformats.org/officeDocument/2006/relationships/image" Target="../media/image30.gif"/><Relationship Id="rId15" Type="http://schemas.openxmlformats.org/officeDocument/2006/relationships/image" Target="../media/image40.gif"/><Relationship Id="rId23" Type="http://schemas.openxmlformats.org/officeDocument/2006/relationships/image" Target="../media/image48.gif"/><Relationship Id="rId28" Type="http://schemas.openxmlformats.org/officeDocument/2006/relationships/image" Target="../media/image53.gif"/><Relationship Id="rId10" Type="http://schemas.openxmlformats.org/officeDocument/2006/relationships/image" Target="../media/image35.gif"/><Relationship Id="rId19" Type="http://schemas.openxmlformats.org/officeDocument/2006/relationships/image" Target="../media/image44.gif"/><Relationship Id="rId4" Type="http://schemas.openxmlformats.org/officeDocument/2006/relationships/image" Target="../media/image29.png"/><Relationship Id="rId9" Type="http://schemas.openxmlformats.org/officeDocument/2006/relationships/image" Target="../media/image34.gif"/><Relationship Id="rId14" Type="http://schemas.openxmlformats.org/officeDocument/2006/relationships/image" Target="../media/image39.gif"/><Relationship Id="rId22" Type="http://schemas.openxmlformats.org/officeDocument/2006/relationships/image" Target="../media/image47.gif"/><Relationship Id="rId27" Type="http://schemas.openxmlformats.org/officeDocument/2006/relationships/image" Target="../media/image52.gif"/><Relationship Id="rId30" Type="http://schemas.openxmlformats.org/officeDocument/2006/relationships/image" Target="../media/image55.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tech.co/wp-content/uploads/2015/01/machine-learning-dato-640x3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 y="0"/>
            <a:ext cx="1220814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5340" y="980728"/>
            <a:ext cx="12036660" cy="1154509"/>
          </a:xfrm>
          <a:effectLst>
            <a:glow rad="63500">
              <a:schemeClr val="accent1">
                <a:satMod val="175000"/>
                <a:alpha val="40000"/>
              </a:schemeClr>
            </a:glow>
            <a:outerShdw blurRad="50800" dist="38100" dir="2700000" algn="tl" rotWithShape="0">
              <a:prstClr val="black">
                <a:alpha val="40000"/>
              </a:prstClr>
            </a:outerShdw>
          </a:effectLst>
        </p:spPr>
        <p:txBody>
          <a:bodyPr>
            <a:noAutofit/>
          </a:bodyPr>
          <a:lstStyle/>
          <a:p>
            <a:r>
              <a:rPr lang="en-US" sz="11500" dirty="0" smtClean="0">
                <a:solidFill>
                  <a:schemeClr val="bg1"/>
                </a:solidFill>
                <a:latin typeface="Berlin Sans FB Demi" panose="020E0802020502020306" pitchFamily="34" charset="0"/>
              </a:rPr>
              <a:t>Machine Learning</a:t>
            </a:r>
            <a:endParaRPr lang="en-US" sz="11500" dirty="0">
              <a:solidFill>
                <a:schemeClr val="bg1"/>
              </a:solidFill>
              <a:latin typeface="Berlin Sans FB Demi" panose="020E0802020502020306" pitchFamily="34" charset="0"/>
            </a:endParaRPr>
          </a:p>
        </p:txBody>
      </p:sp>
      <p:sp>
        <p:nvSpPr>
          <p:cNvPr id="3" name="Subtitle 2"/>
          <p:cNvSpPr>
            <a:spLocks noGrp="1"/>
          </p:cNvSpPr>
          <p:nvPr>
            <p:ph type="subTitle" idx="1"/>
          </p:nvPr>
        </p:nvSpPr>
        <p:spPr>
          <a:xfrm>
            <a:off x="3395700" y="1838585"/>
            <a:ext cx="4039888" cy="2058467"/>
          </a:xfrm>
        </p:spPr>
        <p:txBody>
          <a:bodyPr/>
          <a:lstStyle/>
          <a:p>
            <a:r>
              <a:rPr lang="en-US" dirty="0" smtClean="0">
                <a:solidFill>
                  <a:schemeClr val="bg1"/>
                </a:solidFill>
                <a:latin typeface="Gill Sans MT" panose="020B0502020104020203" pitchFamily="34" charset="0"/>
              </a:rPr>
              <a:t>Session One:  An Introduction       </a:t>
            </a:r>
          </a:p>
          <a:p>
            <a:r>
              <a:rPr lang="en-US" dirty="0">
                <a:solidFill>
                  <a:schemeClr val="bg1"/>
                </a:solidFill>
                <a:latin typeface="Gill Sans MT" panose="020B0502020104020203" pitchFamily="34" charset="0"/>
              </a:rPr>
              <a:t> </a:t>
            </a:r>
            <a:r>
              <a:rPr lang="en-US" dirty="0" smtClean="0">
                <a:solidFill>
                  <a:schemeClr val="bg1"/>
                </a:solidFill>
                <a:latin typeface="Gill Sans MT" panose="020B0502020104020203" pitchFamily="34" charset="0"/>
              </a:rPr>
              <a:t>     to Machine Learning </a:t>
            </a:r>
          </a:p>
          <a:p>
            <a:r>
              <a:rPr lang="en-US" dirty="0" smtClean="0">
                <a:solidFill>
                  <a:schemeClr val="bg1"/>
                </a:solidFill>
                <a:latin typeface="Gill Sans MT" panose="020B0502020104020203" pitchFamily="34" charset="0"/>
              </a:rPr>
              <a:t>Algorithms &amp; </a:t>
            </a:r>
          </a:p>
          <a:p>
            <a:r>
              <a:rPr lang="en-US" dirty="0" smtClean="0">
                <a:solidFill>
                  <a:schemeClr val="bg1"/>
                </a:solidFill>
                <a:latin typeface="Gill Sans MT" panose="020B0502020104020203" pitchFamily="34" charset="0"/>
              </a:rPr>
              <a:t>Approaches</a:t>
            </a:r>
          </a:p>
          <a:p>
            <a:endParaRPr lang="en-US" dirty="0">
              <a:solidFill>
                <a:schemeClr val="bg1"/>
              </a:solidFill>
              <a:latin typeface="Gill Sans MT" panose="020B0502020104020203" pitchFamily="34" charset="0"/>
            </a:endParaRPr>
          </a:p>
        </p:txBody>
      </p:sp>
      <p:sp>
        <p:nvSpPr>
          <p:cNvPr id="12" name="Rectangle 11"/>
          <p:cNvSpPr/>
          <p:nvPr/>
        </p:nvSpPr>
        <p:spPr>
          <a:xfrm>
            <a:off x="10157212" y="6550223"/>
            <a:ext cx="2034788" cy="307777"/>
          </a:xfrm>
          <a:prstGeom prst="rect">
            <a:avLst/>
          </a:prstGeom>
        </p:spPr>
        <p:txBody>
          <a:bodyPr wrap="none">
            <a:spAutoFit/>
          </a:bodyPr>
          <a:lstStyle/>
          <a:p>
            <a:r>
              <a:rPr lang="en-US" altLang="en-US" sz="1400" i="1" dirty="0" smtClean="0">
                <a:solidFill>
                  <a:schemeClr val="bg1">
                    <a:lumMod val="65000"/>
                  </a:schemeClr>
                </a:solidFill>
              </a:rPr>
              <a:t>Source Graphic: tech.com</a:t>
            </a:r>
            <a:endParaRPr lang="en-US" sz="1400" i="1" dirty="0">
              <a:solidFill>
                <a:schemeClr val="bg1">
                  <a:lumMod val="65000"/>
                </a:schemeClr>
              </a:solidFill>
            </a:endParaRPr>
          </a:p>
        </p:txBody>
      </p:sp>
      <p:sp>
        <p:nvSpPr>
          <p:cNvPr id="13" name="Subtitle 2"/>
          <p:cNvSpPr txBox="1">
            <a:spLocks/>
          </p:cNvSpPr>
          <p:nvPr/>
        </p:nvSpPr>
        <p:spPr>
          <a:xfrm>
            <a:off x="3935760" y="4301716"/>
            <a:ext cx="3600400" cy="886392"/>
          </a:xfrm>
          <a:prstGeom prst="rect">
            <a:avLst/>
          </a:prstGeom>
          <a:solidFill>
            <a:schemeClr val="tx1"/>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solidFill>
                  <a:schemeClr val="bg1"/>
                </a:solidFill>
                <a:latin typeface="Gill Sans MT" panose="020B0502020104020203" pitchFamily="34" charset="0"/>
              </a:rPr>
              <a:t>Instructors: Multiple</a:t>
            </a:r>
          </a:p>
          <a:p>
            <a:pPr algn="l"/>
            <a:r>
              <a:rPr lang="en-US" dirty="0" smtClean="0">
                <a:solidFill>
                  <a:schemeClr val="bg1"/>
                </a:solidFill>
                <a:latin typeface="Gill Sans MT" panose="020B0502020104020203" pitchFamily="34" charset="0"/>
              </a:rPr>
              <a:t>Hosted by:  Brian Lofy, PhD</a:t>
            </a:r>
          </a:p>
        </p:txBody>
      </p:sp>
    </p:spTree>
    <p:extLst>
      <p:ext uri="{BB962C8B-B14F-4D97-AF65-F5344CB8AC3E}">
        <p14:creationId xmlns:p14="http://schemas.microsoft.com/office/powerpoint/2010/main" val="1686079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3617019" y="2832565"/>
            <a:ext cx="3600624" cy="3192603"/>
            <a:chOff x="3617019" y="2832565"/>
            <a:chExt cx="3600624" cy="3192603"/>
          </a:xfrm>
        </p:grpSpPr>
        <p:sp>
          <p:nvSpPr>
            <p:cNvPr id="48" name="Oval 47"/>
            <p:cNvSpPr/>
            <p:nvPr/>
          </p:nvSpPr>
          <p:spPr>
            <a:xfrm>
              <a:off x="3617019" y="2832565"/>
              <a:ext cx="3397624" cy="3005663"/>
            </a:xfrm>
            <a:prstGeom prst="ellipse">
              <a:avLst/>
            </a:prstGeom>
            <a:solidFill>
              <a:srgbClr val="FFC0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9" name="TextBox 48"/>
            <p:cNvSpPr txBox="1"/>
            <p:nvPr/>
          </p:nvSpPr>
          <p:spPr>
            <a:xfrm>
              <a:off x="6284374" y="5501948"/>
              <a:ext cx="933269" cy="523220"/>
            </a:xfrm>
            <a:prstGeom prst="rect">
              <a:avLst/>
            </a:prstGeom>
            <a:noFill/>
            <a:ln>
              <a:noFill/>
            </a:ln>
          </p:spPr>
          <p:txBody>
            <a:bodyPr wrap="none" rtlCol="0">
              <a:spAutoFit/>
            </a:bodyPr>
            <a:lstStyle/>
            <a:p>
              <a:r>
                <a:rPr lang="en-US" sz="2800" dirty="0" smtClean="0">
                  <a:solidFill>
                    <a:srgbClr val="FFC000"/>
                  </a:solidFill>
                  <a:latin typeface="Berlin Sans FB Demi" panose="020E0802020502020306" pitchFamily="34" charset="0"/>
                </a:rPr>
                <a:t>KDD</a:t>
              </a:r>
              <a:endParaRPr lang="en-US" sz="2800" dirty="0">
                <a:solidFill>
                  <a:srgbClr val="FFC000"/>
                </a:solidFill>
                <a:latin typeface="Berlin Sans FB Demi" panose="020E0802020502020306" pitchFamily="34" charset="0"/>
              </a:endParaRPr>
            </a:p>
          </p:txBody>
        </p:sp>
      </p:grpSp>
      <p:grpSp>
        <p:nvGrpSpPr>
          <p:cNvPr id="69" name="Group 68"/>
          <p:cNvGrpSpPr/>
          <p:nvPr/>
        </p:nvGrpSpPr>
        <p:grpSpPr>
          <a:xfrm>
            <a:off x="4227096" y="3333852"/>
            <a:ext cx="2249989" cy="1953202"/>
            <a:chOff x="4227096" y="3333852"/>
            <a:chExt cx="2249989" cy="1953202"/>
          </a:xfrm>
        </p:grpSpPr>
        <p:sp>
          <p:nvSpPr>
            <p:cNvPr id="37" name="Oval 36"/>
            <p:cNvSpPr/>
            <p:nvPr/>
          </p:nvSpPr>
          <p:spPr>
            <a:xfrm>
              <a:off x="4227096" y="3333852"/>
              <a:ext cx="2249989" cy="1953202"/>
            </a:xfrm>
            <a:prstGeom prst="ellipse">
              <a:avLst/>
            </a:prstGeom>
            <a:solidFill>
              <a:schemeClr val="bg1">
                <a:lumMod val="7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8" name="TextBox 37"/>
            <p:cNvSpPr txBox="1"/>
            <p:nvPr/>
          </p:nvSpPr>
          <p:spPr>
            <a:xfrm>
              <a:off x="4926270" y="4607573"/>
              <a:ext cx="1501882" cy="646331"/>
            </a:xfrm>
            <a:prstGeom prst="rect">
              <a:avLst/>
            </a:prstGeom>
            <a:noFill/>
            <a:ln>
              <a:noFill/>
            </a:ln>
          </p:spPr>
          <p:txBody>
            <a:bodyPr wrap="square" rtlCol="0">
              <a:spAutoFit/>
            </a:bodyPr>
            <a:lstStyle/>
            <a:p>
              <a:r>
                <a:rPr lang="en-US" dirty="0" smtClean="0">
                  <a:solidFill>
                    <a:schemeClr val="tx1">
                      <a:lumMod val="65000"/>
                      <a:lumOff val="35000"/>
                    </a:schemeClr>
                  </a:solidFill>
                  <a:latin typeface="Berlin Sans FB Demi" panose="020E0802020502020306" pitchFamily="34" charset="0"/>
                </a:rPr>
                <a:t>DATA MINING</a:t>
              </a:r>
              <a:endParaRPr lang="en-US" dirty="0">
                <a:solidFill>
                  <a:schemeClr val="tx1">
                    <a:lumMod val="65000"/>
                    <a:lumOff val="35000"/>
                  </a:schemeClr>
                </a:solidFill>
                <a:latin typeface="Berlin Sans FB Demi" panose="020E0802020502020306" pitchFamily="34" charset="0"/>
              </a:endParaRPr>
            </a:p>
          </p:txBody>
        </p:sp>
      </p:grpSp>
      <p:grpSp>
        <p:nvGrpSpPr>
          <p:cNvPr id="73" name="Group 72"/>
          <p:cNvGrpSpPr/>
          <p:nvPr/>
        </p:nvGrpSpPr>
        <p:grpSpPr>
          <a:xfrm>
            <a:off x="5302192" y="3076616"/>
            <a:ext cx="4651295" cy="2116580"/>
            <a:chOff x="5302192" y="3076616"/>
            <a:chExt cx="4651295" cy="2116580"/>
          </a:xfrm>
        </p:grpSpPr>
        <p:sp>
          <p:nvSpPr>
            <p:cNvPr id="40" name="Oval 39"/>
            <p:cNvSpPr/>
            <p:nvPr/>
          </p:nvSpPr>
          <p:spPr>
            <a:xfrm>
              <a:off x="5302192" y="3076616"/>
              <a:ext cx="4182543" cy="2116580"/>
            </a:xfrm>
            <a:prstGeom prst="ellipse">
              <a:avLst/>
            </a:prstGeom>
            <a:solidFill>
              <a:srgbClr val="7030A0"/>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9412954" y="4356317"/>
              <a:ext cx="540533" cy="523220"/>
            </a:xfrm>
            <a:prstGeom prst="rect">
              <a:avLst/>
            </a:prstGeom>
            <a:noFill/>
          </p:spPr>
          <p:txBody>
            <a:bodyPr wrap="none" rtlCol="0">
              <a:spAutoFit/>
            </a:bodyPr>
            <a:lstStyle/>
            <a:p>
              <a:r>
                <a:rPr lang="en-US" sz="2800" dirty="0" smtClean="0">
                  <a:solidFill>
                    <a:srgbClr val="7030A0"/>
                  </a:solidFill>
                  <a:latin typeface="Berlin Sans FB Demi" panose="020E0802020502020306" pitchFamily="34" charset="0"/>
                </a:rPr>
                <a:t>AI</a:t>
              </a:r>
              <a:endParaRPr lang="en-US" sz="2800" dirty="0">
                <a:solidFill>
                  <a:srgbClr val="7030A0"/>
                </a:solidFill>
                <a:latin typeface="Berlin Sans FB Demi" panose="020E0802020502020306" pitchFamily="34" charset="0"/>
              </a:endParaRPr>
            </a:p>
          </p:txBody>
        </p:sp>
      </p:grpSp>
      <p:grpSp>
        <p:nvGrpSpPr>
          <p:cNvPr id="74" name="Group 73"/>
          <p:cNvGrpSpPr/>
          <p:nvPr/>
        </p:nvGrpSpPr>
        <p:grpSpPr>
          <a:xfrm>
            <a:off x="5339916" y="3385368"/>
            <a:ext cx="2735875" cy="1497152"/>
            <a:chOff x="5339916" y="3385368"/>
            <a:chExt cx="2735875" cy="1497152"/>
          </a:xfrm>
        </p:grpSpPr>
        <p:sp>
          <p:nvSpPr>
            <p:cNvPr id="46" name="Oval 45"/>
            <p:cNvSpPr/>
            <p:nvPr/>
          </p:nvSpPr>
          <p:spPr>
            <a:xfrm>
              <a:off x="5339916" y="3385368"/>
              <a:ext cx="2292372" cy="1497152"/>
            </a:xfrm>
            <a:prstGeom prst="ellipse">
              <a:avLst/>
            </a:prstGeom>
            <a:solidFill>
              <a:srgbClr val="00B0F0"/>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47" name="TextBox 46"/>
            <p:cNvSpPr txBox="1"/>
            <p:nvPr/>
          </p:nvSpPr>
          <p:spPr>
            <a:xfrm>
              <a:off x="7471138" y="4356317"/>
              <a:ext cx="604653" cy="461665"/>
            </a:xfrm>
            <a:prstGeom prst="rect">
              <a:avLst/>
            </a:prstGeom>
            <a:noFill/>
            <a:ln>
              <a:noFill/>
            </a:ln>
          </p:spPr>
          <p:txBody>
            <a:bodyPr wrap="none" rtlCol="0">
              <a:spAutoFit/>
            </a:bodyPr>
            <a:lstStyle/>
            <a:p>
              <a:r>
                <a:rPr lang="en-US" sz="2400" dirty="0" smtClean="0">
                  <a:solidFill>
                    <a:srgbClr val="00B0F0"/>
                  </a:solidFill>
                  <a:latin typeface="Berlin Sans FB Demi" panose="020E0802020502020306" pitchFamily="34" charset="0"/>
                </a:rPr>
                <a:t>ML</a:t>
              </a:r>
              <a:endParaRPr lang="en-US" sz="2400" dirty="0">
                <a:solidFill>
                  <a:srgbClr val="00B0F0"/>
                </a:solidFill>
                <a:latin typeface="Berlin Sans FB Demi" panose="020E0802020502020306" pitchFamily="34" charset="0"/>
              </a:endParaRPr>
            </a:p>
          </p:txBody>
        </p:sp>
      </p:grpSp>
      <p:grpSp>
        <p:nvGrpSpPr>
          <p:cNvPr id="72" name="Group 71"/>
          <p:cNvGrpSpPr/>
          <p:nvPr/>
        </p:nvGrpSpPr>
        <p:grpSpPr>
          <a:xfrm>
            <a:off x="2521584" y="2948214"/>
            <a:ext cx="4645056" cy="3403353"/>
            <a:chOff x="2521584" y="2948214"/>
            <a:chExt cx="4645056" cy="3403353"/>
          </a:xfrm>
        </p:grpSpPr>
        <p:sp>
          <p:nvSpPr>
            <p:cNvPr id="52" name="Oval 51"/>
            <p:cNvSpPr/>
            <p:nvPr/>
          </p:nvSpPr>
          <p:spPr>
            <a:xfrm rot="20297137">
              <a:off x="2521584" y="2948214"/>
              <a:ext cx="4645056" cy="3325446"/>
            </a:xfrm>
            <a:prstGeom prst="ellipse">
              <a:avLst/>
            </a:prstGeom>
            <a:noFill/>
            <a:ln w="28575">
              <a:solidFill>
                <a:schemeClr val="accent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3" name="TextBox 52"/>
            <p:cNvSpPr txBox="1"/>
            <p:nvPr/>
          </p:nvSpPr>
          <p:spPr>
            <a:xfrm>
              <a:off x="3827446" y="5705236"/>
              <a:ext cx="1444663" cy="646331"/>
            </a:xfrm>
            <a:prstGeom prst="rect">
              <a:avLst/>
            </a:prstGeom>
            <a:noFill/>
            <a:ln>
              <a:noFill/>
            </a:ln>
          </p:spPr>
          <p:txBody>
            <a:bodyPr wrap="square" rtlCol="0">
              <a:spAutoFit/>
            </a:bodyPr>
            <a:lstStyle/>
            <a:p>
              <a:pPr algn="ctr"/>
              <a:r>
                <a:rPr lang="en-US" dirty="0" smtClean="0">
                  <a:solidFill>
                    <a:schemeClr val="accent2">
                      <a:lumMod val="75000"/>
                    </a:schemeClr>
                  </a:solidFill>
                  <a:latin typeface="Berlin Sans FB Demi" panose="020E0802020502020306" pitchFamily="34" charset="0"/>
                </a:rPr>
                <a:t>DATA SCIENCE</a:t>
              </a:r>
              <a:endParaRPr lang="en-US" dirty="0">
                <a:solidFill>
                  <a:schemeClr val="accent2">
                    <a:lumMod val="75000"/>
                  </a:schemeClr>
                </a:solidFill>
                <a:latin typeface="Berlin Sans FB Demi" panose="020E0802020502020306" pitchFamily="34" charset="0"/>
              </a:endParaRPr>
            </a:p>
          </p:txBody>
        </p:sp>
      </p:grpSp>
      <p:pic>
        <p:nvPicPr>
          <p:cNvPr id="2" name="Picture 1"/>
          <p:cNvPicPr>
            <a:picLocks noChangeAspect="1"/>
          </p:cNvPicPr>
          <p:nvPr/>
        </p:nvPicPr>
        <p:blipFill>
          <a:blip r:embed="rId3"/>
          <a:stretch>
            <a:fillRect/>
          </a:stretch>
        </p:blipFill>
        <p:spPr>
          <a:xfrm>
            <a:off x="263910" y="1248345"/>
            <a:ext cx="1296144" cy="1871622"/>
          </a:xfrm>
          <a:prstGeom prst="rect">
            <a:avLst/>
          </a:prstGeom>
        </p:spPr>
      </p:pic>
      <p:grpSp>
        <p:nvGrpSpPr>
          <p:cNvPr id="75" name="Group 74"/>
          <p:cNvGrpSpPr/>
          <p:nvPr/>
        </p:nvGrpSpPr>
        <p:grpSpPr>
          <a:xfrm>
            <a:off x="4650209" y="1901707"/>
            <a:ext cx="5645554" cy="1685032"/>
            <a:chOff x="4650209" y="1901707"/>
            <a:chExt cx="5645554" cy="1685032"/>
          </a:xfrm>
        </p:grpSpPr>
        <p:sp>
          <p:nvSpPr>
            <p:cNvPr id="32" name="Oval 31"/>
            <p:cNvSpPr/>
            <p:nvPr/>
          </p:nvSpPr>
          <p:spPr>
            <a:xfrm rot="19702482">
              <a:off x="4650209" y="2110575"/>
              <a:ext cx="5645554" cy="1476164"/>
            </a:xfrm>
            <a:prstGeom prst="ellipse">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3" name="TextBox 32"/>
            <p:cNvSpPr txBox="1"/>
            <p:nvPr/>
          </p:nvSpPr>
          <p:spPr>
            <a:xfrm rot="21158570">
              <a:off x="7357755" y="1901707"/>
              <a:ext cx="2303836" cy="369332"/>
            </a:xfrm>
            <a:prstGeom prst="rect">
              <a:avLst/>
            </a:prstGeom>
            <a:noFill/>
            <a:ln>
              <a:noFill/>
            </a:ln>
          </p:spPr>
          <p:txBody>
            <a:bodyPr wrap="none" rtlCol="0">
              <a:spAutoFit/>
            </a:bodyPr>
            <a:lstStyle/>
            <a:p>
              <a:r>
                <a:rPr lang="en-US" dirty="0" smtClean="0">
                  <a:solidFill>
                    <a:schemeClr val="accent4">
                      <a:lumMod val="50000"/>
                    </a:schemeClr>
                  </a:solidFill>
                  <a:latin typeface="Berlin Sans FB Demi" panose="020E0802020502020306" pitchFamily="34" charset="0"/>
                </a:rPr>
                <a:t>NEUROCOMPUTING</a:t>
              </a:r>
              <a:endParaRPr lang="en-US" dirty="0">
                <a:solidFill>
                  <a:schemeClr val="accent4">
                    <a:lumMod val="50000"/>
                  </a:schemeClr>
                </a:solidFill>
                <a:latin typeface="Berlin Sans FB Demi" panose="020E0802020502020306" pitchFamily="34" charset="0"/>
              </a:endParaRPr>
            </a:p>
          </p:txBody>
        </p:sp>
      </p:grpSp>
      <p:grpSp>
        <p:nvGrpSpPr>
          <p:cNvPr id="76" name="Group 75"/>
          <p:cNvGrpSpPr/>
          <p:nvPr/>
        </p:nvGrpSpPr>
        <p:grpSpPr>
          <a:xfrm>
            <a:off x="4352617" y="1331489"/>
            <a:ext cx="2162192" cy="2636853"/>
            <a:chOff x="4352617" y="1331489"/>
            <a:chExt cx="2162192" cy="2636853"/>
          </a:xfrm>
        </p:grpSpPr>
        <p:sp>
          <p:nvSpPr>
            <p:cNvPr id="34" name="Oval 33"/>
            <p:cNvSpPr/>
            <p:nvPr/>
          </p:nvSpPr>
          <p:spPr>
            <a:xfrm rot="21035946">
              <a:off x="4352617" y="1331489"/>
              <a:ext cx="2162192" cy="2636853"/>
            </a:xfrm>
            <a:prstGeom prst="ellipse">
              <a:avLst/>
            </a:prstGeom>
            <a:solidFill>
              <a:srgbClr val="FF0000">
                <a:alpha val="27059"/>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550455" y="1648489"/>
              <a:ext cx="1281120" cy="369332"/>
            </a:xfrm>
            <a:prstGeom prst="rect">
              <a:avLst/>
            </a:prstGeom>
            <a:noFill/>
          </p:spPr>
          <p:txBody>
            <a:bodyPr wrap="none" rtlCol="0">
              <a:spAutoFit/>
            </a:bodyPr>
            <a:lstStyle/>
            <a:p>
              <a:r>
                <a:rPr lang="en-US" dirty="0" smtClean="0">
                  <a:solidFill>
                    <a:srgbClr val="FF0000"/>
                  </a:solidFill>
                  <a:latin typeface="Berlin Sans FB Demi" panose="020E0802020502020306" pitchFamily="34" charset="0"/>
                </a:rPr>
                <a:t>STATISTICS</a:t>
              </a:r>
              <a:endParaRPr lang="en-US" dirty="0">
                <a:solidFill>
                  <a:srgbClr val="FF0000"/>
                </a:solidFill>
                <a:latin typeface="Berlin Sans FB Demi" panose="020E0802020502020306" pitchFamily="34" charset="0"/>
              </a:endParaRPr>
            </a:p>
          </p:txBody>
        </p:sp>
      </p:grpSp>
      <p:grpSp>
        <p:nvGrpSpPr>
          <p:cNvPr id="71" name="Group 70"/>
          <p:cNvGrpSpPr/>
          <p:nvPr/>
        </p:nvGrpSpPr>
        <p:grpSpPr>
          <a:xfrm>
            <a:off x="2633105" y="4099055"/>
            <a:ext cx="2339965" cy="1809090"/>
            <a:chOff x="2633105" y="4099055"/>
            <a:chExt cx="2339965" cy="1809090"/>
          </a:xfrm>
        </p:grpSpPr>
        <p:sp>
          <p:nvSpPr>
            <p:cNvPr id="50" name="Oval 49"/>
            <p:cNvSpPr/>
            <p:nvPr/>
          </p:nvSpPr>
          <p:spPr>
            <a:xfrm rot="19866726">
              <a:off x="2633105" y="4099055"/>
              <a:ext cx="2339965" cy="180909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1" name="TextBox 50"/>
            <p:cNvSpPr txBox="1"/>
            <p:nvPr/>
          </p:nvSpPr>
          <p:spPr>
            <a:xfrm>
              <a:off x="2702927" y="5315957"/>
              <a:ext cx="1422184" cy="369332"/>
            </a:xfrm>
            <a:prstGeom prst="rect">
              <a:avLst/>
            </a:prstGeom>
            <a:noFill/>
            <a:ln>
              <a:noFill/>
            </a:ln>
          </p:spPr>
          <p:txBody>
            <a:bodyPr wrap="none" rtlCol="0">
              <a:spAutoFit/>
            </a:bodyPr>
            <a:lstStyle/>
            <a:p>
              <a:r>
                <a:rPr lang="en-US" dirty="0" smtClean="0">
                  <a:latin typeface="Berlin Sans FB Demi" panose="020E0802020502020306" pitchFamily="34" charset="0"/>
                </a:rPr>
                <a:t>DATABASES</a:t>
              </a:r>
              <a:endParaRPr lang="en-US" dirty="0">
                <a:latin typeface="Berlin Sans FB Demi" panose="020E0802020502020306" pitchFamily="34" charset="0"/>
              </a:endParaRPr>
            </a:p>
          </p:txBody>
        </p:sp>
      </p:grpSp>
      <p:grpSp>
        <p:nvGrpSpPr>
          <p:cNvPr id="77" name="Group 76"/>
          <p:cNvGrpSpPr/>
          <p:nvPr/>
        </p:nvGrpSpPr>
        <p:grpSpPr>
          <a:xfrm>
            <a:off x="5040275" y="1981216"/>
            <a:ext cx="2380369" cy="1979253"/>
            <a:chOff x="5040275" y="1981216"/>
            <a:chExt cx="2380369" cy="1979253"/>
          </a:xfrm>
        </p:grpSpPr>
        <p:sp>
          <p:nvSpPr>
            <p:cNvPr id="4" name="Oval 3"/>
            <p:cNvSpPr/>
            <p:nvPr/>
          </p:nvSpPr>
          <p:spPr>
            <a:xfrm>
              <a:off x="5050609" y="1981216"/>
              <a:ext cx="2370035" cy="1979253"/>
            </a:xfrm>
            <a:prstGeom prst="ellipse">
              <a:avLst/>
            </a:prstGeom>
            <a:solidFill>
              <a:srgbClr val="00B050">
                <a:alpha val="25882"/>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040275" y="2198061"/>
              <a:ext cx="1875275" cy="646331"/>
            </a:xfrm>
            <a:prstGeom prst="rect">
              <a:avLst/>
            </a:prstGeom>
            <a:noFill/>
          </p:spPr>
          <p:txBody>
            <a:bodyPr wrap="square" rtlCol="0">
              <a:spAutoFit/>
            </a:bodyPr>
            <a:lstStyle/>
            <a:p>
              <a:pPr algn="ctr"/>
              <a:r>
                <a:rPr lang="en-US" dirty="0" smtClean="0">
                  <a:solidFill>
                    <a:srgbClr val="00B050"/>
                  </a:solidFill>
                  <a:latin typeface="Berlin Sans FB Demi" panose="020E0802020502020306" pitchFamily="34" charset="0"/>
                </a:rPr>
                <a:t>PATTERN RECOGNITION</a:t>
              </a:r>
              <a:endParaRPr lang="en-US" dirty="0">
                <a:solidFill>
                  <a:srgbClr val="00B050"/>
                </a:solidFill>
                <a:latin typeface="Berlin Sans FB Demi" panose="020E0802020502020306" pitchFamily="34" charset="0"/>
              </a:endParaRPr>
            </a:p>
          </p:txBody>
        </p:sp>
      </p:grpSp>
      <p:grpSp>
        <p:nvGrpSpPr>
          <p:cNvPr id="79" name="Group 78"/>
          <p:cNvGrpSpPr/>
          <p:nvPr/>
        </p:nvGrpSpPr>
        <p:grpSpPr>
          <a:xfrm>
            <a:off x="2624955" y="1976149"/>
            <a:ext cx="3154388" cy="1710844"/>
            <a:chOff x="2624955" y="1976149"/>
            <a:chExt cx="3154388" cy="1710844"/>
          </a:xfrm>
        </p:grpSpPr>
        <p:sp>
          <p:nvSpPr>
            <p:cNvPr id="54" name="TextBox 53"/>
            <p:cNvSpPr txBox="1"/>
            <p:nvPr/>
          </p:nvSpPr>
          <p:spPr>
            <a:xfrm>
              <a:off x="2624955" y="1976149"/>
              <a:ext cx="2070058" cy="646331"/>
            </a:xfrm>
            <a:prstGeom prst="rect">
              <a:avLst/>
            </a:prstGeom>
            <a:noFill/>
          </p:spPr>
          <p:txBody>
            <a:bodyPr wrap="square" rtlCol="0">
              <a:spAutoFit/>
            </a:bodyPr>
            <a:lstStyle/>
            <a:p>
              <a:pPr algn="ctr"/>
              <a:r>
                <a:rPr lang="en-US" dirty="0" smtClean="0">
                  <a:solidFill>
                    <a:srgbClr val="C00000"/>
                  </a:solidFill>
                  <a:latin typeface="Berlin Sans FB Demi" panose="020E0802020502020306" pitchFamily="34" charset="0"/>
                </a:rPr>
                <a:t>STATISTICAL LEARNING</a:t>
              </a:r>
              <a:endParaRPr lang="en-US" dirty="0">
                <a:solidFill>
                  <a:srgbClr val="C00000"/>
                </a:solidFill>
                <a:latin typeface="Berlin Sans FB Demi" panose="020E0802020502020306" pitchFamily="34" charset="0"/>
              </a:endParaRPr>
            </a:p>
          </p:txBody>
        </p:sp>
        <p:cxnSp>
          <p:nvCxnSpPr>
            <p:cNvPr id="15" name="Straight Arrow Connector 14"/>
            <p:cNvCxnSpPr>
              <a:stCxn id="54" idx="2"/>
            </p:cNvCxnSpPr>
            <p:nvPr/>
          </p:nvCxnSpPr>
          <p:spPr>
            <a:xfrm>
              <a:off x="3659984" y="2622480"/>
              <a:ext cx="2119359" cy="1064513"/>
            </a:xfrm>
            <a:prstGeom prst="straightConnector1">
              <a:avLst/>
            </a:prstGeom>
            <a:ln w="28575">
              <a:solidFill>
                <a:srgbClr val="C00000"/>
              </a:solidFill>
              <a:prstDash val="dash"/>
              <a:tailEnd type="triangle"/>
            </a:ln>
            <a:effectLst>
              <a:outerShdw dist="25400" dir="2700000" sx="99000" sy="99000" algn="tl" rotWithShape="0">
                <a:schemeClr val="bg1"/>
              </a:outerShdw>
            </a:effectLst>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6092446" y="1195991"/>
            <a:ext cx="1951397" cy="2443715"/>
            <a:chOff x="6092446" y="1195991"/>
            <a:chExt cx="1951397" cy="2443715"/>
          </a:xfrm>
        </p:grpSpPr>
        <p:sp>
          <p:nvSpPr>
            <p:cNvPr id="55" name="TextBox 54"/>
            <p:cNvSpPr txBox="1"/>
            <p:nvPr/>
          </p:nvSpPr>
          <p:spPr>
            <a:xfrm>
              <a:off x="6092446" y="1195991"/>
              <a:ext cx="1951397" cy="646331"/>
            </a:xfrm>
            <a:prstGeom prst="rect">
              <a:avLst/>
            </a:prstGeom>
            <a:noFill/>
          </p:spPr>
          <p:txBody>
            <a:bodyPr wrap="square" rtlCol="0">
              <a:spAutoFit/>
            </a:bodyPr>
            <a:lstStyle/>
            <a:p>
              <a:pPr algn="ctr"/>
              <a:r>
                <a:rPr lang="en-US" dirty="0" smtClean="0">
                  <a:solidFill>
                    <a:srgbClr val="00B050"/>
                  </a:solidFill>
                  <a:latin typeface="Berlin Sans FB Demi" panose="020E0802020502020306" pitchFamily="34" charset="0"/>
                </a:rPr>
                <a:t>PATTERN CLASSIFICATION</a:t>
              </a:r>
              <a:endParaRPr lang="en-US" dirty="0">
                <a:solidFill>
                  <a:srgbClr val="00B050"/>
                </a:solidFill>
                <a:latin typeface="Berlin Sans FB Demi" panose="020E0802020502020306" pitchFamily="34" charset="0"/>
              </a:endParaRPr>
            </a:p>
          </p:txBody>
        </p:sp>
        <p:cxnSp>
          <p:nvCxnSpPr>
            <p:cNvPr id="56" name="Straight Arrow Connector 55"/>
            <p:cNvCxnSpPr>
              <a:stCxn id="55" idx="2"/>
            </p:cNvCxnSpPr>
            <p:nvPr/>
          </p:nvCxnSpPr>
          <p:spPr>
            <a:xfrm flipH="1">
              <a:off x="6598344" y="1842322"/>
              <a:ext cx="469801" cy="1797384"/>
            </a:xfrm>
            <a:prstGeom prst="straightConnector1">
              <a:avLst/>
            </a:prstGeom>
            <a:ln w="44450">
              <a:solidFill>
                <a:srgbClr val="00B050"/>
              </a:solidFill>
              <a:prstDash val="dash"/>
              <a:tailEnd type="triangle"/>
            </a:ln>
            <a:effectLst>
              <a:outerShdw dist="25400" dir="2700000" sx="99000" sy="99000" algn="tl" rotWithShape="0">
                <a:schemeClr val="bg1"/>
              </a:outerShdw>
            </a:effectLst>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a:off x="8069364" y="5622141"/>
            <a:ext cx="4106252" cy="1200329"/>
          </a:xfrm>
          <a:prstGeom prst="rect">
            <a:avLst/>
          </a:prstGeom>
        </p:spPr>
        <p:txBody>
          <a:bodyPr wrap="none">
            <a:spAutoFit/>
          </a:bodyPr>
          <a:lstStyle/>
          <a:p>
            <a:r>
              <a:rPr lang="en-US" u="sng" dirty="0" smtClean="0"/>
              <a:t>LEGEND</a:t>
            </a:r>
            <a:r>
              <a:rPr lang="en-US" dirty="0" smtClean="0"/>
              <a:t>:</a:t>
            </a:r>
          </a:p>
          <a:p>
            <a:r>
              <a:rPr lang="en-US" dirty="0" smtClean="0"/>
              <a:t>AI – Artificial Intelligence</a:t>
            </a:r>
          </a:p>
          <a:p>
            <a:r>
              <a:rPr lang="en-US" dirty="0" smtClean="0"/>
              <a:t>KDD – Knowledge Discovery in Data Bases</a:t>
            </a:r>
          </a:p>
          <a:p>
            <a:r>
              <a:rPr lang="en-US" dirty="0" smtClean="0"/>
              <a:t>ML – Machine Learning</a:t>
            </a:r>
            <a:endParaRPr lang="en-US" dirty="0"/>
          </a:p>
        </p:txBody>
      </p:sp>
      <p:sp>
        <p:nvSpPr>
          <p:cNvPr id="57" name="Title 1"/>
          <p:cNvSpPr>
            <a:spLocks noGrp="1"/>
          </p:cNvSpPr>
          <p:nvPr>
            <p:ph type="title"/>
          </p:nvPr>
        </p:nvSpPr>
        <p:spPr>
          <a:xfrm>
            <a:off x="838200" y="440668"/>
            <a:ext cx="6285695" cy="701731"/>
          </a:xfrm>
        </p:spPr>
        <p:txBody>
          <a:bodyPr/>
          <a:lstStyle/>
          <a:p>
            <a:r>
              <a:rPr lang="en-US" dirty="0" smtClean="0"/>
              <a:t>Overlap in today’s fields</a:t>
            </a:r>
            <a:endParaRPr lang="en-US" dirty="0"/>
          </a:p>
        </p:txBody>
      </p:sp>
      <p:grpSp>
        <p:nvGrpSpPr>
          <p:cNvPr id="58" name="Group 57"/>
          <p:cNvGrpSpPr/>
          <p:nvPr/>
        </p:nvGrpSpPr>
        <p:grpSpPr>
          <a:xfrm>
            <a:off x="12288688" y="1496479"/>
            <a:ext cx="2970657" cy="4308084"/>
            <a:chOff x="9053657" y="1496479"/>
            <a:chExt cx="2970657" cy="4308084"/>
          </a:xfrm>
        </p:grpSpPr>
        <p:sp>
          <p:nvSpPr>
            <p:cNvPr id="59" name="Hexagon 58"/>
            <p:cNvSpPr/>
            <p:nvPr/>
          </p:nvSpPr>
          <p:spPr>
            <a:xfrm>
              <a:off x="10375524" y="2218334"/>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smtClean="0">
                  <a:solidFill>
                    <a:schemeClr val="tx1"/>
                  </a:solidFill>
                  <a:latin typeface="Berlin Sans FB Demi" panose="020E0802020502020306" pitchFamily="34" charset="0"/>
                </a:rPr>
                <a:t>Data Mining</a:t>
              </a:r>
              <a:endParaRPr lang="en-US" sz="2400" dirty="0">
                <a:solidFill>
                  <a:schemeClr val="tx1"/>
                </a:solidFill>
                <a:latin typeface="Berlin Sans FB Demi" panose="020E0802020502020306" pitchFamily="34" charset="0"/>
              </a:endParaRPr>
            </a:p>
          </p:txBody>
        </p:sp>
        <p:sp>
          <p:nvSpPr>
            <p:cNvPr id="60" name="Hexagon 59"/>
            <p:cNvSpPr/>
            <p:nvPr/>
          </p:nvSpPr>
          <p:spPr>
            <a:xfrm>
              <a:off x="9053657" y="1496479"/>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smtClean="0">
                  <a:solidFill>
                    <a:schemeClr val="tx1"/>
                  </a:solidFill>
                  <a:latin typeface="Berlin Sans FB Demi" panose="020E0802020502020306" pitchFamily="34" charset="0"/>
                </a:rPr>
                <a:t>ML</a:t>
              </a:r>
              <a:endParaRPr lang="en-US" sz="3600" dirty="0">
                <a:solidFill>
                  <a:schemeClr val="tx1"/>
                </a:solidFill>
                <a:latin typeface="Berlin Sans FB Demi" panose="020E0802020502020306" pitchFamily="34" charset="0"/>
              </a:endParaRPr>
            </a:p>
          </p:txBody>
        </p:sp>
        <p:sp>
          <p:nvSpPr>
            <p:cNvPr id="61" name="Hexagon 60"/>
            <p:cNvSpPr/>
            <p:nvPr/>
          </p:nvSpPr>
          <p:spPr>
            <a:xfrm>
              <a:off x="9053657" y="2940189"/>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smtClean="0">
                  <a:solidFill>
                    <a:schemeClr val="tx1"/>
                  </a:solidFill>
                  <a:latin typeface="Berlin Sans FB Demi" panose="020E0802020502020306" pitchFamily="34" charset="0"/>
                </a:rPr>
                <a:t>AI</a:t>
              </a:r>
              <a:endParaRPr lang="en-US" sz="3600" dirty="0">
                <a:solidFill>
                  <a:schemeClr val="tx1"/>
                </a:solidFill>
                <a:latin typeface="Berlin Sans FB Demi" panose="020E0802020502020306" pitchFamily="34" charset="0"/>
              </a:endParaRPr>
            </a:p>
          </p:txBody>
        </p:sp>
        <p:sp>
          <p:nvSpPr>
            <p:cNvPr id="62" name="Hexagon 61"/>
            <p:cNvSpPr/>
            <p:nvPr/>
          </p:nvSpPr>
          <p:spPr>
            <a:xfrm>
              <a:off x="9057986" y="4383191"/>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latin typeface="Berlin Sans FB Demi" panose="020E0802020502020306" pitchFamily="34" charset="0"/>
                </a:rPr>
                <a:t>Statistical Learning</a:t>
              </a:r>
              <a:endParaRPr lang="en-US" dirty="0">
                <a:solidFill>
                  <a:schemeClr val="tx1"/>
                </a:solidFill>
                <a:latin typeface="Berlin Sans FB Demi" panose="020E0802020502020306" pitchFamily="34" charset="0"/>
              </a:endParaRPr>
            </a:p>
          </p:txBody>
        </p:sp>
        <p:sp>
          <p:nvSpPr>
            <p:cNvPr id="63" name="Hexagon 62"/>
            <p:cNvSpPr/>
            <p:nvPr/>
          </p:nvSpPr>
          <p:spPr>
            <a:xfrm>
              <a:off x="10375524" y="3662044"/>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smtClean="0">
                  <a:solidFill>
                    <a:schemeClr val="tx1"/>
                  </a:solidFill>
                  <a:latin typeface="Berlin Sans FB Demi" panose="020E0802020502020306" pitchFamily="34" charset="0"/>
                </a:rPr>
                <a:t>Data Science</a:t>
              </a:r>
              <a:endParaRPr lang="en-US" sz="2400" dirty="0">
                <a:solidFill>
                  <a:schemeClr val="tx1"/>
                </a:solidFill>
                <a:latin typeface="Berlin Sans FB Demi" panose="020E0802020502020306" pitchFamily="34" charset="0"/>
              </a:endParaRPr>
            </a:p>
          </p:txBody>
        </p:sp>
      </p:grpSp>
      <p:sp>
        <p:nvSpPr>
          <p:cNvPr id="64" name="Hexagon 63"/>
          <p:cNvSpPr/>
          <p:nvPr/>
        </p:nvSpPr>
        <p:spPr>
          <a:xfrm>
            <a:off x="838200" y="1567398"/>
            <a:ext cx="731569" cy="630663"/>
          </a:xfrm>
          <a:prstGeom prst="hexag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chemeClr val="tx1"/>
              </a:solidFill>
              <a:latin typeface="Berlin Sans FB Demi" panose="020E0802020502020306" pitchFamily="34" charset="0"/>
            </a:endParaRPr>
          </a:p>
        </p:txBody>
      </p:sp>
      <p:sp>
        <p:nvSpPr>
          <p:cNvPr id="65" name="Hexagon 64"/>
          <p:cNvSpPr/>
          <p:nvPr/>
        </p:nvSpPr>
        <p:spPr>
          <a:xfrm>
            <a:off x="838200" y="2198061"/>
            <a:ext cx="731569" cy="630663"/>
          </a:xfrm>
          <a:prstGeom prst="hexag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chemeClr val="tx1"/>
              </a:solidFill>
              <a:latin typeface="Berlin Sans FB Demi" panose="020E0802020502020306" pitchFamily="34" charset="0"/>
            </a:endParaRPr>
          </a:p>
        </p:txBody>
      </p:sp>
      <p:sp>
        <p:nvSpPr>
          <p:cNvPr id="66" name="Hexagon 65"/>
          <p:cNvSpPr/>
          <p:nvPr/>
        </p:nvSpPr>
        <p:spPr>
          <a:xfrm>
            <a:off x="254195" y="1252066"/>
            <a:ext cx="731569" cy="630663"/>
          </a:xfrm>
          <a:prstGeom prst="hexag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chemeClr val="tx1"/>
              </a:solidFill>
              <a:latin typeface="Berlin Sans FB Demi" panose="020E0802020502020306" pitchFamily="34" charset="0"/>
            </a:endParaRPr>
          </a:p>
        </p:txBody>
      </p:sp>
      <p:sp>
        <p:nvSpPr>
          <p:cNvPr id="67" name="Hexagon 66"/>
          <p:cNvSpPr/>
          <p:nvPr/>
        </p:nvSpPr>
        <p:spPr>
          <a:xfrm>
            <a:off x="254195" y="1882729"/>
            <a:ext cx="731569" cy="630663"/>
          </a:xfrm>
          <a:prstGeom prst="hexag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chemeClr val="tx1"/>
              </a:solidFill>
              <a:latin typeface="Berlin Sans FB Demi" panose="020E0802020502020306" pitchFamily="34" charset="0"/>
            </a:endParaRPr>
          </a:p>
        </p:txBody>
      </p:sp>
      <p:sp>
        <p:nvSpPr>
          <p:cNvPr id="68" name="Hexagon 67"/>
          <p:cNvSpPr/>
          <p:nvPr/>
        </p:nvSpPr>
        <p:spPr>
          <a:xfrm>
            <a:off x="254195" y="2501348"/>
            <a:ext cx="731569" cy="630663"/>
          </a:xfrm>
          <a:prstGeom prst="hexag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chemeClr val="tx1"/>
              </a:solidFill>
              <a:latin typeface="Berlin Sans FB Demi" panose="020E0802020502020306" pitchFamily="34" charset="0"/>
            </a:endParaRPr>
          </a:p>
        </p:txBody>
      </p:sp>
      <p:sp>
        <p:nvSpPr>
          <p:cNvPr id="82" name="Rectangle 81"/>
          <p:cNvSpPr/>
          <p:nvPr/>
        </p:nvSpPr>
        <p:spPr>
          <a:xfrm>
            <a:off x="2624955" y="6563270"/>
            <a:ext cx="4175823" cy="307777"/>
          </a:xfrm>
          <a:prstGeom prst="rect">
            <a:avLst/>
          </a:prstGeom>
        </p:spPr>
        <p:txBody>
          <a:bodyPr wrap="none">
            <a:spAutoFit/>
          </a:bodyPr>
          <a:lstStyle/>
          <a:p>
            <a:r>
              <a:rPr lang="en-US" altLang="en-US" sz="1400" i="1" dirty="0" smtClean="0"/>
              <a:t>Source: adapted from SAS313-2014 graphic dated 1998</a:t>
            </a:r>
            <a:endParaRPr lang="en-US" sz="1400" i="1" dirty="0"/>
          </a:p>
        </p:txBody>
      </p:sp>
    </p:spTree>
    <p:extLst>
      <p:ext uri="{BB962C8B-B14F-4D97-AF65-F5344CB8AC3E}">
        <p14:creationId xmlns:p14="http://schemas.microsoft.com/office/powerpoint/2010/main" val="71347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0.25651 4.07407E-6 L -1.25873 -0.15695 " pathEditMode="relative" rAng="0" ptsTypes="AA">
                                      <p:cBhvr>
                                        <p:cTn id="6" dur="500" fill="hold"/>
                                        <p:tgtEl>
                                          <p:spTgt spid="58"/>
                                        </p:tgtEl>
                                        <p:attrNameLst>
                                          <p:attrName>ppt_x</p:attrName>
                                          <p:attrName>ppt_y</p:attrName>
                                        </p:attrNameLst>
                                      </p:cBhvr>
                                      <p:rCtr x="-50117" y="-7847"/>
                                    </p:animMotion>
                                  </p:childTnLst>
                                </p:cTn>
                              </p:par>
                              <p:par>
                                <p:cTn id="7" presetID="10" presetClass="exit" presetSubtype="0" fill="hold" nodeType="withEffect">
                                  <p:stCondLst>
                                    <p:cond delay="0"/>
                                  </p:stCondLst>
                                  <p:childTnLst>
                                    <p:animEffect transition="out" filter="fade">
                                      <p:cBhvr>
                                        <p:cTn id="8" dur="300"/>
                                        <p:tgtEl>
                                          <p:spTgt spid="58"/>
                                        </p:tgtEl>
                                      </p:cBhvr>
                                    </p:animEffect>
                                    <p:set>
                                      <p:cBhvr>
                                        <p:cTn id="9" dur="1" fill="hold">
                                          <p:stCondLst>
                                            <p:cond delay="299"/>
                                          </p:stCondLst>
                                        </p:cTn>
                                        <p:tgtEl>
                                          <p:spTgt spid="5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500"/>
                                        <p:tgtEl>
                                          <p:spTgt spid="71"/>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fade">
                                      <p:cBhvr>
                                        <p:cTn id="71" dur="500"/>
                                        <p:tgtEl>
                                          <p:spTgt spid="7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fade">
                                      <p:cBhvr>
                                        <p:cTn id="80" dur="500"/>
                                        <p:tgtEl>
                                          <p:spTgt spid="7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64"/>
                                        </p:tgtEl>
                                      </p:cBhvr>
                                    </p:animEffect>
                                    <p:set>
                                      <p:cBhvr>
                                        <p:cTn id="85" dur="1" fill="hold">
                                          <p:stCondLst>
                                            <p:cond delay="499"/>
                                          </p:stCondLst>
                                        </p:cTn>
                                        <p:tgtEl>
                                          <p:spTgt spid="64"/>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69"/>
                                        </p:tgtEl>
                                      </p:cBhvr>
                                    </p:animEffect>
                                    <p:set>
                                      <p:cBhvr>
                                        <p:cTn id="88" dur="1" fill="hold">
                                          <p:stCondLst>
                                            <p:cond delay="499"/>
                                          </p:stCondLst>
                                        </p:cTn>
                                        <p:tgtEl>
                                          <p:spTgt spid="69"/>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0"/>
                                        </p:tgtEl>
                                      </p:cBhvr>
                                    </p:animEffect>
                                    <p:set>
                                      <p:cBhvr>
                                        <p:cTn id="91" dur="1" fill="hold">
                                          <p:stCondLst>
                                            <p:cond delay="499"/>
                                          </p:stCondLst>
                                        </p:cTn>
                                        <p:tgtEl>
                                          <p:spTgt spid="70"/>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71"/>
                                        </p:tgtEl>
                                      </p:cBhvr>
                                    </p:animEffect>
                                    <p:set>
                                      <p:cBhvr>
                                        <p:cTn id="94" dur="1" fill="hold">
                                          <p:stCondLst>
                                            <p:cond delay="499"/>
                                          </p:stCondLst>
                                        </p:cTn>
                                        <p:tgtEl>
                                          <p:spTgt spid="7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65"/>
                                        </p:tgtEl>
                                      </p:cBhvr>
                                    </p:animEffect>
                                    <p:set>
                                      <p:cBhvr>
                                        <p:cTn id="97" dur="1" fill="hold">
                                          <p:stCondLst>
                                            <p:cond delay="499"/>
                                          </p:stCondLst>
                                        </p:cTn>
                                        <p:tgtEl>
                                          <p:spTgt spid="65"/>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72"/>
                                        </p:tgtEl>
                                      </p:cBhvr>
                                    </p:animEffect>
                                    <p:set>
                                      <p:cBhvr>
                                        <p:cTn id="100" dur="1" fill="hold">
                                          <p:stCondLst>
                                            <p:cond delay="499"/>
                                          </p:stCondLst>
                                        </p:cTn>
                                        <p:tgtEl>
                                          <p:spTgt spid="72"/>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25"/>
                                        </p:tgtEl>
                                      </p:cBhvr>
                                    </p:animEffect>
                                    <p:set>
                                      <p:cBhvr>
                                        <p:cTn id="103" dur="1" fill="hold">
                                          <p:stCondLst>
                                            <p:cond delay="499"/>
                                          </p:stCondLst>
                                        </p:cTn>
                                        <p:tgtEl>
                                          <p:spTgt spid="25"/>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76"/>
                                        </p:tgtEl>
                                      </p:cBhvr>
                                    </p:animEffect>
                                    <p:set>
                                      <p:cBhvr>
                                        <p:cTn id="106" dur="1" fill="hold">
                                          <p:stCondLst>
                                            <p:cond delay="499"/>
                                          </p:stCondLst>
                                        </p:cTn>
                                        <p:tgtEl>
                                          <p:spTgt spid="76"/>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77"/>
                                        </p:tgtEl>
                                      </p:cBhvr>
                                    </p:animEffect>
                                    <p:set>
                                      <p:cBhvr>
                                        <p:cTn id="109" dur="1" fill="hold">
                                          <p:stCondLst>
                                            <p:cond delay="499"/>
                                          </p:stCondLst>
                                        </p:cTn>
                                        <p:tgtEl>
                                          <p:spTgt spid="77"/>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75"/>
                                        </p:tgtEl>
                                      </p:cBhvr>
                                    </p:animEffect>
                                    <p:set>
                                      <p:cBhvr>
                                        <p:cTn id="112" dur="1" fill="hold">
                                          <p:stCondLst>
                                            <p:cond delay="499"/>
                                          </p:stCondLst>
                                        </p:cTn>
                                        <p:tgtEl>
                                          <p:spTgt spid="75"/>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500"/>
                                        <p:tgtEl>
                                          <p:spTgt spid="78"/>
                                        </p:tgtEl>
                                      </p:cBhvr>
                                    </p:animEffect>
                                    <p:set>
                                      <p:cBhvr>
                                        <p:cTn id="115" dur="1" fill="hold">
                                          <p:stCondLst>
                                            <p:cond delay="499"/>
                                          </p:stCondLst>
                                        </p:cTn>
                                        <p:tgtEl>
                                          <p:spTgt spid="78"/>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68"/>
                                        </p:tgtEl>
                                      </p:cBhvr>
                                    </p:animEffect>
                                    <p:set>
                                      <p:cBhvr>
                                        <p:cTn id="118" dur="1" fill="hold">
                                          <p:stCondLst>
                                            <p:cond delay="499"/>
                                          </p:stCondLst>
                                        </p:cTn>
                                        <p:tgtEl>
                                          <p:spTgt spid="68"/>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79"/>
                                        </p:tgtEl>
                                      </p:cBhvr>
                                    </p:animEffect>
                                    <p:set>
                                      <p:cBhvr>
                                        <p:cTn id="121" dur="1" fill="hold">
                                          <p:stCondLst>
                                            <p:cond delay="499"/>
                                          </p:stCondLst>
                                        </p:cTn>
                                        <p:tgtEl>
                                          <p:spTgt spid="79"/>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82"/>
                                        </p:tgtEl>
                                      </p:cBhvr>
                                    </p:animEffect>
                                    <p:set>
                                      <p:cBhvr>
                                        <p:cTn id="124" dur="1" fill="hold">
                                          <p:stCondLst>
                                            <p:cond delay="499"/>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64" grpId="0" animBg="1"/>
      <p:bldP spid="64" grpId="1" animBg="1"/>
      <p:bldP spid="65" grpId="0" animBg="1"/>
      <p:bldP spid="65" grpId="1" animBg="1"/>
      <p:bldP spid="66" grpId="0" animBg="1"/>
      <p:bldP spid="67" grpId="0" animBg="1"/>
      <p:bldP spid="68" grpId="0" animBg="1"/>
      <p:bldP spid="68" grpId="1" animBg="1"/>
      <p:bldP spid="8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4188787" y="1196752"/>
            <a:ext cx="3727931" cy="5368622"/>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857578" y="1663142"/>
            <a:ext cx="2439978" cy="4931734"/>
          </a:xfrm>
          <a:prstGeom prst="rect">
            <a:avLst/>
          </a:prstGeom>
        </p:spPr>
      </p:pic>
      <p:pic>
        <p:nvPicPr>
          <p:cNvPr id="2" name="Picture 1"/>
          <p:cNvPicPr>
            <a:picLocks noChangeAspect="1"/>
          </p:cNvPicPr>
          <p:nvPr/>
        </p:nvPicPr>
        <p:blipFill>
          <a:blip r:embed="rId5"/>
          <a:stretch>
            <a:fillRect/>
          </a:stretch>
        </p:blipFill>
        <p:spPr>
          <a:xfrm>
            <a:off x="263910" y="1248345"/>
            <a:ext cx="1296144" cy="1871622"/>
          </a:xfrm>
          <a:prstGeom prst="rect">
            <a:avLst/>
          </a:prstGeom>
        </p:spPr>
      </p:pic>
      <p:sp>
        <p:nvSpPr>
          <p:cNvPr id="57" name="Title 1"/>
          <p:cNvSpPr>
            <a:spLocks noGrp="1"/>
          </p:cNvSpPr>
          <p:nvPr>
            <p:ph type="title"/>
          </p:nvPr>
        </p:nvSpPr>
        <p:spPr>
          <a:xfrm>
            <a:off x="838200" y="440668"/>
            <a:ext cx="4443845" cy="701731"/>
          </a:xfrm>
        </p:spPr>
        <p:txBody>
          <a:bodyPr/>
          <a:lstStyle/>
          <a:p>
            <a:r>
              <a:rPr lang="en-US" dirty="0" smtClean="0"/>
              <a:t>Focus: AI and ML</a:t>
            </a:r>
            <a:endParaRPr lang="en-US" dirty="0"/>
          </a:p>
        </p:txBody>
      </p:sp>
      <p:sp>
        <p:nvSpPr>
          <p:cNvPr id="66" name="Hexagon 65"/>
          <p:cNvSpPr/>
          <p:nvPr/>
        </p:nvSpPr>
        <p:spPr>
          <a:xfrm>
            <a:off x="254195" y="1846229"/>
            <a:ext cx="731569" cy="630663"/>
          </a:xfrm>
          <a:prstGeom prst="hexag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chemeClr val="tx1"/>
              </a:solidFill>
              <a:latin typeface="Berlin Sans FB Demi" panose="020E0802020502020306" pitchFamily="34" charset="0"/>
            </a:endParaRPr>
          </a:p>
        </p:txBody>
      </p:sp>
      <p:sp>
        <p:nvSpPr>
          <p:cNvPr id="82" name="Rectangle 81"/>
          <p:cNvSpPr/>
          <p:nvPr/>
        </p:nvSpPr>
        <p:spPr>
          <a:xfrm>
            <a:off x="12864752" y="4694489"/>
            <a:ext cx="1928348" cy="307777"/>
          </a:xfrm>
          <a:prstGeom prst="rect">
            <a:avLst/>
          </a:prstGeom>
        </p:spPr>
        <p:txBody>
          <a:bodyPr wrap="none">
            <a:spAutoFit/>
          </a:bodyPr>
          <a:lstStyle/>
          <a:p>
            <a:r>
              <a:rPr lang="en-US" altLang="en-US" sz="1400" i="1" dirty="0" smtClean="0"/>
              <a:t>Source: </a:t>
            </a:r>
            <a:r>
              <a:rPr lang="en-US" altLang="en-US" sz="1400" i="1" dirty="0" err="1" smtClean="0"/>
              <a:t>neotalogic</a:t>
            </a:r>
            <a:r>
              <a:rPr lang="en-US" altLang="en-US" sz="1400" i="1" dirty="0" smtClean="0"/>
              <a:t> 2015</a:t>
            </a:r>
            <a:endParaRPr lang="en-US" sz="1400" i="1" dirty="0"/>
          </a:p>
        </p:txBody>
      </p:sp>
      <p:pic>
        <p:nvPicPr>
          <p:cNvPr id="80" name="Picture 2" descr="https://yalantis-com.s3.amazonaws.com/uploads/ckeditor/pictures/382/content_Artificial-Intelligence-AI.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4712" y="1142399"/>
            <a:ext cx="5068952" cy="3541930"/>
          </a:xfrm>
          <a:prstGeom prst="rect">
            <a:avLst/>
          </a:prstGeom>
          <a:noFill/>
          <a:extLst>
            <a:ext uri="{909E8E84-426E-40DD-AFC4-6F175D3DCCD1}">
              <a14:hiddenFill xmlns:a14="http://schemas.microsoft.com/office/drawing/2010/main">
                <a:solidFill>
                  <a:srgbClr val="FFFFFF"/>
                </a:solidFill>
              </a14:hiddenFill>
            </a:ext>
          </a:extLst>
        </p:spPr>
      </p:pic>
      <p:sp>
        <p:nvSpPr>
          <p:cNvPr id="88" name="Hexagon 87"/>
          <p:cNvSpPr/>
          <p:nvPr/>
        </p:nvSpPr>
        <p:spPr>
          <a:xfrm>
            <a:off x="2850468" y="3180722"/>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5400" dirty="0" smtClean="0">
                <a:solidFill>
                  <a:schemeClr val="tx1"/>
                </a:solidFill>
                <a:latin typeface="Berlin Sans FB Demi" panose="020E0802020502020306" pitchFamily="34" charset="0"/>
              </a:rPr>
              <a:t>AI</a:t>
            </a:r>
          </a:p>
          <a:p>
            <a:pPr algn="ctr"/>
            <a:r>
              <a:rPr lang="en-US" sz="1100" dirty="0" smtClean="0">
                <a:solidFill>
                  <a:schemeClr val="tx1"/>
                </a:solidFill>
                <a:latin typeface="Berlin Sans FB Demi" panose="020E0802020502020306" pitchFamily="34" charset="0"/>
              </a:rPr>
              <a:t>ARTIFICIAL INTELLIGENCE</a:t>
            </a:r>
            <a:endParaRPr lang="en-US" sz="1100" dirty="0">
              <a:solidFill>
                <a:schemeClr val="tx1"/>
              </a:solidFill>
              <a:latin typeface="Berlin Sans FB Demi" panose="020E0802020502020306" pitchFamily="34" charset="0"/>
            </a:endParaRPr>
          </a:p>
        </p:txBody>
      </p:sp>
    </p:spTree>
    <p:extLst>
      <p:ext uri="{BB962C8B-B14F-4D97-AF65-F5344CB8AC3E}">
        <p14:creationId xmlns:p14="http://schemas.microsoft.com/office/powerpoint/2010/main" val="178622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96688" y="1996919"/>
            <a:ext cx="9020808" cy="4924469"/>
            <a:chOff x="-96688" y="1996919"/>
            <a:chExt cx="9020808" cy="4924469"/>
          </a:xfrm>
        </p:grpSpPr>
        <p:pic>
          <p:nvPicPr>
            <p:cNvPr id="12" name="Picture 11"/>
            <p:cNvPicPr>
              <a:picLocks noChangeAspect="1"/>
            </p:cNvPicPr>
            <p:nvPr/>
          </p:nvPicPr>
          <p:blipFill>
            <a:blip r:embed="rId3">
              <a:clrChange>
                <a:clrFrom>
                  <a:srgbClr val="FFFFFF"/>
                </a:clrFrom>
                <a:clrTo>
                  <a:srgbClr val="FFFFFF">
                    <a:alpha val="0"/>
                  </a:srgbClr>
                </a:clrTo>
              </a:clrChange>
            </a:blip>
            <a:stretch>
              <a:fillRect/>
            </a:stretch>
          </p:blipFill>
          <p:spPr>
            <a:xfrm>
              <a:off x="838200" y="1996919"/>
              <a:ext cx="8085920" cy="2880631"/>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96688" y="3558537"/>
              <a:ext cx="1040888" cy="3362851"/>
            </a:xfrm>
            <a:prstGeom prst="rect">
              <a:avLst/>
            </a:prstGeom>
          </p:spPr>
        </p:pic>
      </p:grpSp>
      <p:sp>
        <p:nvSpPr>
          <p:cNvPr id="14" name="Freeform 13"/>
          <p:cNvSpPr/>
          <p:nvPr/>
        </p:nvSpPr>
        <p:spPr>
          <a:xfrm>
            <a:off x="5201920" y="1320800"/>
            <a:ext cx="6461760" cy="5547360"/>
          </a:xfrm>
          <a:custGeom>
            <a:avLst/>
            <a:gdLst>
              <a:gd name="connsiteX0" fmla="*/ 50800 w 6461760"/>
              <a:gd name="connsiteY0" fmla="*/ 0 h 5547360"/>
              <a:gd name="connsiteX1" fmla="*/ 0 w 6461760"/>
              <a:gd name="connsiteY1" fmla="*/ 2265680 h 5547360"/>
              <a:gd name="connsiteX2" fmla="*/ 325120 w 6461760"/>
              <a:gd name="connsiteY2" fmla="*/ 2265680 h 5547360"/>
              <a:gd name="connsiteX3" fmla="*/ 304800 w 6461760"/>
              <a:gd name="connsiteY3" fmla="*/ 3108960 h 5547360"/>
              <a:gd name="connsiteX4" fmla="*/ 467360 w 6461760"/>
              <a:gd name="connsiteY4" fmla="*/ 3108960 h 5547360"/>
              <a:gd name="connsiteX5" fmla="*/ 467360 w 6461760"/>
              <a:gd name="connsiteY5" fmla="*/ 5537200 h 5547360"/>
              <a:gd name="connsiteX6" fmla="*/ 6461760 w 6461760"/>
              <a:gd name="connsiteY6" fmla="*/ 5547360 h 5547360"/>
              <a:gd name="connsiteX7" fmla="*/ 6451600 w 6461760"/>
              <a:gd name="connsiteY7" fmla="*/ 0 h 5547360"/>
              <a:gd name="connsiteX8" fmla="*/ 50800 w 6461760"/>
              <a:gd name="connsiteY8" fmla="*/ 0 h 55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1760" h="5547360">
                <a:moveTo>
                  <a:pt x="50800" y="0"/>
                </a:moveTo>
                <a:lnTo>
                  <a:pt x="0" y="2265680"/>
                </a:lnTo>
                <a:lnTo>
                  <a:pt x="325120" y="2265680"/>
                </a:lnTo>
                <a:lnTo>
                  <a:pt x="304800" y="3108960"/>
                </a:lnTo>
                <a:lnTo>
                  <a:pt x="467360" y="3108960"/>
                </a:lnTo>
                <a:lnTo>
                  <a:pt x="467360" y="5537200"/>
                </a:lnTo>
                <a:lnTo>
                  <a:pt x="6461760" y="5547360"/>
                </a:lnTo>
                <a:cubicBezTo>
                  <a:pt x="6458373" y="3698240"/>
                  <a:pt x="6454987" y="1849120"/>
                  <a:pt x="6451600" y="0"/>
                </a:cubicBezTo>
                <a:lnTo>
                  <a:pt x="5080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508900" y="1420757"/>
            <a:ext cx="5793096" cy="1323439"/>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smtClean="0">
                <a:latin typeface="Gill Sans MT" panose="020B0502020104020203" pitchFamily="34" charset="0"/>
              </a:rPr>
              <a:t>Supervised learning: </a:t>
            </a:r>
            <a:r>
              <a:rPr lang="en-US" sz="2000" dirty="0" smtClean="0">
                <a:latin typeface="Gill Sans MT" panose="020B0502020104020203" pitchFamily="34" charset="0"/>
              </a:rPr>
              <a:t>The algorithm is presented with example inputs and their desired outputs, given by a "teacher", and the goal is to learn a general rule that maps inputs to outputs.</a:t>
            </a:r>
            <a:endParaRPr lang="en-US" sz="2000" dirty="0">
              <a:latin typeface="Gill Sans MT" panose="020B0502020104020203" pitchFamily="34" charset="0"/>
            </a:endParaRPr>
          </a:p>
        </p:txBody>
      </p:sp>
      <p:sp>
        <p:nvSpPr>
          <p:cNvPr id="26" name="Rectangle 25"/>
          <p:cNvSpPr/>
          <p:nvPr/>
        </p:nvSpPr>
        <p:spPr>
          <a:xfrm>
            <a:off x="5754849" y="2837973"/>
            <a:ext cx="5866878" cy="1631216"/>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smtClean="0">
                <a:latin typeface="Gill Sans MT" panose="020B0502020104020203" pitchFamily="34" charset="0"/>
              </a:rPr>
              <a:t>Unsupervised learning: </a:t>
            </a:r>
            <a:r>
              <a:rPr lang="en-US" sz="2000" dirty="0" smtClean="0">
                <a:latin typeface="Gill Sans MT" panose="020B0502020104020203" pitchFamily="34" charset="0"/>
              </a:rPr>
              <a:t>No labels are given to the learning algorithm, leaving it on its own to find structure in its input. Unsupervised learning can be a goal in itself (discovering hidden patterns in data) or a means towards an end (feature learning).</a:t>
            </a:r>
          </a:p>
        </p:txBody>
      </p:sp>
      <p:sp>
        <p:nvSpPr>
          <p:cNvPr id="20" name="Rectangle 19"/>
          <p:cNvSpPr/>
          <p:nvPr/>
        </p:nvSpPr>
        <p:spPr>
          <a:xfrm>
            <a:off x="6023992" y="4546183"/>
            <a:ext cx="5796644" cy="1938992"/>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smtClean="0">
                <a:latin typeface="Gill Sans MT" panose="020B0502020104020203" pitchFamily="34" charset="0"/>
              </a:rPr>
              <a:t>Reinforcement learning:  </a:t>
            </a:r>
            <a:r>
              <a:rPr lang="en-US" sz="2000" dirty="0" smtClean="0">
                <a:latin typeface="Gill Sans MT" panose="020B0502020104020203" pitchFamily="34" charset="0"/>
              </a:rPr>
              <a:t>A </a:t>
            </a:r>
            <a:r>
              <a:rPr lang="en-US" sz="2000" dirty="0">
                <a:latin typeface="Gill Sans MT" panose="020B0502020104020203" pitchFamily="34" charset="0"/>
              </a:rPr>
              <a:t>computer program interacts with a dynamic environment in which it must perform a certain goal (such as driving a vehicle), without a teacher explicitly telling it whether it has come close to its goal. </a:t>
            </a:r>
            <a:r>
              <a:rPr lang="en-US" sz="2000" dirty="0" smtClean="0">
                <a:latin typeface="Gill Sans MT" panose="020B0502020104020203" pitchFamily="34" charset="0"/>
              </a:rPr>
              <a:t>  Another </a:t>
            </a:r>
            <a:r>
              <a:rPr lang="en-US" sz="2000" dirty="0">
                <a:latin typeface="Gill Sans MT" panose="020B0502020104020203" pitchFamily="34" charset="0"/>
              </a:rPr>
              <a:t>example is learning to play a game by playing against an opponent</a:t>
            </a:r>
            <a:r>
              <a:rPr lang="en-US" sz="2000" dirty="0" smtClean="0">
                <a:latin typeface="Gill Sans MT" panose="020B0502020104020203" pitchFamily="34" charset="0"/>
              </a:rPr>
              <a:t>.</a:t>
            </a:r>
            <a:endParaRPr lang="en-US" sz="2000" dirty="0">
              <a:latin typeface="Gill Sans MT" panose="020B0502020104020203" pitchFamily="34" charset="0"/>
            </a:endParaRPr>
          </a:p>
        </p:txBody>
      </p:sp>
      <p:pic>
        <p:nvPicPr>
          <p:cNvPr id="2" name="Picture 1"/>
          <p:cNvPicPr>
            <a:picLocks noChangeAspect="1"/>
          </p:cNvPicPr>
          <p:nvPr/>
        </p:nvPicPr>
        <p:blipFill>
          <a:blip r:embed="rId5"/>
          <a:stretch>
            <a:fillRect/>
          </a:stretch>
        </p:blipFill>
        <p:spPr>
          <a:xfrm>
            <a:off x="263910" y="1248345"/>
            <a:ext cx="1296144" cy="1871622"/>
          </a:xfrm>
          <a:prstGeom prst="rect">
            <a:avLst/>
          </a:prstGeom>
        </p:spPr>
      </p:pic>
      <p:sp>
        <p:nvSpPr>
          <p:cNvPr id="57" name="Title 1"/>
          <p:cNvSpPr>
            <a:spLocks noGrp="1"/>
          </p:cNvSpPr>
          <p:nvPr>
            <p:ph type="title"/>
          </p:nvPr>
        </p:nvSpPr>
        <p:spPr>
          <a:xfrm>
            <a:off x="838200" y="440668"/>
            <a:ext cx="5408853" cy="701731"/>
          </a:xfrm>
        </p:spPr>
        <p:txBody>
          <a:bodyPr/>
          <a:lstStyle/>
          <a:p>
            <a:r>
              <a:rPr lang="en-US" dirty="0" smtClean="0"/>
              <a:t>Focus: ML Categories</a:t>
            </a:r>
            <a:endParaRPr lang="en-US" dirty="0"/>
          </a:p>
        </p:txBody>
      </p:sp>
      <p:sp>
        <p:nvSpPr>
          <p:cNvPr id="66" name="Hexagon 65"/>
          <p:cNvSpPr/>
          <p:nvPr/>
        </p:nvSpPr>
        <p:spPr>
          <a:xfrm>
            <a:off x="254195" y="1252066"/>
            <a:ext cx="731569" cy="630663"/>
          </a:xfrm>
          <a:prstGeom prst="hexag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chemeClr val="tx1"/>
              </a:solidFill>
              <a:latin typeface="Berlin Sans FB Demi" panose="020E0802020502020306" pitchFamily="34" charset="0"/>
            </a:endParaRPr>
          </a:p>
        </p:txBody>
      </p:sp>
      <p:pic>
        <p:nvPicPr>
          <p:cNvPr id="28" name="Picture 2" descr="http://isaziconsulting.co.za/images/MachineLearningDiagra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43452" y="231139"/>
            <a:ext cx="7473008" cy="534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64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grpId="1" nodeType="clickEffect">
                                  <p:stCondLst>
                                    <p:cond delay="0"/>
                                  </p:stCondLst>
                                  <p:childTnLst>
                                    <p:animEffect transition="out" filter="wipe(left)">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par>
                                <p:cTn id="30" presetID="22" presetClass="exit" presetSubtype="8" fill="hold" grpId="1" nodeType="withEffect">
                                  <p:stCondLst>
                                    <p:cond delay="0"/>
                                  </p:stCondLst>
                                  <p:childTnLst>
                                    <p:animEffect transition="out" filter="wipe(left)">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par>
                                <p:cTn id="33" presetID="22" presetClass="exit" presetSubtype="8" fill="hold" grpId="1" nodeType="withEffect">
                                  <p:stCondLst>
                                    <p:cond delay="0"/>
                                  </p:stCondLst>
                                  <p:childTnLst>
                                    <p:animEffect transition="out" filter="wipe(left)">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22" presetClass="exit" presetSubtype="8" fill="hold" grpId="0" nodeType="withEffect">
                                  <p:stCondLst>
                                    <p:cond delay="0"/>
                                  </p:stCondLst>
                                  <p:childTnLst>
                                    <p:animEffect transition="out" filter="wipe(left)">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P spid="25" grpId="1" animBg="1"/>
      <p:bldP spid="26" grpId="0" animBg="1"/>
      <p:bldP spid="26" grpId="1" animBg="1"/>
      <p:bldP spid="20" grpId="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96688" y="1996919"/>
            <a:ext cx="9020808" cy="4924469"/>
            <a:chOff x="-96688" y="1996919"/>
            <a:chExt cx="9020808" cy="4924469"/>
          </a:xfrm>
        </p:grpSpPr>
        <p:pic>
          <p:nvPicPr>
            <p:cNvPr id="19" name="Picture 18"/>
            <p:cNvPicPr>
              <a:picLocks noChangeAspect="1"/>
            </p:cNvPicPr>
            <p:nvPr/>
          </p:nvPicPr>
          <p:blipFill>
            <a:blip r:embed="rId3">
              <a:clrChange>
                <a:clrFrom>
                  <a:srgbClr val="FFFFFF"/>
                </a:clrFrom>
                <a:clrTo>
                  <a:srgbClr val="FFFFFF">
                    <a:alpha val="0"/>
                  </a:srgbClr>
                </a:clrTo>
              </a:clrChange>
            </a:blip>
            <a:stretch>
              <a:fillRect/>
            </a:stretch>
          </p:blipFill>
          <p:spPr>
            <a:xfrm>
              <a:off x="838200" y="1996919"/>
              <a:ext cx="8085920" cy="2880631"/>
            </a:xfrm>
            <a:prstGeom prst="rect">
              <a:avLst/>
            </a:prstGeom>
          </p:spPr>
        </p:pic>
        <p:pic>
          <p:nvPicPr>
            <p:cNvPr id="20" name="Picture 19"/>
            <p:cNvPicPr>
              <a:picLocks noChangeAspect="1"/>
            </p:cNvPicPr>
            <p:nvPr/>
          </p:nvPicPr>
          <p:blipFill>
            <a:blip r:embed="rId4">
              <a:clrChange>
                <a:clrFrom>
                  <a:srgbClr val="FFFFFF"/>
                </a:clrFrom>
                <a:clrTo>
                  <a:srgbClr val="FFFFFF">
                    <a:alpha val="0"/>
                  </a:srgbClr>
                </a:clrTo>
              </a:clrChange>
            </a:blip>
            <a:stretch>
              <a:fillRect/>
            </a:stretch>
          </p:blipFill>
          <p:spPr>
            <a:xfrm>
              <a:off x="-96688" y="3558537"/>
              <a:ext cx="1040888" cy="3362851"/>
            </a:xfrm>
            <a:prstGeom prst="rect">
              <a:avLst/>
            </a:prstGeom>
          </p:spPr>
        </p:pic>
      </p:grpSp>
      <p:pic>
        <p:nvPicPr>
          <p:cNvPr id="2" name="Picture 1"/>
          <p:cNvPicPr>
            <a:picLocks noChangeAspect="1"/>
          </p:cNvPicPr>
          <p:nvPr/>
        </p:nvPicPr>
        <p:blipFill>
          <a:blip r:embed="rId5"/>
          <a:stretch>
            <a:fillRect/>
          </a:stretch>
        </p:blipFill>
        <p:spPr>
          <a:xfrm>
            <a:off x="263910" y="1248345"/>
            <a:ext cx="1296144" cy="1871622"/>
          </a:xfrm>
          <a:prstGeom prst="rect">
            <a:avLst/>
          </a:prstGeom>
        </p:spPr>
      </p:pic>
      <p:sp>
        <p:nvSpPr>
          <p:cNvPr id="57" name="Title 1"/>
          <p:cNvSpPr>
            <a:spLocks noGrp="1"/>
          </p:cNvSpPr>
          <p:nvPr>
            <p:ph type="title"/>
          </p:nvPr>
        </p:nvSpPr>
        <p:spPr>
          <a:xfrm>
            <a:off x="838200" y="440668"/>
            <a:ext cx="9151864" cy="701731"/>
          </a:xfrm>
        </p:spPr>
        <p:txBody>
          <a:bodyPr/>
          <a:lstStyle/>
          <a:p>
            <a:r>
              <a:rPr lang="en-US" dirty="0" smtClean="0"/>
              <a:t>Focus: ML Representations </a:t>
            </a:r>
            <a:r>
              <a:rPr lang="en-US" sz="2400" dirty="0" smtClean="0"/>
              <a:t>(i.e. Algorithms)</a:t>
            </a:r>
            <a:endParaRPr lang="en-US" sz="2400" dirty="0"/>
          </a:p>
        </p:txBody>
      </p:sp>
      <p:sp>
        <p:nvSpPr>
          <p:cNvPr id="66" name="Hexagon 65"/>
          <p:cNvSpPr/>
          <p:nvPr/>
        </p:nvSpPr>
        <p:spPr>
          <a:xfrm>
            <a:off x="254195" y="1252066"/>
            <a:ext cx="731569" cy="630663"/>
          </a:xfrm>
          <a:prstGeom prst="hexagon">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600" dirty="0">
              <a:solidFill>
                <a:schemeClr val="tx1"/>
              </a:solidFill>
              <a:latin typeface="Berlin Sans FB Demi" panose="020E0802020502020306" pitchFamily="34" charset="0"/>
            </a:endParaRPr>
          </a:p>
        </p:txBody>
      </p:sp>
      <p:sp>
        <p:nvSpPr>
          <p:cNvPr id="89" name="TextBox 88"/>
          <p:cNvSpPr txBox="1"/>
          <p:nvPr/>
        </p:nvSpPr>
        <p:spPr>
          <a:xfrm>
            <a:off x="12396700" y="2121775"/>
            <a:ext cx="4242508" cy="3046988"/>
          </a:xfrm>
          <a:prstGeom prst="rect">
            <a:avLst/>
          </a:prstGeom>
          <a:noFill/>
        </p:spPr>
        <p:txBody>
          <a:bodyPr wrap="none" rtlCol="0">
            <a:spAutoFit/>
          </a:bodyPr>
          <a:lstStyle/>
          <a:p>
            <a:r>
              <a:rPr lang="en-US" sz="1600" dirty="0" smtClean="0">
                <a:latin typeface="Gill Sans MT" panose="020B0502020104020203" pitchFamily="34" charset="0"/>
              </a:rPr>
              <a:t>MACHINE LEARNING REPRESENTATIONS</a:t>
            </a:r>
          </a:p>
          <a:p>
            <a:pPr marL="285750" indent="-285750">
              <a:buFont typeface="Arial" panose="020B0604020202020204" pitchFamily="34" charset="0"/>
              <a:buChar char="•"/>
            </a:pPr>
            <a:r>
              <a:rPr lang="en-US" sz="1600" dirty="0" smtClean="0">
                <a:latin typeface="Gill Sans MT" panose="020B0502020104020203" pitchFamily="34" charset="0"/>
              </a:rPr>
              <a:t>Decision Trees</a:t>
            </a:r>
          </a:p>
          <a:p>
            <a:pPr marL="285750" indent="-285750">
              <a:buFont typeface="Arial" panose="020B0604020202020204" pitchFamily="34" charset="0"/>
              <a:buChar char="•"/>
            </a:pPr>
            <a:r>
              <a:rPr lang="en-US" sz="1600" dirty="0" smtClean="0">
                <a:latin typeface="Gill Sans MT" panose="020B0502020104020203" pitchFamily="34" charset="0"/>
              </a:rPr>
              <a:t>Clustering Methods</a:t>
            </a:r>
          </a:p>
          <a:p>
            <a:pPr marL="285750" indent="-285750">
              <a:buFont typeface="Arial" panose="020B0604020202020204" pitchFamily="34" charset="0"/>
              <a:buChar char="•"/>
            </a:pPr>
            <a:r>
              <a:rPr lang="en-US" sz="1600" dirty="0" smtClean="0">
                <a:latin typeface="Gill Sans MT" panose="020B0502020104020203" pitchFamily="34" charset="0"/>
              </a:rPr>
              <a:t>Regression</a:t>
            </a:r>
          </a:p>
          <a:p>
            <a:pPr marL="285750" indent="-285750">
              <a:buFont typeface="Arial" panose="020B0604020202020204" pitchFamily="34" charset="0"/>
              <a:buChar char="•"/>
            </a:pPr>
            <a:r>
              <a:rPr lang="en-US" sz="1600" dirty="0" smtClean="0">
                <a:latin typeface="Gill Sans MT" panose="020B0502020104020203" pitchFamily="34" charset="0"/>
              </a:rPr>
              <a:t>Dimensionality Reduction</a:t>
            </a:r>
          </a:p>
          <a:p>
            <a:pPr marL="285750" indent="-285750">
              <a:buFont typeface="Arial" panose="020B0604020202020204" pitchFamily="34" charset="0"/>
              <a:buChar char="•"/>
            </a:pPr>
            <a:r>
              <a:rPr lang="en-US" sz="1600" dirty="0" smtClean="0">
                <a:latin typeface="Gill Sans MT" panose="020B0502020104020203" pitchFamily="34" charset="0"/>
              </a:rPr>
              <a:t>Ensemble Methods</a:t>
            </a:r>
          </a:p>
          <a:p>
            <a:pPr marL="285750" indent="-285750">
              <a:buFont typeface="Arial" panose="020B0604020202020204" pitchFamily="34" charset="0"/>
              <a:buChar char="•"/>
            </a:pPr>
            <a:r>
              <a:rPr lang="en-US" sz="1600" dirty="0" smtClean="0">
                <a:latin typeface="Gill Sans MT" panose="020B0502020104020203" pitchFamily="34" charset="0"/>
              </a:rPr>
              <a:t>Instance Based Learning</a:t>
            </a:r>
          </a:p>
          <a:p>
            <a:pPr marL="285750" indent="-285750">
              <a:buFont typeface="Arial" panose="020B0604020202020204" pitchFamily="34" charset="0"/>
              <a:buChar char="•"/>
            </a:pPr>
            <a:r>
              <a:rPr lang="en-US" sz="1600" dirty="0" smtClean="0">
                <a:latin typeface="Gill Sans MT" panose="020B0502020104020203" pitchFamily="34" charset="0"/>
              </a:rPr>
              <a:t>Association Rule Based Learning</a:t>
            </a:r>
          </a:p>
          <a:p>
            <a:pPr marL="285750" indent="-285750">
              <a:buFont typeface="Arial" panose="020B0604020202020204" pitchFamily="34" charset="0"/>
              <a:buChar char="•"/>
            </a:pPr>
            <a:r>
              <a:rPr lang="en-US" sz="1600" dirty="0" smtClean="0">
                <a:latin typeface="Gill Sans MT" panose="020B0502020104020203" pitchFamily="34" charset="0"/>
              </a:rPr>
              <a:t>Bayesian Methods</a:t>
            </a:r>
          </a:p>
          <a:p>
            <a:pPr marL="285750" indent="-285750">
              <a:buFont typeface="Arial" panose="020B0604020202020204" pitchFamily="34" charset="0"/>
              <a:buChar char="•"/>
            </a:pPr>
            <a:r>
              <a:rPr lang="en-US" sz="1600" dirty="0" smtClean="0">
                <a:latin typeface="Gill Sans MT" panose="020B0502020104020203" pitchFamily="34" charset="0"/>
              </a:rPr>
              <a:t>Kernel Methods</a:t>
            </a:r>
          </a:p>
          <a:p>
            <a:pPr marL="285750" indent="-285750">
              <a:buFont typeface="Arial" panose="020B0604020202020204" pitchFamily="34" charset="0"/>
              <a:buChar char="•"/>
            </a:pPr>
            <a:r>
              <a:rPr lang="en-US" sz="1600" dirty="0" smtClean="0">
                <a:latin typeface="Gill Sans MT" panose="020B0502020104020203" pitchFamily="34" charset="0"/>
              </a:rPr>
              <a:t>NN,  ANN, CNN (leads to </a:t>
            </a:r>
            <a:r>
              <a:rPr lang="en-US" sz="1600" dirty="0" err="1" smtClean="0">
                <a:latin typeface="Gill Sans MT" panose="020B0502020104020203" pitchFamily="34" charset="0"/>
              </a:rPr>
              <a:t>Neurocomputing</a:t>
            </a:r>
            <a:r>
              <a:rPr lang="en-US" sz="1600" dirty="0" smtClean="0">
                <a:latin typeface="Gill Sans MT" panose="020B0502020104020203" pitchFamily="34" charset="0"/>
              </a:rPr>
              <a:t>)</a:t>
            </a:r>
          </a:p>
          <a:p>
            <a:pPr marL="285750" indent="-285750">
              <a:buFont typeface="Arial" panose="020B0604020202020204" pitchFamily="34" charset="0"/>
              <a:buChar char="•"/>
            </a:pPr>
            <a:r>
              <a:rPr lang="en-US" sz="1600" dirty="0" smtClean="0">
                <a:latin typeface="Gill Sans MT" panose="020B0502020104020203" pitchFamily="34" charset="0"/>
              </a:rPr>
              <a:t>Deep Learning</a:t>
            </a:r>
          </a:p>
        </p:txBody>
      </p:sp>
      <p:sp>
        <p:nvSpPr>
          <p:cNvPr id="16" name="Rounded Rectangle 15"/>
          <p:cNvSpPr/>
          <p:nvPr/>
        </p:nvSpPr>
        <p:spPr>
          <a:xfrm>
            <a:off x="6528048" y="2060848"/>
            <a:ext cx="1836204" cy="4680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528048" y="2552604"/>
            <a:ext cx="1836204" cy="4680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6816080" y="3090485"/>
            <a:ext cx="1836204" cy="4680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816080" y="3614527"/>
            <a:ext cx="1836204" cy="7683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1003" y="1650047"/>
            <a:ext cx="7324295" cy="2880876"/>
            <a:chOff x="5309453" y="3119967"/>
            <a:chExt cx="7324295" cy="2880876"/>
          </a:xfrm>
        </p:grpSpPr>
        <p:sp>
          <p:nvSpPr>
            <p:cNvPr id="37" name="Rectangle 36"/>
            <p:cNvSpPr/>
            <p:nvPr/>
          </p:nvSpPr>
          <p:spPr>
            <a:xfrm>
              <a:off x="5309453" y="3119967"/>
              <a:ext cx="7324295" cy="2880876"/>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6">
              <a:clrChange>
                <a:clrFrom>
                  <a:srgbClr val="FFFFFF"/>
                </a:clrFrom>
                <a:clrTo>
                  <a:srgbClr val="FFFFFF">
                    <a:alpha val="0"/>
                  </a:srgbClr>
                </a:clrTo>
              </a:clrChange>
            </a:blip>
            <a:stretch>
              <a:fillRect/>
            </a:stretch>
          </p:blipFill>
          <p:spPr>
            <a:xfrm>
              <a:off x="5309453" y="3234569"/>
              <a:ext cx="7324295" cy="2664900"/>
            </a:xfrm>
            <a:prstGeom prst="rect">
              <a:avLst/>
            </a:prstGeom>
          </p:spPr>
        </p:pic>
      </p:grpSp>
      <p:grpSp>
        <p:nvGrpSpPr>
          <p:cNvPr id="33" name="Group 32"/>
          <p:cNvGrpSpPr/>
          <p:nvPr/>
        </p:nvGrpSpPr>
        <p:grpSpPr>
          <a:xfrm>
            <a:off x="4909003" y="1952836"/>
            <a:ext cx="7019645" cy="3132348"/>
            <a:chOff x="3647728" y="6561348"/>
            <a:chExt cx="7019645" cy="3132348"/>
          </a:xfrm>
        </p:grpSpPr>
        <p:sp>
          <p:nvSpPr>
            <p:cNvPr id="34" name="Rectangle 33"/>
            <p:cNvSpPr/>
            <p:nvPr/>
          </p:nvSpPr>
          <p:spPr>
            <a:xfrm>
              <a:off x="3647728" y="6561348"/>
              <a:ext cx="7019645" cy="3132348"/>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7">
              <a:clrChange>
                <a:clrFrom>
                  <a:srgbClr val="FFFFFF"/>
                </a:clrFrom>
                <a:clrTo>
                  <a:srgbClr val="FFFFFF">
                    <a:alpha val="0"/>
                  </a:srgbClr>
                </a:clrTo>
              </a:clrChange>
            </a:blip>
            <a:stretch>
              <a:fillRect/>
            </a:stretch>
          </p:blipFill>
          <p:spPr>
            <a:xfrm>
              <a:off x="3647728" y="6561575"/>
              <a:ext cx="7019645" cy="3109051"/>
            </a:xfrm>
            <a:prstGeom prst="rect">
              <a:avLst/>
            </a:prstGeom>
          </p:spPr>
        </p:pic>
      </p:grpSp>
      <p:grpSp>
        <p:nvGrpSpPr>
          <p:cNvPr id="39" name="Group 38"/>
          <p:cNvGrpSpPr/>
          <p:nvPr/>
        </p:nvGrpSpPr>
        <p:grpSpPr>
          <a:xfrm>
            <a:off x="2661027" y="1413173"/>
            <a:ext cx="9317214" cy="5279042"/>
            <a:chOff x="12183706" y="6685441"/>
            <a:chExt cx="9317214" cy="5279042"/>
          </a:xfrm>
        </p:grpSpPr>
        <p:sp>
          <p:nvSpPr>
            <p:cNvPr id="40" name="Rectangle 39"/>
            <p:cNvSpPr/>
            <p:nvPr/>
          </p:nvSpPr>
          <p:spPr>
            <a:xfrm>
              <a:off x="12192000" y="6685441"/>
              <a:ext cx="9308920" cy="5279041"/>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8">
              <a:clrChange>
                <a:clrFrom>
                  <a:srgbClr val="FFFFFF"/>
                </a:clrFrom>
                <a:clrTo>
                  <a:srgbClr val="FFFFFF">
                    <a:alpha val="0"/>
                  </a:srgbClr>
                </a:clrTo>
              </a:clrChange>
            </a:blip>
            <a:stretch>
              <a:fillRect/>
            </a:stretch>
          </p:blipFill>
          <p:spPr>
            <a:xfrm>
              <a:off x="12183706" y="6685442"/>
              <a:ext cx="9317214" cy="5279041"/>
            </a:xfrm>
            <a:prstGeom prst="rect">
              <a:avLst/>
            </a:prstGeom>
          </p:spPr>
        </p:pic>
      </p:grpSp>
      <p:grpSp>
        <p:nvGrpSpPr>
          <p:cNvPr id="23" name="Group 22"/>
          <p:cNvGrpSpPr/>
          <p:nvPr/>
        </p:nvGrpSpPr>
        <p:grpSpPr>
          <a:xfrm>
            <a:off x="6416801" y="86364"/>
            <a:ext cx="5610638" cy="6865291"/>
            <a:chOff x="5841790" y="6575696"/>
            <a:chExt cx="5610638" cy="6865291"/>
          </a:xfrm>
        </p:grpSpPr>
        <p:sp>
          <p:nvSpPr>
            <p:cNvPr id="46" name="Rectangle 45"/>
            <p:cNvSpPr/>
            <p:nvPr/>
          </p:nvSpPr>
          <p:spPr>
            <a:xfrm>
              <a:off x="5885536" y="6624243"/>
              <a:ext cx="5215020" cy="6633849"/>
            </a:xfrm>
            <a:prstGeom prst="rect">
              <a:avLst/>
            </a:prstGeom>
            <a:solidFill>
              <a:schemeClr val="accent1">
                <a:lumMod val="20000"/>
                <a:lumOff val="80000"/>
              </a:schemeClr>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9">
              <a:clrChange>
                <a:clrFrom>
                  <a:srgbClr val="FFFFFF"/>
                </a:clrFrom>
                <a:clrTo>
                  <a:srgbClr val="FFFFFF">
                    <a:alpha val="0"/>
                  </a:srgbClr>
                </a:clrTo>
              </a:clrChange>
            </a:blip>
            <a:stretch>
              <a:fillRect/>
            </a:stretch>
          </p:blipFill>
          <p:spPr>
            <a:xfrm>
              <a:off x="5841790" y="6575696"/>
              <a:ext cx="5610638" cy="6865291"/>
            </a:xfrm>
            <a:prstGeom prst="rect">
              <a:avLst/>
            </a:prstGeom>
          </p:spPr>
        </p:pic>
      </p:grpSp>
      <p:grpSp>
        <p:nvGrpSpPr>
          <p:cNvPr id="21" name="Group 20"/>
          <p:cNvGrpSpPr/>
          <p:nvPr/>
        </p:nvGrpSpPr>
        <p:grpSpPr>
          <a:xfrm>
            <a:off x="1777316" y="1248345"/>
            <a:ext cx="9018454" cy="5558784"/>
            <a:chOff x="2053467" y="4901254"/>
            <a:chExt cx="6397657" cy="3943380"/>
          </a:xfrm>
        </p:grpSpPr>
        <p:pic>
          <p:nvPicPr>
            <p:cNvPr id="42" name="Picture 41"/>
            <p:cNvPicPr>
              <a:picLocks noChangeAspect="1"/>
            </p:cNvPicPr>
            <p:nvPr/>
          </p:nvPicPr>
          <p:blipFill>
            <a:blip r:embed="rId10"/>
            <a:stretch>
              <a:fillRect/>
            </a:stretch>
          </p:blipFill>
          <p:spPr>
            <a:xfrm>
              <a:off x="2053467" y="4901254"/>
              <a:ext cx="6336704" cy="3943380"/>
            </a:xfrm>
            <a:prstGeom prst="rect">
              <a:avLst/>
            </a:prstGeom>
          </p:spPr>
        </p:pic>
        <p:sp>
          <p:nvSpPr>
            <p:cNvPr id="43" name="Rectangle 42"/>
            <p:cNvSpPr/>
            <p:nvPr/>
          </p:nvSpPr>
          <p:spPr>
            <a:xfrm>
              <a:off x="7144804" y="8567635"/>
              <a:ext cx="1306320" cy="276999"/>
            </a:xfrm>
            <a:prstGeom prst="rect">
              <a:avLst/>
            </a:prstGeom>
          </p:spPr>
          <p:txBody>
            <a:bodyPr wrap="none">
              <a:spAutoFit/>
            </a:bodyPr>
            <a:lstStyle/>
            <a:p>
              <a:r>
                <a:rPr lang="en-US" altLang="en-US" sz="1200" i="1" dirty="0" smtClean="0"/>
                <a:t>Source: 123rf.com</a:t>
              </a:r>
              <a:endParaRPr lang="en-US" sz="1200" i="1" dirty="0"/>
            </a:p>
          </p:txBody>
        </p:sp>
      </p:grpSp>
      <p:pic>
        <p:nvPicPr>
          <p:cNvPr id="28" name="Picture 2" descr="http://3.bp.blogspot.com/-SflEu6qfwm0/UM8iXmj-mZI/AAAAAAAAAus/UEpM6FfOWKk/s1600/MachineLearningAndCogniti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95053" y="-462393"/>
            <a:ext cx="9489982" cy="741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0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42"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500"/>
                            </p:stCondLst>
                            <p:childTnLst>
                              <p:par>
                                <p:cTn id="24" presetID="26" presetClass="emph" presetSubtype="0" fill="hold" grpId="1" nodeType="after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childTnLst>
                          </p:cTn>
                        </p:par>
                        <p:par>
                          <p:cTn id="27" fill="hold">
                            <p:stCondLst>
                              <p:cond delay="1000"/>
                            </p:stCondLst>
                            <p:childTnLst>
                              <p:par>
                                <p:cTn id="28" presetID="2" presetClass="entr" presetSubtype="2" fill="hold" nodeType="afterEffect">
                                  <p:stCondLst>
                                    <p:cond delay="240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par>
                                <p:cTn id="32" presetID="1" presetClass="exit" presetSubtype="0" fill="hold" grpId="2" nodeType="withEffect">
                                  <p:stCondLst>
                                    <p:cond delay="2500"/>
                                  </p:stCondLst>
                                  <p:childTnLst>
                                    <p:set>
                                      <p:cBhvr>
                                        <p:cTn id="33" dur="1" fill="hold">
                                          <p:stCondLst>
                                            <p:cond delay="0"/>
                                          </p:stCondLst>
                                        </p:cTn>
                                        <p:tgtEl>
                                          <p:spTgt spid="1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xit" presetSubtype="2" fill="hold" nodeType="clickEffect">
                                  <p:stCondLst>
                                    <p:cond delay="0"/>
                                  </p:stCondLst>
                                  <p:childTnLst>
                                    <p:anim calcmode="lin" valueType="num">
                                      <p:cBhvr additive="base">
                                        <p:cTn id="37" dur="500"/>
                                        <p:tgtEl>
                                          <p:spTgt spid="23"/>
                                        </p:tgtEl>
                                        <p:attrNameLst>
                                          <p:attrName>ppt_x</p:attrName>
                                        </p:attrNameLst>
                                      </p:cBhvr>
                                      <p:tavLst>
                                        <p:tav tm="0">
                                          <p:val>
                                            <p:strVal val="ppt_x"/>
                                          </p:val>
                                        </p:tav>
                                        <p:tav tm="100000">
                                          <p:val>
                                            <p:strVal val="1+ppt_w/2"/>
                                          </p:val>
                                        </p:tav>
                                      </p:tavLst>
                                    </p:anim>
                                    <p:anim calcmode="lin" valueType="num">
                                      <p:cBhvr additive="base">
                                        <p:cTn id="38" dur="500"/>
                                        <p:tgtEl>
                                          <p:spTgt spid="23"/>
                                        </p:tgtEl>
                                        <p:attrNameLst>
                                          <p:attrName>ppt_y</p:attrName>
                                        </p:attrNameLst>
                                      </p:cBhvr>
                                      <p:tavLst>
                                        <p:tav tm="0">
                                          <p:val>
                                            <p:strVal val="ppt_y"/>
                                          </p:val>
                                        </p:tav>
                                        <p:tav tm="100000">
                                          <p:val>
                                            <p:strVal val="ppt_y"/>
                                          </p:val>
                                        </p:tav>
                                      </p:tavLst>
                                    </p:anim>
                                    <p:set>
                                      <p:cBhvr>
                                        <p:cTn id="39" dur="1" fill="hold">
                                          <p:stCondLst>
                                            <p:cond delay="499"/>
                                          </p:stCondLst>
                                        </p:cTn>
                                        <p:tgtEl>
                                          <p:spTgt spid="23"/>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1000"/>
                            </p:stCondLst>
                            <p:childTnLst>
                              <p:par>
                                <p:cTn id="45" presetID="26" presetClass="emph" presetSubtype="0" fill="hold" grpId="1" nodeType="afterEffect">
                                  <p:stCondLst>
                                    <p:cond delay="0"/>
                                  </p:stCondLst>
                                  <p:childTnLst>
                                    <p:animEffect transition="out" filter="fade">
                                      <p:cBhvr>
                                        <p:cTn id="46" dur="500" tmFilter="0, 0; .2, .5; .8, .5; 1, 0"/>
                                        <p:tgtEl>
                                          <p:spTgt spid="24"/>
                                        </p:tgtEl>
                                      </p:cBhvr>
                                    </p:animEffect>
                                    <p:animScale>
                                      <p:cBhvr>
                                        <p:cTn id="47" dur="250" autoRev="1" fill="hold"/>
                                        <p:tgtEl>
                                          <p:spTgt spid="24"/>
                                        </p:tgtEl>
                                      </p:cBhvr>
                                      <p:by x="105000" y="105000"/>
                                    </p:animScale>
                                  </p:childTnLst>
                                </p:cTn>
                              </p:par>
                            </p:childTnLst>
                          </p:cTn>
                        </p:par>
                        <p:par>
                          <p:cTn id="48" fill="hold">
                            <p:stCondLst>
                              <p:cond delay="1500"/>
                            </p:stCondLst>
                            <p:childTnLst>
                              <p:par>
                                <p:cTn id="49" presetID="2" presetClass="entr" presetSubtype="2"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1+#ppt_w/2"/>
                                          </p:val>
                                        </p:tav>
                                        <p:tav tm="100000">
                                          <p:val>
                                            <p:strVal val="#ppt_x"/>
                                          </p:val>
                                        </p:tav>
                                      </p:tavLst>
                                    </p:anim>
                                    <p:anim calcmode="lin" valueType="num">
                                      <p:cBhvr additive="base">
                                        <p:cTn id="52" dur="500" fill="hold"/>
                                        <p:tgtEl>
                                          <p:spTgt spid="36"/>
                                        </p:tgtEl>
                                        <p:attrNameLst>
                                          <p:attrName>ppt_y</p:attrName>
                                        </p:attrNameLst>
                                      </p:cBhvr>
                                      <p:tavLst>
                                        <p:tav tm="0">
                                          <p:val>
                                            <p:strVal val="#ppt_y"/>
                                          </p:val>
                                        </p:tav>
                                        <p:tav tm="100000">
                                          <p:val>
                                            <p:strVal val="#ppt_y"/>
                                          </p:val>
                                        </p:tav>
                                      </p:tavLst>
                                    </p:anim>
                                  </p:childTnLst>
                                </p:cTn>
                              </p:par>
                              <p:par>
                                <p:cTn id="53" presetID="1" presetClass="exit" presetSubtype="0" fill="hold" grpId="2" nodeType="withEffect">
                                  <p:stCondLst>
                                    <p:cond delay="100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xit" presetSubtype="2" fill="hold" nodeType="clickEffect">
                                  <p:stCondLst>
                                    <p:cond delay="0"/>
                                  </p:stCondLst>
                                  <p:childTnLst>
                                    <p:anim calcmode="lin" valueType="num">
                                      <p:cBhvr additive="base">
                                        <p:cTn id="58" dur="500"/>
                                        <p:tgtEl>
                                          <p:spTgt spid="36"/>
                                        </p:tgtEl>
                                        <p:attrNameLst>
                                          <p:attrName>ppt_x</p:attrName>
                                        </p:attrNameLst>
                                      </p:cBhvr>
                                      <p:tavLst>
                                        <p:tav tm="0">
                                          <p:val>
                                            <p:strVal val="ppt_x"/>
                                          </p:val>
                                        </p:tav>
                                        <p:tav tm="100000">
                                          <p:val>
                                            <p:strVal val="1+ppt_w/2"/>
                                          </p:val>
                                        </p:tav>
                                      </p:tavLst>
                                    </p:anim>
                                    <p:anim calcmode="lin" valueType="num">
                                      <p:cBhvr additive="base">
                                        <p:cTn id="59" dur="500"/>
                                        <p:tgtEl>
                                          <p:spTgt spid="36"/>
                                        </p:tgtEl>
                                        <p:attrNameLst>
                                          <p:attrName>ppt_y</p:attrName>
                                        </p:attrNameLst>
                                      </p:cBhvr>
                                      <p:tavLst>
                                        <p:tav tm="0">
                                          <p:val>
                                            <p:strVal val="ppt_y"/>
                                          </p:val>
                                        </p:tav>
                                        <p:tav tm="100000">
                                          <p:val>
                                            <p:strVal val="ppt_y"/>
                                          </p:val>
                                        </p:tav>
                                      </p:tavLst>
                                    </p:anim>
                                    <p:set>
                                      <p:cBhvr>
                                        <p:cTn id="60" dur="1" fill="hold">
                                          <p:stCondLst>
                                            <p:cond delay="499"/>
                                          </p:stCondLst>
                                        </p:cTn>
                                        <p:tgtEl>
                                          <p:spTgt spid="36"/>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par>
                          <p:cTn id="65" fill="hold">
                            <p:stCondLst>
                              <p:cond delay="1000"/>
                            </p:stCondLst>
                            <p:childTnLst>
                              <p:par>
                                <p:cTn id="66" presetID="26" presetClass="emph" presetSubtype="0" fill="hold" grpId="1" nodeType="afterEffect">
                                  <p:stCondLst>
                                    <p:cond delay="0"/>
                                  </p:stCondLst>
                                  <p:childTnLst>
                                    <p:animEffect transition="out" filter="fade">
                                      <p:cBhvr>
                                        <p:cTn id="67" dur="500" tmFilter="0, 0; .2, .5; .8, .5; 1, 0"/>
                                        <p:tgtEl>
                                          <p:spTgt spid="25"/>
                                        </p:tgtEl>
                                      </p:cBhvr>
                                    </p:animEffect>
                                    <p:animScale>
                                      <p:cBhvr>
                                        <p:cTn id="68" dur="250" autoRev="1" fill="hold"/>
                                        <p:tgtEl>
                                          <p:spTgt spid="25"/>
                                        </p:tgtEl>
                                      </p:cBhvr>
                                      <p:by x="105000" y="105000"/>
                                    </p:animScale>
                                  </p:childTnLst>
                                </p:cTn>
                              </p:par>
                            </p:childTnLst>
                          </p:cTn>
                        </p:par>
                        <p:par>
                          <p:cTn id="69" fill="hold">
                            <p:stCondLst>
                              <p:cond delay="1500"/>
                            </p:stCondLst>
                            <p:childTnLst>
                              <p:par>
                                <p:cTn id="70" presetID="2" presetClass="entr" presetSubtype="2"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500" fill="hold"/>
                                        <p:tgtEl>
                                          <p:spTgt spid="33"/>
                                        </p:tgtEl>
                                        <p:attrNameLst>
                                          <p:attrName>ppt_x</p:attrName>
                                        </p:attrNameLst>
                                      </p:cBhvr>
                                      <p:tavLst>
                                        <p:tav tm="0">
                                          <p:val>
                                            <p:strVal val="1+#ppt_w/2"/>
                                          </p:val>
                                        </p:tav>
                                        <p:tav tm="100000">
                                          <p:val>
                                            <p:strVal val="#ppt_x"/>
                                          </p:val>
                                        </p:tav>
                                      </p:tavLst>
                                    </p:anim>
                                    <p:anim calcmode="lin" valueType="num">
                                      <p:cBhvr additive="base">
                                        <p:cTn id="73" dur="500" fill="hold"/>
                                        <p:tgtEl>
                                          <p:spTgt spid="33"/>
                                        </p:tgtEl>
                                        <p:attrNameLst>
                                          <p:attrName>ppt_y</p:attrName>
                                        </p:attrNameLst>
                                      </p:cBhvr>
                                      <p:tavLst>
                                        <p:tav tm="0">
                                          <p:val>
                                            <p:strVal val="#ppt_y"/>
                                          </p:val>
                                        </p:tav>
                                        <p:tav tm="100000">
                                          <p:val>
                                            <p:strVal val="#ppt_y"/>
                                          </p:val>
                                        </p:tav>
                                      </p:tavLst>
                                    </p:anim>
                                  </p:childTnLst>
                                </p:cTn>
                              </p:par>
                              <p:par>
                                <p:cTn id="74" presetID="1" presetClass="exit" presetSubtype="0" fill="hold" grpId="2" nodeType="withEffect">
                                  <p:stCondLst>
                                    <p:cond delay="1250"/>
                                  </p:stCondLst>
                                  <p:childTnLst>
                                    <p:set>
                                      <p:cBhvr>
                                        <p:cTn id="75" dur="1" fill="hold">
                                          <p:stCondLst>
                                            <p:cond delay="0"/>
                                          </p:stCondLst>
                                        </p:cTn>
                                        <p:tgtEl>
                                          <p:spTgt spid="2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 presetClass="exit" presetSubtype="2" fill="hold" nodeType="clickEffect">
                                  <p:stCondLst>
                                    <p:cond delay="0"/>
                                  </p:stCondLst>
                                  <p:childTnLst>
                                    <p:anim calcmode="lin" valueType="num">
                                      <p:cBhvr additive="base">
                                        <p:cTn id="79" dur="500"/>
                                        <p:tgtEl>
                                          <p:spTgt spid="33"/>
                                        </p:tgtEl>
                                        <p:attrNameLst>
                                          <p:attrName>ppt_x</p:attrName>
                                        </p:attrNameLst>
                                      </p:cBhvr>
                                      <p:tavLst>
                                        <p:tav tm="0">
                                          <p:val>
                                            <p:strVal val="ppt_x"/>
                                          </p:val>
                                        </p:tav>
                                        <p:tav tm="100000">
                                          <p:val>
                                            <p:strVal val="1+ppt_w/2"/>
                                          </p:val>
                                        </p:tav>
                                      </p:tavLst>
                                    </p:anim>
                                    <p:anim calcmode="lin" valueType="num">
                                      <p:cBhvr additive="base">
                                        <p:cTn id="80" dur="500"/>
                                        <p:tgtEl>
                                          <p:spTgt spid="33"/>
                                        </p:tgtEl>
                                        <p:attrNameLst>
                                          <p:attrName>ppt_y</p:attrName>
                                        </p:attrNameLst>
                                      </p:cBhvr>
                                      <p:tavLst>
                                        <p:tav tm="0">
                                          <p:val>
                                            <p:strVal val="ppt_y"/>
                                          </p:val>
                                        </p:tav>
                                        <p:tav tm="100000">
                                          <p:val>
                                            <p:strVal val="ppt_y"/>
                                          </p:val>
                                        </p:tav>
                                      </p:tavLst>
                                    </p:anim>
                                    <p:set>
                                      <p:cBhvr>
                                        <p:cTn id="81" dur="1" fill="hold">
                                          <p:stCondLst>
                                            <p:cond delay="499"/>
                                          </p:stCondLst>
                                        </p:cTn>
                                        <p:tgtEl>
                                          <p:spTgt spid="33"/>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childTnLst>
                          </p:cTn>
                        </p:par>
                        <p:par>
                          <p:cTn id="86" fill="hold">
                            <p:stCondLst>
                              <p:cond delay="1000"/>
                            </p:stCondLst>
                            <p:childTnLst>
                              <p:par>
                                <p:cTn id="87" presetID="26" presetClass="emph" presetSubtype="0" fill="hold" grpId="1" nodeType="afterEffect">
                                  <p:stCondLst>
                                    <p:cond delay="0"/>
                                  </p:stCondLst>
                                  <p:childTnLst>
                                    <p:animEffect transition="out" filter="fade">
                                      <p:cBhvr>
                                        <p:cTn id="88" dur="500" tmFilter="0, 0; .2, .5; .8, .5; 1, 0"/>
                                        <p:tgtEl>
                                          <p:spTgt spid="26"/>
                                        </p:tgtEl>
                                      </p:cBhvr>
                                    </p:animEffect>
                                    <p:animScale>
                                      <p:cBhvr>
                                        <p:cTn id="89" dur="250" autoRev="1" fill="hold"/>
                                        <p:tgtEl>
                                          <p:spTgt spid="26"/>
                                        </p:tgtEl>
                                      </p:cBhvr>
                                      <p:by x="105000" y="105000"/>
                                    </p:animScale>
                                  </p:childTnLst>
                                </p:cTn>
                              </p:par>
                            </p:childTnLst>
                          </p:cTn>
                        </p:par>
                        <p:par>
                          <p:cTn id="90" fill="hold">
                            <p:stCondLst>
                              <p:cond delay="1500"/>
                            </p:stCondLst>
                            <p:childTnLst>
                              <p:par>
                                <p:cTn id="91" presetID="2" presetClass="entr" presetSubtype="2" fill="hold" nodeType="afterEffect">
                                  <p:stCondLst>
                                    <p:cond delay="0"/>
                                  </p:stCondLst>
                                  <p:childTnLst>
                                    <p:set>
                                      <p:cBhvr>
                                        <p:cTn id="92" dur="1" fill="hold">
                                          <p:stCondLst>
                                            <p:cond delay="0"/>
                                          </p:stCondLst>
                                        </p:cTn>
                                        <p:tgtEl>
                                          <p:spTgt spid="39"/>
                                        </p:tgtEl>
                                        <p:attrNameLst>
                                          <p:attrName>style.visibility</p:attrName>
                                        </p:attrNameLst>
                                      </p:cBhvr>
                                      <p:to>
                                        <p:strVal val="visible"/>
                                      </p:to>
                                    </p:set>
                                    <p:anim calcmode="lin" valueType="num">
                                      <p:cBhvr additive="base">
                                        <p:cTn id="93" dur="500" fill="hold"/>
                                        <p:tgtEl>
                                          <p:spTgt spid="39"/>
                                        </p:tgtEl>
                                        <p:attrNameLst>
                                          <p:attrName>ppt_x</p:attrName>
                                        </p:attrNameLst>
                                      </p:cBhvr>
                                      <p:tavLst>
                                        <p:tav tm="0">
                                          <p:val>
                                            <p:strVal val="1+#ppt_w/2"/>
                                          </p:val>
                                        </p:tav>
                                        <p:tav tm="100000">
                                          <p:val>
                                            <p:strVal val="#ppt_x"/>
                                          </p:val>
                                        </p:tav>
                                      </p:tavLst>
                                    </p:anim>
                                    <p:anim calcmode="lin" valueType="num">
                                      <p:cBhvr additive="base">
                                        <p:cTn id="94" dur="500" fill="hold"/>
                                        <p:tgtEl>
                                          <p:spTgt spid="39"/>
                                        </p:tgtEl>
                                        <p:attrNameLst>
                                          <p:attrName>ppt_y</p:attrName>
                                        </p:attrNameLst>
                                      </p:cBhvr>
                                      <p:tavLst>
                                        <p:tav tm="0">
                                          <p:val>
                                            <p:strVal val="#ppt_y"/>
                                          </p:val>
                                        </p:tav>
                                        <p:tav tm="100000">
                                          <p:val>
                                            <p:strVal val="#ppt_y"/>
                                          </p:val>
                                        </p:tav>
                                      </p:tavLst>
                                    </p:anim>
                                  </p:childTnLst>
                                </p:cTn>
                              </p:par>
                              <p:par>
                                <p:cTn id="95" presetID="1" presetClass="exit" presetSubtype="0" fill="hold" grpId="2" nodeType="withEffect">
                                  <p:stCondLst>
                                    <p:cond delay="1250"/>
                                  </p:stCondLst>
                                  <p:childTnLst>
                                    <p:set>
                                      <p:cBhvr>
                                        <p:cTn id="9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4" grpId="0" animBg="1"/>
      <p:bldP spid="24" grpId="1" animBg="1"/>
      <p:bldP spid="24" grpId="2" animBg="1"/>
      <p:bldP spid="25" grpId="0" animBg="1"/>
      <p:bldP spid="25" grpId="1" animBg="1"/>
      <p:bldP spid="25" grpId="2" animBg="1"/>
      <p:bldP spid="26" grpId="0" animBg="1"/>
      <p:bldP spid="26" grpId="1" animBg="1"/>
      <p:bldP spid="26"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Around the Room</a:t>
            </a:r>
            <a:endParaRPr lang="en-US" dirty="0"/>
          </a:p>
        </p:txBody>
      </p:sp>
      <p:sp>
        <p:nvSpPr>
          <p:cNvPr id="3" name="Content Placeholder 2"/>
          <p:cNvSpPr>
            <a:spLocks noGrp="1"/>
          </p:cNvSpPr>
          <p:nvPr>
            <p:ph idx="1"/>
          </p:nvPr>
        </p:nvSpPr>
        <p:spPr>
          <a:xfrm>
            <a:off x="838200" y="1484784"/>
            <a:ext cx="10515600" cy="4351338"/>
          </a:xfrm>
        </p:spPr>
        <p:txBody>
          <a:bodyPr>
            <a:normAutofit/>
          </a:bodyPr>
          <a:lstStyle/>
          <a:p>
            <a:r>
              <a:rPr lang="en-US" sz="3200" b="1" dirty="0" smtClean="0"/>
              <a:t>Story (Part I): </a:t>
            </a:r>
            <a:r>
              <a:rPr lang="en-US" sz="3200" dirty="0" smtClean="0"/>
              <a:t>Automation and Control </a:t>
            </a:r>
            <a:r>
              <a:rPr lang="en-US" sz="3200" dirty="0" smtClean="0">
                <a:sym typeface="Wingdings" panose="05000000000000000000" pitchFamily="2" charset="2"/>
              </a:rPr>
              <a:t> Robotic Vision  Imaging  Medical Imaging … Machine Learning</a:t>
            </a:r>
            <a:endParaRPr lang="en-US" sz="3200" dirty="0">
              <a:sym typeface="Wingdings" panose="05000000000000000000" pitchFamily="2" charset="2"/>
            </a:endParaRPr>
          </a:p>
        </p:txBody>
      </p:sp>
      <p:sp>
        <p:nvSpPr>
          <p:cNvPr id="4" name="Rectangle 3"/>
          <p:cNvSpPr/>
          <p:nvPr/>
        </p:nvSpPr>
        <p:spPr>
          <a:xfrm>
            <a:off x="841190" y="2564904"/>
            <a:ext cx="10043342" cy="1109901"/>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3200" b="1" dirty="0">
                <a:latin typeface="Estrangelo Edessa" panose="03080600000000000000" pitchFamily="66" charset="0"/>
                <a:cs typeface="Estrangelo Edessa" panose="03080600000000000000" pitchFamily="66" charset="0"/>
                <a:sym typeface="Wingdings" panose="05000000000000000000" pitchFamily="2" charset="2"/>
              </a:rPr>
              <a:t>Story </a:t>
            </a:r>
            <a:r>
              <a:rPr lang="en-US" sz="3200" b="1" dirty="0" smtClean="0">
                <a:latin typeface="Estrangelo Edessa" panose="03080600000000000000" pitchFamily="66" charset="0"/>
                <a:cs typeface="Estrangelo Edessa" panose="03080600000000000000" pitchFamily="66" charset="0"/>
                <a:sym typeface="Wingdings" panose="05000000000000000000" pitchFamily="2" charset="2"/>
              </a:rPr>
              <a:t>Time (Part II):  </a:t>
            </a:r>
            <a:r>
              <a:rPr lang="en-US" sz="3200" dirty="0" smtClean="0">
                <a:latin typeface="Estrangelo Edessa" panose="03080600000000000000" pitchFamily="66" charset="0"/>
                <a:cs typeface="Estrangelo Edessa" panose="03080600000000000000" pitchFamily="66" charset="0"/>
              </a:rPr>
              <a:t>Your ML Exposure / Experience or “What got you interested in ML, AI, Data Science …”</a:t>
            </a:r>
            <a:endParaRPr lang="en-US" sz="3200" dirty="0">
              <a:latin typeface="Estrangelo Edessa" panose="03080600000000000000" pitchFamily="66" charset="0"/>
              <a:cs typeface="Estrangelo Edessa" panose="03080600000000000000" pitchFamily="66" charset="0"/>
            </a:endParaRPr>
          </a:p>
        </p:txBody>
      </p:sp>
      <p:pic>
        <p:nvPicPr>
          <p:cNvPr id="5" name="Picture 4"/>
          <p:cNvPicPr>
            <a:picLocks noChangeAspect="1"/>
          </p:cNvPicPr>
          <p:nvPr/>
        </p:nvPicPr>
        <p:blipFill>
          <a:blip r:embed="rId3"/>
          <a:stretch>
            <a:fillRect/>
          </a:stretch>
        </p:blipFill>
        <p:spPr>
          <a:xfrm>
            <a:off x="1199456" y="3677325"/>
            <a:ext cx="9495042" cy="2964563"/>
          </a:xfrm>
          <a:prstGeom prst="rect">
            <a:avLst/>
          </a:prstGeom>
        </p:spPr>
      </p:pic>
    </p:spTree>
    <p:extLst>
      <p:ext uri="{BB962C8B-B14F-4D97-AF65-F5344CB8AC3E}">
        <p14:creationId xmlns:p14="http://schemas.microsoft.com/office/powerpoint/2010/main" val="350305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ounded Rectangle 188"/>
          <p:cNvSpPr/>
          <p:nvPr/>
        </p:nvSpPr>
        <p:spPr>
          <a:xfrm>
            <a:off x="1767112" y="1429621"/>
            <a:ext cx="1628011" cy="3266179"/>
          </a:xfrm>
          <a:prstGeom prst="roundRect">
            <a:avLst/>
          </a:prstGeom>
          <a:noFill/>
          <a:ln>
            <a:solidFill>
              <a:schemeClr val="accent1">
                <a:lumMod val="75000"/>
              </a:schemeClr>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bg2">
                    <a:lumMod val="50000"/>
                  </a:schemeClr>
                </a:solidFill>
                <a:latin typeface="Gill Sans MT" panose="020B0502020104020203" pitchFamily="34" charset="0"/>
              </a:rPr>
              <a:t>Labeled Datasets</a:t>
            </a:r>
            <a:endParaRPr lang="en-US" sz="1400" b="1" dirty="0">
              <a:solidFill>
                <a:schemeClr val="bg2">
                  <a:lumMod val="50000"/>
                </a:schemeClr>
              </a:solidFill>
              <a:latin typeface="Gill Sans MT" panose="020B0502020104020203" pitchFamily="34" charset="0"/>
            </a:endParaRPr>
          </a:p>
        </p:txBody>
      </p:sp>
      <p:sp>
        <p:nvSpPr>
          <p:cNvPr id="2" name="Title 1"/>
          <p:cNvSpPr>
            <a:spLocks noGrp="1"/>
          </p:cNvSpPr>
          <p:nvPr>
            <p:ph type="title"/>
          </p:nvPr>
        </p:nvSpPr>
        <p:spPr>
          <a:xfrm>
            <a:off x="838200" y="181492"/>
            <a:ext cx="7645042" cy="701731"/>
          </a:xfrm>
        </p:spPr>
        <p:txBody>
          <a:bodyPr/>
          <a:lstStyle/>
          <a:p>
            <a:r>
              <a:rPr lang="en-US" dirty="0" smtClean="0"/>
              <a:t>Anatomy of a ML “Black Box”</a:t>
            </a:r>
            <a:endParaRPr lang="en-US" dirty="0"/>
          </a:p>
        </p:txBody>
      </p:sp>
      <p:sp>
        <p:nvSpPr>
          <p:cNvPr id="3" name="Content Placeholder 2"/>
          <p:cNvSpPr>
            <a:spLocks noGrp="1"/>
          </p:cNvSpPr>
          <p:nvPr>
            <p:ph idx="1"/>
          </p:nvPr>
        </p:nvSpPr>
        <p:spPr>
          <a:xfrm>
            <a:off x="1278219" y="791502"/>
            <a:ext cx="6685594" cy="409709"/>
          </a:xfrm>
        </p:spPr>
        <p:txBody>
          <a:bodyPr>
            <a:noAutofit/>
          </a:bodyPr>
          <a:lstStyle/>
          <a:p>
            <a:pPr marL="0" indent="0">
              <a:buNone/>
            </a:pPr>
            <a:r>
              <a:rPr lang="en-US" sz="2800" dirty="0" smtClean="0"/>
              <a:t>Supervised Learning Model </a:t>
            </a:r>
            <a:endParaRPr lang="en-US" sz="2800" dirty="0"/>
          </a:p>
        </p:txBody>
      </p:sp>
      <p:sp>
        <p:nvSpPr>
          <p:cNvPr id="16" name="Folded Corner 15"/>
          <p:cNvSpPr/>
          <p:nvPr/>
        </p:nvSpPr>
        <p:spPr>
          <a:xfrm>
            <a:off x="2528882" y="2394636"/>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7" name="Snip Diagonal Corner Rectangle 16"/>
          <p:cNvSpPr/>
          <p:nvPr/>
        </p:nvSpPr>
        <p:spPr>
          <a:xfrm>
            <a:off x="2465435" y="1795127"/>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grpSp>
        <p:nvGrpSpPr>
          <p:cNvPr id="29" name="Group 28"/>
          <p:cNvGrpSpPr/>
          <p:nvPr/>
        </p:nvGrpSpPr>
        <p:grpSpPr>
          <a:xfrm>
            <a:off x="5166583" y="2205974"/>
            <a:ext cx="167700" cy="1140332"/>
            <a:chOff x="5303912" y="1916013"/>
            <a:chExt cx="1080120" cy="7344655"/>
          </a:xfrm>
          <a:effectLst>
            <a:outerShdw blurRad="50800" dist="38100" dir="2700000" algn="tl" rotWithShape="0">
              <a:prstClr val="black">
                <a:alpha val="40000"/>
              </a:prstClr>
            </a:outerShdw>
          </a:effectLst>
        </p:grpSpPr>
        <p:sp>
          <p:nvSpPr>
            <p:cNvPr id="19" name="Rectangle 18"/>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 name="Rectangle 19"/>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 name="Rectangle 20"/>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2" name="Rectangle 21"/>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4" name="Rectangle 23"/>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8" name="Group 27"/>
            <p:cNvGrpSpPr/>
            <p:nvPr/>
          </p:nvGrpSpPr>
          <p:grpSpPr>
            <a:xfrm>
              <a:off x="5715955" y="6448020"/>
              <a:ext cx="256034" cy="1371663"/>
              <a:chOff x="7264127" y="3328658"/>
              <a:chExt cx="256034" cy="1371663"/>
            </a:xfrm>
          </p:grpSpPr>
          <p:sp>
            <p:nvSpPr>
              <p:cNvPr id="25" name="Oval 24"/>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 name="Oval 25"/>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 name="Oval 26"/>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30" name="Group 29"/>
          <p:cNvGrpSpPr/>
          <p:nvPr/>
        </p:nvGrpSpPr>
        <p:grpSpPr>
          <a:xfrm>
            <a:off x="5110698" y="2239961"/>
            <a:ext cx="167700" cy="1140332"/>
            <a:chOff x="5303912" y="1916013"/>
            <a:chExt cx="1080120" cy="7344655"/>
          </a:xfrm>
          <a:effectLst>
            <a:outerShdw blurRad="50800" dist="38100" dir="2700000" algn="tl" rotWithShape="0">
              <a:prstClr val="black">
                <a:alpha val="40000"/>
              </a:prstClr>
            </a:outerShdw>
          </a:effectLst>
        </p:grpSpPr>
        <p:sp>
          <p:nvSpPr>
            <p:cNvPr id="31" name="Rectangle 3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 name="Rectangle 3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 name="Rectangle 3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 name="Rectangle 3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5" name="Rectangle 3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6" name="Group 35"/>
            <p:cNvGrpSpPr/>
            <p:nvPr/>
          </p:nvGrpSpPr>
          <p:grpSpPr>
            <a:xfrm>
              <a:off x="5715955" y="6448020"/>
              <a:ext cx="256034" cy="1371663"/>
              <a:chOff x="7264127" y="3328658"/>
              <a:chExt cx="256034" cy="1371663"/>
            </a:xfrm>
          </p:grpSpPr>
          <p:sp>
            <p:nvSpPr>
              <p:cNvPr id="37" name="Oval 3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8" name="Oval 3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9" name="Oval 3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1" name="Folded Corner 50"/>
          <p:cNvSpPr/>
          <p:nvPr/>
        </p:nvSpPr>
        <p:spPr>
          <a:xfrm>
            <a:off x="2425942" y="243651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2" name="Folded Corner 51"/>
          <p:cNvSpPr/>
          <p:nvPr/>
        </p:nvSpPr>
        <p:spPr>
          <a:xfrm>
            <a:off x="2333965" y="247922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3" name="Snip Diagonal Corner Rectangle 52"/>
          <p:cNvSpPr/>
          <p:nvPr/>
        </p:nvSpPr>
        <p:spPr>
          <a:xfrm>
            <a:off x="2405972" y="1831131"/>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4" name="Snip Diagonal Corner Rectangle 53"/>
          <p:cNvSpPr/>
          <p:nvPr/>
        </p:nvSpPr>
        <p:spPr>
          <a:xfrm>
            <a:off x="2333964" y="1867135"/>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5" name="Rounded Rectangle 54"/>
          <p:cNvSpPr/>
          <p:nvPr/>
        </p:nvSpPr>
        <p:spPr>
          <a:xfrm>
            <a:off x="5744292" y="1867134"/>
            <a:ext cx="1305566" cy="1468975"/>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MACHINE LEARNING</a:t>
            </a:r>
          </a:p>
          <a:p>
            <a:pPr algn="ctr"/>
            <a:r>
              <a:rPr lang="en-US" sz="1400" b="1" dirty="0" smtClean="0">
                <a:solidFill>
                  <a:schemeClr val="accent6">
                    <a:lumMod val="50000"/>
                  </a:schemeClr>
                </a:solidFill>
                <a:latin typeface="Gill Sans MT" panose="020B0502020104020203" pitchFamily="34" charset="0"/>
              </a:rPr>
              <a:t>ALGORITHM</a:t>
            </a:r>
            <a:endParaRPr lang="en-US" sz="1400" b="1" dirty="0">
              <a:solidFill>
                <a:schemeClr val="accent6">
                  <a:lumMod val="50000"/>
                </a:schemeClr>
              </a:solidFill>
              <a:latin typeface="Gill Sans MT" panose="020B0502020104020203" pitchFamily="34" charset="0"/>
            </a:endParaRPr>
          </a:p>
        </p:txBody>
      </p:sp>
      <p:sp>
        <p:nvSpPr>
          <p:cNvPr id="56" name="Rounded Rectangle 55"/>
          <p:cNvSpPr/>
          <p:nvPr/>
        </p:nvSpPr>
        <p:spPr>
          <a:xfrm>
            <a:off x="5812260" y="4065206"/>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CLASSIFIER MODEL</a:t>
            </a:r>
          </a:p>
        </p:txBody>
      </p:sp>
      <p:sp>
        <p:nvSpPr>
          <p:cNvPr id="57" name="Content Placeholder 2"/>
          <p:cNvSpPr txBox="1">
            <a:spLocks/>
          </p:cNvSpPr>
          <p:nvPr/>
        </p:nvSpPr>
        <p:spPr>
          <a:xfrm>
            <a:off x="361395" y="1966937"/>
            <a:ext cx="1375517" cy="19364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Gill Sans MT" panose="020B0502020104020203" pitchFamily="34" charset="0"/>
              </a:rPr>
              <a:t>TRAINING</a:t>
            </a:r>
            <a:endParaRPr lang="en-US" sz="1800" b="1" dirty="0">
              <a:latin typeface="Gill Sans MT" panose="020B0502020104020203" pitchFamily="34" charset="0"/>
            </a:endParaRPr>
          </a:p>
        </p:txBody>
      </p:sp>
      <p:sp>
        <p:nvSpPr>
          <p:cNvPr id="60" name="Content Placeholder 2"/>
          <p:cNvSpPr txBox="1">
            <a:spLocks/>
          </p:cNvSpPr>
          <p:nvPr/>
        </p:nvSpPr>
        <p:spPr>
          <a:xfrm>
            <a:off x="5611121" y="4790782"/>
            <a:ext cx="1471436"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(aka,     prediction model,     learning model)</a:t>
            </a:r>
            <a:endParaRPr lang="en-US" sz="1600" dirty="0">
              <a:latin typeface="Gill Sans MT" panose="020B0502020104020203" pitchFamily="34" charset="0"/>
            </a:endParaRPr>
          </a:p>
        </p:txBody>
      </p:sp>
      <p:grpSp>
        <p:nvGrpSpPr>
          <p:cNvPr id="73" name="Group 72"/>
          <p:cNvGrpSpPr/>
          <p:nvPr/>
        </p:nvGrpSpPr>
        <p:grpSpPr>
          <a:xfrm>
            <a:off x="2985100" y="2579979"/>
            <a:ext cx="1757563" cy="608940"/>
            <a:chOff x="2985100" y="2579979"/>
            <a:chExt cx="1757563" cy="608940"/>
          </a:xfrm>
        </p:grpSpPr>
        <p:sp>
          <p:nvSpPr>
            <p:cNvPr id="18" name="Rounded Rectangle 17"/>
            <p:cNvSpPr/>
            <p:nvPr/>
          </p:nvSpPr>
          <p:spPr>
            <a:xfrm>
              <a:off x="3471312" y="2579979"/>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cxnSp>
          <p:nvCxnSpPr>
            <p:cNvPr id="66" name="Elbow Connector 65"/>
            <p:cNvCxnSpPr>
              <a:stCxn id="131" idx="6"/>
              <a:endCxn id="18" idx="1"/>
            </p:cNvCxnSpPr>
            <p:nvPr/>
          </p:nvCxnSpPr>
          <p:spPr>
            <a:xfrm>
              <a:off x="2985100" y="2881890"/>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4245933" y="2298420"/>
            <a:ext cx="977255" cy="1140332"/>
            <a:chOff x="4245933" y="2298420"/>
            <a:chExt cx="977255" cy="1140332"/>
          </a:xfrm>
        </p:grpSpPr>
        <p:grpSp>
          <p:nvGrpSpPr>
            <p:cNvPr id="40" name="Group 39"/>
            <p:cNvGrpSpPr/>
            <p:nvPr/>
          </p:nvGrpSpPr>
          <p:grpSpPr>
            <a:xfrm>
              <a:off x="5055488" y="2298420"/>
              <a:ext cx="167700" cy="1140332"/>
              <a:chOff x="5303912" y="1916013"/>
              <a:chExt cx="1080120" cy="7344655"/>
            </a:xfrm>
            <a:effectLst>
              <a:outerShdw blurRad="50800" dist="38100" dir="2700000" algn="tl" rotWithShape="0">
                <a:prstClr val="black">
                  <a:alpha val="40000"/>
                </a:prstClr>
              </a:outerShdw>
            </a:effectLst>
          </p:grpSpPr>
          <p:sp>
            <p:nvSpPr>
              <p:cNvPr id="41" name="Rectangle 4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2" name="Rectangle 4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3" name="Rectangle 4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4" name="Rectangle 4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5" name="Rectangle 4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46" name="Group 45"/>
              <p:cNvGrpSpPr/>
              <p:nvPr/>
            </p:nvGrpSpPr>
            <p:grpSpPr>
              <a:xfrm>
                <a:off x="5715955" y="6448020"/>
                <a:ext cx="256034" cy="1371663"/>
                <a:chOff x="7264127" y="3328658"/>
                <a:chExt cx="256034" cy="1371663"/>
              </a:xfrm>
            </p:grpSpPr>
            <p:sp>
              <p:nvSpPr>
                <p:cNvPr id="47" name="Oval 4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8" name="Oval 4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9" name="Oval 4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0" name="Content Placeholder 2"/>
            <p:cNvSpPr txBox="1">
              <a:spLocks/>
            </p:cNvSpPr>
            <p:nvPr/>
          </p:nvSpPr>
          <p:spPr>
            <a:xfrm>
              <a:off x="4245933" y="2312574"/>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70" name="Elbow Connector 69"/>
            <p:cNvCxnSpPr>
              <a:stCxn id="18" idx="3"/>
              <a:endCxn id="44" idx="1"/>
            </p:cNvCxnSpPr>
            <p:nvPr/>
          </p:nvCxnSpPr>
          <p:spPr>
            <a:xfrm flipV="1">
              <a:off x="4742663" y="2883958"/>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5" name="Elbow Connector 74"/>
          <p:cNvCxnSpPr>
            <a:stCxn id="54" idx="0"/>
            <a:endCxn id="76" idx="2"/>
          </p:cNvCxnSpPr>
          <p:nvPr/>
        </p:nvCxnSpPr>
        <p:spPr>
          <a:xfrm>
            <a:off x="3179347" y="2076880"/>
            <a:ext cx="2575384" cy="634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754731" y="197391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0" name="Elbow Connector 79"/>
          <p:cNvCxnSpPr>
            <a:stCxn id="82" idx="6"/>
            <a:endCxn id="81" idx="2"/>
          </p:cNvCxnSpPr>
          <p:nvPr/>
        </p:nvCxnSpPr>
        <p:spPr>
          <a:xfrm flipV="1">
            <a:off x="5217403" y="2883848"/>
            <a:ext cx="52688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744292" y="277453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2" name="Oval 81"/>
          <p:cNvSpPr/>
          <p:nvPr/>
        </p:nvSpPr>
        <p:spPr>
          <a:xfrm>
            <a:off x="5057363" y="2807768"/>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1" name="Content Placeholder 2"/>
          <p:cNvSpPr txBox="1">
            <a:spLocks/>
          </p:cNvSpPr>
          <p:nvPr/>
        </p:nvSpPr>
        <p:spPr>
          <a:xfrm>
            <a:off x="6893769" y="2349921"/>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 the Model”</a:t>
            </a:r>
            <a:endParaRPr lang="en-US" sz="1600" dirty="0">
              <a:latin typeface="Gill Sans MT" panose="020B0502020104020203" pitchFamily="34" charset="0"/>
            </a:endParaRPr>
          </a:p>
        </p:txBody>
      </p:sp>
      <p:grpSp>
        <p:nvGrpSpPr>
          <p:cNvPr id="77" name="Group 76"/>
          <p:cNvGrpSpPr/>
          <p:nvPr/>
        </p:nvGrpSpPr>
        <p:grpSpPr>
          <a:xfrm>
            <a:off x="6211982" y="3336108"/>
            <a:ext cx="1220554" cy="729097"/>
            <a:chOff x="6211982" y="3336108"/>
            <a:chExt cx="1220554" cy="729097"/>
          </a:xfrm>
        </p:grpSpPr>
        <p:cxnSp>
          <p:nvCxnSpPr>
            <p:cNvPr id="84" name="Elbow Connector 83"/>
            <p:cNvCxnSpPr>
              <a:stCxn id="55" idx="2"/>
              <a:endCxn id="56" idx="0"/>
            </p:cNvCxnSpPr>
            <p:nvPr/>
          </p:nvCxnSpPr>
          <p:spPr>
            <a:xfrm rot="5400000">
              <a:off x="6028784" y="3696914"/>
              <a:ext cx="729097" cy="7486"/>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Content Placeholder 2"/>
            <p:cNvSpPr txBox="1">
              <a:spLocks/>
            </p:cNvSpPr>
            <p:nvPr/>
          </p:nvSpPr>
          <p:spPr>
            <a:xfrm>
              <a:off x="6211982" y="3510760"/>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grpSp>
      <p:sp>
        <p:nvSpPr>
          <p:cNvPr id="131" name="Oval 130"/>
          <p:cNvSpPr/>
          <p:nvPr/>
        </p:nvSpPr>
        <p:spPr>
          <a:xfrm>
            <a:off x="2766479" y="277257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83" name="Group 82"/>
          <p:cNvGrpSpPr/>
          <p:nvPr/>
        </p:nvGrpSpPr>
        <p:grpSpPr>
          <a:xfrm>
            <a:off x="4239068" y="3563030"/>
            <a:ext cx="1791125" cy="1232778"/>
            <a:chOff x="4239068" y="3563030"/>
            <a:chExt cx="1791125" cy="1232778"/>
          </a:xfrm>
        </p:grpSpPr>
        <p:grpSp>
          <p:nvGrpSpPr>
            <p:cNvPr id="137" name="Group 136"/>
            <p:cNvGrpSpPr/>
            <p:nvPr/>
          </p:nvGrpSpPr>
          <p:grpSpPr>
            <a:xfrm>
              <a:off x="5166583" y="3563030"/>
              <a:ext cx="167700" cy="1140332"/>
              <a:chOff x="5303912" y="1916013"/>
              <a:chExt cx="1080120" cy="7344655"/>
            </a:xfrm>
            <a:effectLst>
              <a:outerShdw blurRad="50800" dist="38100" dir="2700000" algn="tl" rotWithShape="0">
                <a:prstClr val="black">
                  <a:alpha val="40000"/>
                </a:prstClr>
              </a:outerShdw>
            </a:effectLst>
          </p:grpSpPr>
          <p:sp>
            <p:nvSpPr>
              <p:cNvPr id="138" name="Rectangle 13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5" name="Rectangle 184"/>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8" name="Rectangle 187"/>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0" name="Rectangle 189"/>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2" name="Rectangle 19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93" name="Group 192"/>
              <p:cNvGrpSpPr/>
              <p:nvPr/>
            </p:nvGrpSpPr>
            <p:grpSpPr>
              <a:xfrm>
                <a:off x="5715955" y="6448020"/>
                <a:ext cx="256034" cy="1371663"/>
                <a:chOff x="7264127" y="3328658"/>
                <a:chExt cx="256034" cy="1371663"/>
              </a:xfrm>
            </p:grpSpPr>
            <p:sp>
              <p:nvSpPr>
                <p:cNvPr id="194" name="Oval 19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5" name="Oval 19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6" name="Oval 19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197" name="Group 196"/>
            <p:cNvGrpSpPr/>
            <p:nvPr/>
          </p:nvGrpSpPr>
          <p:grpSpPr>
            <a:xfrm>
              <a:off x="5110698" y="3597017"/>
              <a:ext cx="167700" cy="1140332"/>
              <a:chOff x="5303912" y="1916013"/>
              <a:chExt cx="1080120" cy="7344655"/>
            </a:xfrm>
            <a:effectLst>
              <a:outerShdw blurRad="50800" dist="38100" dir="2700000" algn="tl" rotWithShape="0">
                <a:prstClr val="black">
                  <a:alpha val="40000"/>
                </a:prstClr>
              </a:outerShdw>
            </a:effectLst>
          </p:grpSpPr>
          <p:sp>
            <p:nvSpPr>
              <p:cNvPr id="198" name="Rectangle 19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9" name="Rectangle 19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0" name="Rectangle 19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1" name="Rectangle 20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2" name="Rectangle 20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03" name="Group 202"/>
              <p:cNvGrpSpPr/>
              <p:nvPr/>
            </p:nvGrpSpPr>
            <p:grpSpPr>
              <a:xfrm>
                <a:off x="5715955" y="6448020"/>
                <a:ext cx="256034" cy="1371663"/>
                <a:chOff x="7264127" y="3328658"/>
                <a:chExt cx="256034" cy="1371663"/>
              </a:xfrm>
            </p:grpSpPr>
            <p:sp>
              <p:nvSpPr>
                <p:cNvPr id="204" name="Oval 20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5" name="Oval 20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6" name="Oval 20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07" name="Group 206"/>
            <p:cNvGrpSpPr/>
            <p:nvPr/>
          </p:nvGrpSpPr>
          <p:grpSpPr>
            <a:xfrm>
              <a:off x="5055488" y="3655476"/>
              <a:ext cx="167700" cy="1140332"/>
              <a:chOff x="5303912" y="1916013"/>
              <a:chExt cx="1080120" cy="7344655"/>
            </a:xfrm>
            <a:effectLst>
              <a:outerShdw blurRad="50800" dist="38100" dir="2700000" algn="tl" rotWithShape="0">
                <a:prstClr val="black">
                  <a:alpha val="40000"/>
                </a:prstClr>
              </a:outerShdw>
            </a:effectLst>
          </p:grpSpPr>
          <p:sp>
            <p:nvSpPr>
              <p:cNvPr id="208" name="Rectangle 20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9" name="Rectangle 20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0" name="Rectangle 20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1" name="Rectangle 21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2" name="Rectangle 21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13" name="Group 212"/>
              <p:cNvGrpSpPr/>
              <p:nvPr/>
            </p:nvGrpSpPr>
            <p:grpSpPr>
              <a:xfrm>
                <a:off x="5715955" y="6448020"/>
                <a:ext cx="256034" cy="1371663"/>
                <a:chOff x="7264127" y="3328658"/>
                <a:chExt cx="256034" cy="1371663"/>
              </a:xfrm>
            </p:grpSpPr>
            <p:sp>
              <p:nvSpPr>
                <p:cNvPr id="214" name="Oval 21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5" name="Oval 21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6" name="Oval 21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17" name="Content Placeholder 2"/>
            <p:cNvSpPr txBox="1">
              <a:spLocks/>
            </p:cNvSpPr>
            <p:nvPr/>
          </p:nvSpPr>
          <p:spPr>
            <a:xfrm>
              <a:off x="4239068" y="3699659"/>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221" name="Elbow Connector 220"/>
            <p:cNvCxnSpPr>
              <a:stCxn id="136" idx="3"/>
              <a:endCxn id="211" idx="1"/>
            </p:cNvCxnSpPr>
            <p:nvPr/>
          </p:nvCxnSpPr>
          <p:spPr>
            <a:xfrm flipV="1">
              <a:off x="4742663" y="4241014"/>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lbow Connector 221"/>
            <p:cNvCxnSpPr>
              <a:stCxn id="224" idx="6"/>
              <a:endCxn id="223" idx="2"/>
            </p:cNvCxnSpPr>
            <p:nvPr/>
          </p:nvCxnSpPr>
          <p:spPr>
            <a:xfrm flipV="1">
              <a:off x="5217403" y="4240904"/>
              <a:ext cx="59416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Oval 222"/>
            <p:cNvSpPr/>
            <p:nvPr/>
          </p:nvSpPr>
          <p:spPr>
            <a:xfrm>
              <a:off x="5811572" y="413159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4" name="Oval 223"/>
            <p:cNvSpPr/>
            <p:nvPr/>
          </p:nvSpPr>
          <p:spPr>
            <a:xfrm>
              <a:off x="5057363" y="4164824"/>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78" name="Group 77"/>
          <p:cNvGrpSpPr/>
          <p:nvPr/>
        </p:nvGrpSpPr>
        <p:grpSpPr>
          <a:xfrm>
            <a:off x="2333965" y="3751692"/>
            <a:ext cx="2408698" cy="828092"/>
            <a:chOff x="2333965" y="3751692"/>
            <a:chExt cx="2408698" cy="828092"/>
          </a:xfrm>
        </p:grpSpPr>
        <p:sp>
          <p:nvSpPr>
            <p:cNvPr id="135" name="Folded Corner 134"/>
            <p:cNvSpPr/>
            <p:nvPr/>
          </p:nvSpPr>
          <p:spPr>
            <a:xfrm>
              <a:off x="2528882" y="375169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36" name="Rounded Rectangle 135"/>
            <p:cNvSpPr/>
            <p:nvPr/>
          </p:nvSpPr>
          <p:spPr>
            <a:xfrm>
              <a:off x="3471312" y="3937035"/>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sp>
          <p:nvSpPr>
            <p:cNvPr id="218" name="Folded Corner 217"/>
            <p:cNvSpPr/>
            <p:nvPr/>
          </p:nvSpPr>
          <p:spPr>
            <a:xfrm>
              <a:off x="2425942" y="3793568"/>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19" name="Folded Corner 218"/>
            <p:cNvSpPr/>
            <p:nvPr/>
          </p:nvSpPr>
          <p:spPr>
            <a:xfrm>
              <a:off x="2333965" y="3836283"/>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20" name="Elbow Connector 219"/>
            <p:cNvCxnSpPr>
              <a:stCxn id="227" idx="6"/>
              <a:endCxn id="136" idx="1"/>
            </p:cNvCxnSpPr>
            <p:nvPr/>
          </p:nvCxnSpPr>
          <p:spPr>
            <a:xfrm>
              <a:off x="2985100" y="4238946"/>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p:cNvSpPr/>
            <p:nvPr/>
          </p:nvSpPr>
          <p:spPr>
            <a:xfrm>
              <a:off x="2766479" y="41296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85" name="Group 84"/>
          <p:cNvGrpSpPr/>
          <p:nvPr/>
        </p:nvGrpSpPr>
        <p:grpSpPr>
          <a:xfrm>
            <a:off x="6747676" y="3586674"/>
            <a:ext cx="2262438" cy="1324422"/>
            <a:chOff x="6747676" y="3586674"/>
            <a:chExt cx="2262438" cy="1324422"/>
          </a:xfrm>
        </p:grpSpPr>
        <p:sp>
          <p:nvSpPr>
            <p:cNvPr id="61" name="Snip Diagonal Corner Rectangle 60"/>
            <p:cNvSpPr/>
            <p:nvPr/>
          </p:nvSpPr>
          <p:spPr>
            <a:xfrm>
              <a:off x="7623717" y="3874069"/>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2" name="Snip Diagonal Corner Rectangle 61"/>
            <p:cNvSpPr/>
            <p:nvPr/>
          </p:nvSpPr>
          <p:spPr>
            <a:xfrm>
              <a:off x="7521400" y="3937035"/>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3" name="Snip Diagonal Corner Rectangle 62"/>
            <p:cNvSpPr/>
            <p:nvPr/>
          </p:nvSpPr>
          <p:spPr>
            <a:xfrm>
              <a:off x="7436703" y="4015924"/>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cxnSp>
          <p:nvCxnSpPr>
            <p:cNvPr id="87" name="Elbow Connector 86"/>
            <p:cNvCxnSpPr>
              <a:stCxn id="302" idx="6"/>
              <a:endCxn id="63" idx="2"/>
            </p:cNvCxnSpPr>
            <p:nvPr/>
          </p:nvCxnSpPr>
          <p:spPr>
            <a:xfrm flipV="1">
              <a:off x="6966297" y="4225669"/>
              <a:ext cx="470406" cy="4233"/>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Content Placeholder 2"/>
            <p:cNvSpPr txBox="1">
              <a:spLocks/>
            </p:cNvSpPr>
            <p:nvPr/>
          </p:nvSpPr>
          <p:spPr>
            <a:xfrm>
              <a:off x="7292110" y="4467898"/>
              <a:ext cx="17180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 vs expected label)</a:t>
              </a:r>
              <a:endParaRPr lang="en-US" sz="1600" dirty="0">
                <a:latin typeface="Gill Sans MT" panose="020B0502020104020203" pitchFamily="34" charset="0"/>
              </a:endParaRPr>
            </a:p>
          </p:txBody>
        </p:sp>
        <p:sp>
          <p:nvSpPr>
            <p:cNvPr id="187" name="Content Placeholder 2"/>
            <p:cNvSpPr txBox="1">
              <a:spLocks/>
            </p:cNvSpPr>
            <p:nvPr/>
          </p:nvSpPr>
          <p:spPr>
            <a:xfrm>
              <a:off x="7574905" y="3586674"/>
              <a:ext cx="83559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Stats</a:t>
              </a:r>
              <a:endParaRPr lang="en-US" sz="1600" dirty="0">
                <a:latin typeface="Gill Sans MT" panose="020B0502020104020203" pitchFamily="34" charset="0"/>
              </a:endParaRPr>
            </a:p>
          </p:txBody>
        </p:sp>
        <p:sp>
          <p:nvSpPr>
            <p:cNvPr id="302" name="Oval 301"/>
            <p:cNvSpPr/>
            <p:nvPr/>
          </p:nvSpPr>
          <p:spPr>
            <a:xfrm>
              <a:off x="6747676" y="412059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94" name="Oval 293"/>
          <p:cNvSpPr/>
          <p:nvPr/>
        </p:nvSpPr>
        <p:spPr>
          <a:xfrm>
            <a:off x="5842726" y="45274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7" name="Oval 296"/>
          <p:cNvSpPr/>
          <p:nvPr/>
        </p:nvSpPr>
        <p:spPr>
          <a:xfrm>
            <a:off x="6747676" y="447623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8" name="Content Placeholder 2"/>
          <p:cNvSpPr txBox="1">
            <a:spLocks/>
          </p:cNvSpPr>
          <p:nvPr/>
        </p:nvSpPr>
        <p:spPr>
          <a:xfrm>
            <a:off x="892396" y="4294597"/>
            <a:ext cx="1005578"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smtClean="0"/>
              <a:t>TEST</a:t>
            </a:r>
            <a:endParaRPr lang="en-US" sz="1800" dirty="0"/>
          </a:p>
        </p:txBody>
      </p:sp>
    </p:spTree>
    <p:extLst>
      <p:ext uri="{BB962C8B-B14F-4D97-AF65-F5344CB8AC3E}">
        <p14:creationId xmlns:p14="http://schemas.microsoft.com/office/powerpoint/2010/main" val="199073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left)">
                                      <p:cBhvr>
                                        <p:cTn id="32" dur="500"/>
                                        <p:tgtEl>
                                          <p:spTgt spid="7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par>
                                <p:cTn id="49" presetID="22" presetClass="entr" presetSubtype="8"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181"/>
                                        </p:tgtEl>
                                        <p:attrNameLst>
                                          <p:attrName>style.visibility</p:attrName>
                                        </p:attrNameLst>
                                      </p:cBhvr>
                                      <p:to>
                                        <p:strVal val="visible"/>
                                      </p:to>
                                    </p:set>
                                    <p:animEffect transition="in" filter="fade">
                                      <p:cBhvr>
                                        <p:cTn id="55" dur="500"/>
                                        <p:tgtEl>
                                          <p:spTgt spid="18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wipe(up)">
                                      <p:cBhvr>
                                        <p:cTn id="60" dur="500"/>
                                        <p:tgtEl>
                                          <p:spTgt spid="77"/>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500"/>
                                        <p:tgtEl>
                                          <p:spTgt spid="60"/>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wipe(left)">
                                      <p:cBhvr>
                                        <p:cTn id="77" dur="500"/>
                                        <p:tgtEl>
                                          <p:spTgt spid="7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38"/>
                                        </p:tgtEl>
                                        <p:attrNameLst>
                                          <p:attrName>style.visibility</p:attrName>
                                        </p:attrNameLst>
                                      </p:cBhvr>
                                      <p:to>
                                        <p:strVal val="visible"/>
                                      </p:to>
                                    </p:set>
                                    <p:animEffect transition="in" filter="fade">
                                      <p:cBhvr>
                                        <p:cTn id="80" dur="500"/>
                                        <p:tgtEl>
                                          <p:spTgt spid="338"/>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wipe(left)">
                                      <p:cBhvr>
                                        <p:cTn id="84" dur="500"/>
                                        <p:tgtEl>
                                          <p:spTgt spid="8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89"/>
                                        </p:tgtEl>
                                        <p:attrNameLst>
                                          <p:attrName>style.visibility</p:attrName>
                                        </p:attrNameLst>
                                      </p:cBhvr>
                                      <p:to>
                                        <p:strVal val="visible"/>
                                      </p:to>
                                    </p:set>
                                    <p:animEffect transition="in" filter="fade">
                                      <p:cBhvr>
                                        <p:cTn id="89" dur="500"/>
                                        <p:tgtEl>
                                          <p:spTgt spid="18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wipe(left)">
                                      <p:cBhvr>
                                        <p:cTn id="9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P spid="16" grpId="0" animBg="1"/>
      <p:bldP spid="17" grpId="0" animBg="1"/>
      <p:bldP spid="51" grpId="0" animBg="1"/>
      <p:bldP spid="52" grpId="0" animBg="1"/>
      <p:bldP spid="53" grpId="0" animBg="1"/>
      <p:bldP spid="54" grpId="0" animBg="1"/>
      <p:bldP spid="56" grpId="0" animBg="1"/>
      <p:bldP spid="57" grpId="0"/>
      <p:bldP spid="60" grpId="0"/>
      <p:bldP spid="181" grpId="0"/>
      <p:bldP spid="3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Freeform 313"/>
          <p:cNvSpPr/>
          <p:nvPr/>
        </p:nvSpPr>
        <p:spPr>
          <a:xfrm>
            <a:off x="10674" y="1202276"/>
            <a:ext cx="12209620" cy="4291529"/>
          </a:xfrm>
          <a:custGeom>
            <a:avLst/>
            <a:gdLst>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833378 w 12211291"/>
              <a:gd name="connsiteY10" fmla="*/ 2361235 h 4328931"/>
              <a:gd name="connsiteX11" fmla="*/ 11575 w 12211291"/>
              <a:gd name="connsiteY11" fmla="*/ 2361235 h 4328931"/>
              <a:gd name="connsiteX12" fmla="*/ 0 w 12211291"/>
              <a:gd name="connsiteY12"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11575 w 12211291"/>
              <a:gd name="connsiteY10" fmla="*/ 2361235 h 4328931"/>
              <a:gd name="connsiteX11" fmla="*/ 0 w 12211291"/>
              <a:gd name="connsiteY11"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0 w 12211291"/>
              <a:gd name="connsiteY10" fmla="*/ 11574 h 4328931"/>
              <a:gd name="connsiteX0" fmla="*/ 8488 w 11366339"/>
              <a:gd name="connsiteY0" fmla="*/ 1224 h 4328931"/>
              <a:gd name="connsiteX1" fmla="*/ 11354765 w 11366339"/>
              <a:gd name="connsiteY1" fmla="*/ 0 h 4328931"/>
              <a:gd name="connsiteX2" fmla="*/ 11366339 w 11366339"/>
              <a:gd name="connsiteY2" fmla="*/ 2395959 h 4328931"/>
              <a:gd name="connsiteX3" fmla="*/ 8113853 w 11366339"/>
              <a:gd name="connsiteY3" fmla="*/ 2395959 h 4328931"/>
              <a:gd name="connsiteX4" fmla="*/ 8113853 w 11366339"/>
              <a:gd name="connsiteY4" fmla="*/ 4328931 h 4328931"/>
              <a:gd name="connsiteX5" fmla="*/ 6481823 w 11366339"/>
              <a:gd name="connsiteY5" fmla="*/ 4317357 h 4328931"/>
              <a:gd name="connsiteX6" fmla="*/ 6481823 w 11366339"/>
              <a:gd name="connsiteY6" fmla="*/ 2372810 h 4328931"/>
              <a:gd name="connsiteX7" fmla="*/ 1122745 w 11366339"/>
              <a:gd name="connsiteY7" fmla="*/ 2361235 h 4328931"/>
              <a:gd name="connsiteX8" fmla="*/ 1134319 w 11366339"/>
              <a:gd name="connsiteY8" fmla="*/ 2592729 h 4328931"/>
              <a:gd name="connsiteX9" fmla="*/ 0 w 11366339"/>
              <a:gd name="connsiteY9" fmla="*/ 2592729 h 4328931"/>
              <a:gd name="connsiteX10" fmla="*/ 8488 w 11366339"/>
              <a:gd name="connsiteY10" fmla="*/ 1224 h 4328931"/>
              <a:gd name="connsiteX0" fmla="*/ 203 w 11388534"/>
              <a:gd name="connsiteY0" fmla="*/ 1224 h 4328931"/>
              <a:gd name="connsiteX1" fmla="*/ 11376960 w 11388534"/>
              <a:gd name="connsiteY1" fmla="*/ 0 h 4328931"/>
              <a:gd name="connsiteX2" fmla="*/ 11388534 w 11388534"/>
              <a:gd name="connsiteY2" fmla="*/ 2395959 h 4328931"/>
              <a:gd name="connsiteX3" fmla="*/ 8136048 w 11388534"/>
              <a:gd name="connsiteY3" fmla="*/ 2395959 h 4328931"/>
              <a:gd name="connsiteX4" fmla="*/ 8136048 w 11388534"/>
              <a:gd name="connsiteY4" fmla="*/ 4328931 h 4328931"/>
              <a:gd name="connsiteX5" fmla="*/ 6504018 w 11388534"/>
              <a:gd name="connsiteY5" fmla="*/ 4317357 h 4328931"/>
              <a:gd name="connsiteX6" fmla="*/ 6504018 w 11388534"/>
              <a:gd name="connsiteY6" fmla="*/ 2372810 h 4328931"/>
              <a:gd name="connsiteX7" fmla="*/ 1144940 w 11388534"/>
              <a:gd name="connsiteY7" fmla="*/ 2361235 h 4328931"/>
              <a:gd name="connsiteX8" fmla="*/ 1156514 w 11388534"/>
              <a:gd name="connsiteY8" fmla="*/ 2592729 h 4328931"/>
              <a:gd name="connsiteX9" fmla="*/ 22195 w 11388534"/>
              <a:gd name="connsiteY9" fmla="*/ 2592729 h 4328931"/>
              <a:gd name="connsiteX10" fmla="*/ 203 w 11388534"/>
              <a:gd name="connsiteY10" fmla="*/ 1224 h 4328931"/>
              <a:gd name="connsiteX0" fmla="*/ 662 w 11368673"/>
              <a:gd name="connsiteY0" fmla="*/ 1224 h 4328931"/>
              <a:gd name="connsiteX1" fmla="*/ 11357099 w 11368673"/>
              <a:gd name="connsiteY1" fmla="*/ 0 h 4328931"/>
              <a:gd name="connsiteX2" fmla="*/ 11368673 w 11368673"/>
              <a:gd name="connsiteY2" fmla="*/ 2395959 h 4328931"/>
              <a:gd name="connsiteX3" fmla="*/ 8116187 w 11368673"/>
              <a:gd name="connsiteY3" fmla="*/ 2395959 h 4328931"/>
              <a:gd name="connsiteX4" fmla="*/ 8116187 w 11368673"/>
              <a:gd name="connsiteY4" fmla="*/ 4328931 h 4328931"/>
              <a:gd name="connsiteX5" fmla="*/ 6484157 w 11368673"/>
              <a:gd name="connsiteY5" fmla="*/ 4317357 h 4328931"/>
              <a:gd name="connsiteX6" fmla="*/ 6484157 w 11368673"/>
              <a:gd name="connsiteY6" fmla="*/ 2372810 h 4328931"/>
              <a:gd name="connsiteX7" fmla="*/ 1125079 w 11368673"/>
              <a:gd name="connsiteY7" fmla="*/ 2361235 h 4328931"/>
              <a:gd name="connsiteX8" fmla="*/ 1136653 w 11368673"/>
              <a:gd name="connsiteY8" fmla="*/ 2592729 h 4328931"/>
              <a:gd name="connsiteX9" fmla="*/ 2334 w 11368673"/>
              <a:gd name="connsiteY9" fmla="*/ 2592729 h 4328931"/>
              <a:gd name="connsiteX10" fmla="*/ 662 w 11368673"/>
              <a:gd name="connsiteY10" fmla="*/ 1224 h 4328931"/>
              <a:gd name="connsiteX0" fmla="*/ 662 w 12200379"/>
              <a:gd name="connsiteY0" fmla="*/ 32275 h 4359982"/>
              <a:gd name="connsiteX1" fmla="*/ 12200379 w 12200379"/>
              <a:gd name="connsiteY1" fmla="*/ 0 h 4359982"/>
              <a:gd name="connsiteX2" fmla="*/ 11368673 w 12200379"/>
              <a:gd name="connsiteY2" fmla="*/ 242701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01929 w 12200379"/>
              <a:gd name="connsiteY8" fmla="*/ 3107240 h 4359982"/>
              <a:gd name="connsiteX9" fmla="*/ 2334 w 12200379"/>
              <a:gd name="connsiteY9" fmla="*/ 2623780 h 4359982"/>
              <a:gd name="connsiteX10" fmla="*/ 662 w 12200379"/>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6493398 w 12209620"/>
              <a:gd name="connsiteY6" fmla="*/ 2403861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7187879 w 12209620"/>
              <a:gd name="connsiteY3" fmla="*/ 2391635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602147 w 12209620"/>
              <a:gd name="connsiteY6" fmla="*/ 2403862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43026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78401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9620" h="4371991">
                <a:moveTo>
                  <a:pt x="9903" y="32275"/>
                </a:moveTo>
                <a:lnTo>
                  <a:pt x="12209620" y="0"/>
                </a:lnTo>
                <a:cubicBezTo>
                  <a:pt x="12207648" y="781009"/>
                  <a:pt x="12205675" y="1597392"/>
                  <a:pt x="12203703" y="2378401"/>
                </a:cubicBezTo>
                <a:lnTo>
                  <a:pt x="7187879" y="2391635"/>
                </a:lnTo>
                <a:lnTo>
                  <a:pt x="7245753" y="4371774"/>
                </a:lnTo>
                <a:lnTo>
                  <a:pt x="5567423" y="4371991"/>
                </a:lnTo>
                <a:lnTo>
                  <a:pt x="5521124" y="2403863"/>
                </a:lnTo>
                <a:lnTo>
                  <a:pt x="1134320" y="2392286"/>
                </a:lnTo>
                <a:lnTo>
                  <a:pt x="1111170" y="3107240"/>
                </a:lnTo>
                <a:lnTo>
                  <a:pt x="0" y="3095448"/>
                </a:lnTo>
                <a:cubicBezTo>
                  <a:pt x="2829" y="2231613"/>
                  <a:pt x="7074" y="896110"/>
                  <a:pt x="9903" y="32275"/>
                </a:cubicBezTo>
                <a:close/>
              </a:path>
            </a:pathLst>
          </a:custGeom>
          <a:solidFill>
            <a:srgbClr val="FFF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p:cNvSpPr/>
          <p:nvPr/>
        </p:nvSpPr>
        <p:spPr>
          <a:xfrm>
            <a:off x="3535" y="3506259"/>
            <a:ext cx="12203235" cy="2019865"/>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819860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7" fmla="*/ 0 w 12196354"/>
              <a:gd name="connsiteY7" fmla="*/ 819860 h 3124215"/>
              <a:gd name="connsiteX0" fmla="*/ 0 w 12196354"/>
              <a:gd name="connsiteY0" fmla="*/ 3124215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0" fmla="*/ 0 w 11576594"/>
              <a:gd name="connsiteY0" fmla="*/ 3140172 h 3140172"/>
              <a:gd name="connsiteX1" fmla="*/ 638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576594"/>
              <a:gd name="connsiteY0" fmla="*/ 3140172 h 3140172"/>
              <a:gd name="connsiteX1" fmla="*/ 22990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363234"/>
              <a:gd name="connsiteY0" fmla="*/ 3124215 h 3124215"/>
              <a:gd name="connsiteX1" fmla="*/ 16546 w 11363234"/>
              <a:gd name="connsiteY1" fmla="*/ 0 h 3124215"/>
              <a:gd name="connsiteX2" fmla="*/ 1099602 w 11363234"/>
              <a:gd name="connsiteY2" fmla="*/ 6095 h 3124215"/>
              <a:gd name="connsiteX3" fmla="*/ 1091474 w 11363234"/>
              <a:gd name="connsiteY3" fmla="*/ 813273 h 3124215"/>
              <a:gd name="connsiteX4" fmla="*/ 11363234 w 11363234"/>
              <a:gd name="connsiteY4" fmla="*/ 819860 h 3124215"/>
              <a:gd name="connsiteX5" fmla="*/ 11363234 w 11363234"/>
              <a:gd name="connsiteY5" fmla="*/ 3124215 h 3124215"/>
              <a:gd name="connsiteX6" fmla="*/ 0 w 11363234"/>
              <a:gd name="connsiteY6" fmla="*/ 3124215 h 3124215"/>
              <a:gd name="connsiteX0" fmla="*/ 0 w 12186194"/>
              <a:gd name="connsiteY0" fmla="*/ 3124215 h 3124215"/>
              <a:gd name="connsiteX1" fmla="*/ 16546 w 12186194"/>
              <a:gd name="connsiteY1" fmla="*/ 0 h 3124215"/>
              <a:gd name="connsiteX2" fmla="*/ 1099602 w 12186194"/>
              <a:gd name="connsiteY2" fmla="*/ 6095 h 3124215"/>
              <a:gd name="connsiteX3" fmla="*/ 1091474 w 12186194"/>
              <a:gd name="connsiteY3" fmla="*/ 813273 h 3124215"/>
              <a:gd name="connsiteX4" fmla="*/ 12186194 w 12186194"/>
              <a:gd name="connsiteY4" fmla="*/ 819860 h 3124215"/>
              <a:gd name="connsiteX5" fmla="*/ 11363234 w 12186194"/>
              <a:gd name="connsiteY5" fmla="*/ 3124215 h 3124215"/>
              <a:gd name="connsiteX6" fmla="*/ 0 w 12186194"/>
              <a:gd name="connsiteY6" fmla="*/ 3124215 h 3124215"/>
              <a:gd name="connsiteX0" fmla="*/ 0 w 12196354"/>
              <a:gd name="connsiteY0" fmla="*/ 3124215 h 3156129"/>
              <a:gd name="connsiteX1" fmla="*/ 16546 w 12196354"/>
              <a:gd name="connsiteY1" fmla="*/ 0 h 3156129"/>
              <a:gd name="connsiteX2" fmla="*/ 1099602 w 12196354"/>
              <a:gd name="connsiteY2" fmla="*/ 6095 h 3156129"/>
              <a:gd name="connsiteX3" fmla="*/ 1091474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099602 w 12196354"/>
              <a:gd name="connsiteY2" fmla="*/ 6095 h 3156129"/>
              <a:gd name="connsiteX3" fmla="*/ 1103049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103049 w 12196354"/>
              <a:gd name="connsiteY2" fmla="*/ 813273 h 3156129"/>
              <a:gd name="connsiteX3" fmla="*/ 12186194 w 12196354"/>
              <a:gd name="connsiteY3" fmla="*/ 819860 h 3156129"/>
              <a:gd name="connsiteX4" fmla="*/ 12196354 w 12196354"/>
              <a:gd name="connsiteY4" fmla="*/ 3156129 h 3156129"/>
              <a:gd name="connsiteX5" fmla="*/ 0 w 12196354"/>
              <a:gd name="connsiteY5" fmla="*/ 3124215 h 3156129"/>
              <a:gd name="connsiteX0" fmla="*/ 6881 w 12203235"/>
              <a:gd name="connsiteY0" fmla="*/ 2360712 h 2392626"/>
              <a:gd name="connsiteX1" fmla="*/ 278 w 12203235"/>
              <a:gd name="connsiteY1" fmla="*/ 0 h 2392626"/>
              <a:gd name="connsiteX2" fmla="*/ 1109930 w 12203235"/>
              <a:gd name="connsiteY2" fmla="*/ 49770 h 2392626"/>
              <a:gd name="connsiteX3" fmla="*/ 12193075 w 12203235"/>
              <a:gd name="connsiteY3" fmla="*/ 56357 h 2392626"/>
              <a:gd name="connsiteX4" fmla="*/ 12203235 w 12203235"/>
              <a:gd name="connsiteY4" fmla="*/ 2392626 h 2392626"/>
              <a:gd name="connsiteX5" fmla="*/ 6881 w 12203235"/>
              <a:gd name="connsiteY5" fmla="*/ 2360712 h 2392626"/>
              <a:gd name="connsiteX0" fmla="*/ 6881 w 12203235"/>
              <a:gd name="connsiteY0" fmla="*/ 2360712 h 2392626"/>
              <a:gd name="connsiteX1" fmla="*/ 278 w 12203235"/>
              <a:gd name="connsiteY1" fmla="*/ 0 h 2392626"/>
              <a:gd name="connsiteX2" fmla="*/ 12193075 w 12203235"/>
              <a:gd name="connsiteY2" fmla="*/ 56357 h 2392626"/>
              <a:gd name="connsiteX3" fmla="*/ 12203235 w 12203235"/>
              <a:gd name="connsiteY3" fmla="*/ 2392626 h 2392626"/>
              <a:gd name="connsiteX4" fmla="*/ 6881 w 12203235"/>
              <a:gd name="connsiteY4" fmla="*/ 2360712 h 2392626"/>
              <a:gd name="connsiteX0" fmla="*/ 6881 w 12203235"/>
              <a:gd name="connsiteY0" fmla="*/ 2342533 h 2374447"/>
              <a:gd name="connsiteX1" fmla="*/ 278 w 12203235"/>
              <a:gd name="connsiteY1" fmla="*/ 0 h 2374447"/>
              <a:gd name="connsiteX2" fmla="*/ 12193075 w 12203235"/>
              <a:gd name="connsiteY2" fmla="*/ 38178 h 2374447"/>
              <a:gd name="connsiteX3" fmla="*/ 12203235 w 12203235"/>
              <a:gd name="connsiteY3" fmla="*/ 2374447 h 2374447"/>
              <a:gd name="connsiteX4" fmla="*/ 6881 w 12203235"/>
              <a:gd name="connsiteY4" fmla="*/ 2342533 h 23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235" h="2374447">
                <a:moveTo>
                  <a:pt x="6881" y="2342533"/>
                </a:moveTo>
                <a:cubicBezTo>
                  <a:pt x="9010" y="1295809"/>
                  <a:pt x="-1851" y="1046724"/>
                  <a:pt x="278" y="0"/>
                </a:cubicBezTo>
                <a:lnTo>
                  <a:pt x="12193075" y="38178"/>
                </a:lnTo>
                <a:cubicBezTo>
                  <a:pt x="12196462" y="816934"/>
                  <a:pt x="12199848" y="1595691"/>
                  <a:pt x="12203235" y="2374447"/>
                </a:cubicBezTo>
                <a:lnTo>
                  <a:pt x="6881" y="2342533"/>
                </a:lnTo>
                <a:close/>
              </a:path>
            </a:pathLst>
          </a:custGeom>
          <a:solidFill>
            <a:srgbClr val="F8F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310"/>
          <p:cNvSpPr/>
          <p:nvPr/>
        </p:nvSpPr>
        <p:spPr>
          <a:xfrm>
            <a:off x="258" y="2893910"/>
            <a:ext cx="12218089" cy="3981869"/>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3526509 h 5830864"/>
              <a:gd name="connsiteX1" fmla="*/ 629387 w 12196354"/>
              <a:gd name="connsiteY1" fmla="*/ 3529722 h 5830864"/>
              <a:gd name="connsiteX2" fmla="*/ 626146 w 12196354"/>
              <a:gd name="connsiteY2" fmla="*/ 2706649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35383 w 12196354"/>
              <a:gd name="connsiteY2" fmla="*/ 2545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32602 h 5836957"/>
              <a:gd name="connsiteX1" fmla="*/ 629387 w 12196354"/>
              <a:gd name="connsiteY1" fmla="*/ 3535815 h 5836957"/>
              <a:gd name="connsiteX2" fmla="*/ 616910 w 12196354"/>
              <a:gd name="connsiteY2" fmla="*/ 0 h 5836957"/>
              <a:gd name="connsiteX3" fmla="*/ 1951195 w 12196354"/>
              <a:gd name="connsiteY3" fmla="*/ 6093 h 5836957"/>
              <a:gd name="connsiteX4" fmla="*/ 1924594 w 12196354"/>
              <a:gd name="connsiteY4" fmla="*/ 3526015 h 5836957"/>
              <a:gd name="connsiteX5" fmla="*/ 12196354 w 12196354"/>
              <a:gd name="connsiteY5" fmla="*/ 3532602 h 5836957"/>
              <a:gd name="connsiteX6" fmla="*/ 12196354 w 12196354"/>
              <a:gd name="connsiteY6" fmla="*/ 5836957 h 5836957"/>
              <a:gd name="connsiteX7" fmla="*/ 0 w 12196354"/>
              <a:gd name="connsiteY7" fmla="*/ 5836957 h 5836957"/>
              <a:gd name="connsiteX8" fmla="*/ 0 w 12196354"/>
              <a:gd name="connsiteY8" fmla="*/ 3532602 h 5836957"/>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9007384 w 12196354"/>
              <a:gd name="connsiteY5" fmla="*/ 3520338 h 5830864"/>
              <a:gd name="connsiteX6" fmla="*/ 12196354 w 12196354"/>
              <a:gd name="connsiteY6" fmla="*/ 3526509 h 5830864"/>
              <a:gd name="connsiteX7" fmla="*/ 12196354 w 12196354"/>
              <a:gd name="connsiteY7" fmla="*/ 5830864 h 5830864"/>
              <a:gd name="connsiteX8" fmla="*/ 0 w 12196354"/>
              <a:gd name="connsiteY8" fmla="*/ 5830864 h 5830864"/>
              <a:gd name="connsiteX9" fmla="*/ 0 w 12196354"/>
              <a:gd name="connsiteY9"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9007384 w 12196354"/>
              <a:gd name="connsiteY6" fmla="*/ 3520338 h 5830864"/>
              <a:gd name="connsiteX7" fmla="*/ 12196354 w 12196354"/>
              <a:gd name="connsiteY7" fmla="*/ 3526509 h 5830864"/>
              <a:gd name="connsiteX8" fmla="*/ 12196354 w 12196354"/>
              <a:gd name="connsiteY8" fmla="*/ 5830864 h 5830864"/>
              <a:gd name="connsiteX9" fmla="*/ 0 w 12196354"/>
              <a:gd name="connsiteY9" fmla="*/ 5830864 h 5830864"/>
              <a:gd name="connsiteX10" fmla="*/ 0 w 12196354"/>
              <a:gd name="connsiteY10"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3520338 h 5830864"/>
              <a:gd name="connsiteX8" fmla="*/ 12196354 w 12196354"/>
              <a:gd name="connsiteY8" fmla="*/ 3526509 h 5830864"/>
              <a:gd name="connsiteX9" fmla="*/ 12196354 w 12196354"/>
              <a:gd name="connsiteY9" fmla="*/ 5830864 h 5830864"/>
              <a:gd name="connsiteX10" fmla="*/ 0 w 12196354"/>
              <a:gd name="connsiteY10" fmla="*/ 5830864 h 5830864"/>
              <a:gd name="connsiteX11" fmla="*/ 0 w 12196354"/>
              <a:gd name="connsiteY11"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8908324 w 12196354"/>
              <a:gd name="connsiteY7" fmla="*/ 3513832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02999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65562"/>
              <a:gd name="connsiteX1" fmla="*/ 629387 w 12196354"/>
              <a:gd name="connsiteY1" fmla="*/ 3529722 h 5865562"/>
              <a:gd name="connsiteX2" fmla="*/ 616910 w 12196354"/>
              <a:gd name="connsiteY2" fmla="*/ 9680 h 5865562"/>
              <a:gd name="connsiteX3" fmla="*/ 1951195 w 12196354"/>
              <a:gd name="connsiteY3" fmla="*/ 0 h 5865562"/>
              <a:gd name="connsiteX4" fmla="*/ 1924594 w 12196354"/>
              <a:gd name="connsiteY4" fmla="*/ 3519922 h 5865562"/>
              <a:gd name="connsiteX5" fmla="*/ 7029994 w 12196354"/>
              <a:gd name="connsiteY5" fmla="*/ 3513832 h 5865562"/>
              <a:gd name="connsiteX6" fmla="*/ 7029994 w 12196354"/>
              <a:gd name="connsiteY6" fmla="*/ 1750746 h 5865562"/>
              <a:gd name="connsiteX7" fmla="*/ 9007384 w 12196354"/>
              <a:gd name="connsiteY7" fmla="*/ 1737735 h 5865562"/>
              <a:gd name="connsiteX8" fmla="*/ 9007384 w 12196354"/>
              <a:gd name="connsiteY8" fmla="*/ 3520338 h 5865562"/>
              <a:gd name="connsiteX9" fmla="*/ 12196354 w 12196354"/>
              <a:gd name="connsiteY9" fmla="*/ 3526509 h 5865562"/>
              <a:gd name="connsiteX10" fmla="*/ 12196354 w 12196354"/>
              <a:gd name="connsiteY10" fmla="*/ 5830864 h 5865562"/>
              <a:gd name="connsiteX11" fmla="*/ 599440 w 12196354"/>
              <a:gd name="connsiteY11" fmla="*/ 5865562 h 5865562"/>
              <a:gd name="connsiteX12" fmla="*/ 0 w 12196354"/>
              <a:gd name="connsiteY12" fmla="*/ 3526509 h 5865562"/>
              <a:gd name="connsiteX0" fmla="*/ 0 w 12196354"/>
              <a:gd name="connsiteY0" fmla="*/ 3526509 h 5848213"/>
              <a:gd name="connsiteX1" fmla="*/ 629387 w 12196354"/>
              <a:gd name="connsiteY1" fmla="*/ 3529722 h 5848213"/>
              <a:gd name="connsiteX2" fmla="*/ 616910 w 12196354"/>
              <a:gd name="connsiteY2" fmla="*/ 9680 h 5848213"/>
              <a:gd name="connsiteX3" fmla="*/ 1951195 w 12196354"/>
              <a:gd name="connsiteY3" fmla="*/ 0 h 5848213"/>
              <a:gd name="connsiteX4" fmla="*/ 1924594 w 12196354"/>
              <a:gd name="connsiteY4" fmla="*/ 3519922 h 5848213"/>
              <a:gd name="connsiteX5" fmla="*/ 7029994 w 12196354"/>
              <a:gd name="connsiteY5" fmla="*/ 3513832 h 5848213"/>
              <a:gd name="connsiteX6" fmla="*/ 7029994 w 12196354"/>
              <a:gd name="connsiteY6" fmla="*/ 1750746 h 5848213"/>
              <a:gd name="connsiteX7" fmla="*/ 9007384 w 12196354"/>
              <a:gd name="connsiteY7" fmla="*/ 1737735 h 5848213"/>
              <a:gd name="connsiteX8" fmla="*/ 9007384 w 12196354"/>
              <a:gd name="connsiteY8" fmla="*/ 3520338 h 5848213"/>
              <a:gd name="connsiteX9" fmla="*/ 12196354 w 12196354"/>
              <a:gd name="connsiteY9" fmla="*/ 3526509 h 5848213"/>
              <a:gd name="connsiteX10" fmla="*/ 12196354 w 12196354"/>
              <a:gd name="connsiteY10" fmla="*/ 5830864 h 5848213"/>
              <a:gd name="connsiteX11" fmla="*/ 599440 w 12196354"/>
              <a:gd name="connsiteY11" fmla="*/ 5848213 h 5848213"/>
              <a:gd name="connsiteX12" fmla="*/ 0 w 12196354"/>
              <a:gd name="connsiteY12" fmla="*/ 3526509 h 5848213"/>
              <a:gd name="connsiteX0" fmla="*/ 0 w 12196354"/>
              <a:gd name="connsiteY0" fmla="*/ 3526509 h 5848213"/>
              <a:gd name="connsiteX1" fmla="*/ 616910 w 12196354"/>
              <a:gd name="connsiteY1" fmla="*/ 9680 h 5848213"/>
              <a:gd name="connsiteX2" fmla="*/ 1951195 w 12196354"/>
              <a:gd name="connsiteY2" fmla="*/ 0 h 5848213"/>
              <a:gd name="connsiteX3" fmla="*/ 1924594 w 12196354"/>
              <a:gd name="connsiteY3" fmla="*/ 3519922 h 5848213"/>
              <a:gd name="connsiteX4" fmla="*/ 7029994 w 12196354"/>
              <a:gd name="connsiteY4" fmla="*/ 3513832 h 5848213"/>
              <a:gd name="connsiteX5" fmla="*/ 7029994 w 12196354"/>
              <a:gd name="connsiteY5" fmla="*/ 1750746 h 5848213"/>
              <a:gd name="connsiteX6" fmla="*/ 9007384 w 12196354"/>
              <a:gd name="connsiteY6" fmla="*/ 1737735 h 5848213"/>
              <a:gd name="connsiteX7" fmla="*/ 9007384 w 12196354"/>
              <a:gd name="connsiteY7" fmla="*/ 3520338 h 5848213"/>
              <a:gd name="connsiteX8" fmla="*/ 12196354 w 12196354"/>
              <a:gd name="connsiteY8" fmla="*/ 3526509 h 5848213"/>
              <a:gd name="connsiteX9" fmla="*/ 12196354 w 12196354"/>
              <a:gd name="connsiteY9" fmla="*/ 5830864 h 5848213"/>
              <a:gd name="connsiteX10" fmla="*/ 599440 w 12196354"/>
              <a:gd name="connsiteY10" fmla="*/ 5848213 h 5848213"/>
              <a:gd name="connsiteX11" fmla="*/ 0 w 12196354"/>
              <a:gd name="connsiteY11" fmla="*/ 3526509 h 5848213"/>
              <a:gd name="connsiteX0" fmla="*/ 0 w 11596914"/>
              <a:gd name="connsiteY0" fmla="*/ 5848213 h 5848213"/>
              <a:gd name="connsiteX1" fmla="*/ 17470 w 11596914"/>
              <a:gd name="connsiteY1" fmla="*/ 9680 h 5848213"/>
              <a:gd name="connsiteX2" fmla="*/ 1351755 w 11596914"/>
              <a:gd name="connsiteY2" fmla="*/ 0 h 5848213"/>
              <a:gd name="connsiteX3" fmla="*/ 1325154 w 11596914"/>
              <a:gd name="connsiteY3" fmla="*/ 3519922 h 5848213"/>
              <a:gd name="connsiteX4" fmla="*/ 6430554 w 11596914"/>
              <a:gd name="connsiteY4" fmla="*/ 3513832 h 5848213"/>
              <a:gd name="connsiteX5" fmla="*/ 6430554 w 11596914"/>
              <a:gd name="connsiteY5" fmla="*/ 1750746 h 5848213"/>
              <a:gd name="connsiteX6" fmla="*/ 8407944 w 11596914"/>
              <a:gd name="connsiteY6" fmla="*/ 1737735 h 5848213"/>
              <a:gd name="connsiteX7" fmla="*/ 8407944 w 11596914"/>
              <a:gd name="connsiteY7" fmla="*/ 3520338 h 5848213"/>
              <a:gd name="connsiteX8" fmla="*/ 11596914 w 11596914"/>
              <a:gd name="connsiteY8" fmla="*/ 3526509 h 5848213"/>
              <a:gd name="connsiteX9" fmla="*/ 11596914 w 11596914"/>
              <a:gd name="connsiteY9" fmla="*/ 5830864 h 5848213"/>
              <a:gd name="connsiteX10" fmla="*/ 0 w 11596914"/>
              <a:gd name="connsiteY10" fmla="*/ 5848213 h 5848213"/>
              <a:gd name="connsiteX0" fmla="*/ 4259 w 11580853"/>
              <a:gd name="connsiteY0" fmla="*/ 5778817 h 5830864"/>
              <a:gd name="connsiteX1" fmla="*/ 1409 w 11580853"/>
              <a:gd name="connsiteY1" fmla="*/ 9680 h 5830864"/>
              <a:gd name="connsiteX2" fmla="*/ 1335694 w 11580853"/>
              <a:gd name="connsiteY2" fmla="*/ 0 h 5830864"/>
              <a:gd name="connsiteX3" fmla="*/ 1309093 w 11580853"/>
              <a:gd name="connsiteY3" fmla="*/ 3519922 h 5830864"/>
              <a:gd name="connsiteX4" fmla="*/ 6414493 w 11580853"/>
              <a:gd name="connsiteY4" fmla="*/ 3513832 h 5830864"/>
              <a:gd name="connsiteX5" fmla="*/ 6414493 w 11580853"/>
              <a:gd name="connsiteY5" fmla="*/ 1750746 h 5830864"/>
              <a:gd name="connsiteX6" fmla="*/ 8391883 w 11580853"/>
              <a:gd name="connsiteY6" fmla="*/ 1737735 h 5830864"/>
              <a:gd name="connsiteX7" fmla="*/ 8391883 w 11580853"/>
              <a:gd name="connsiteY7" fmla="*/ 3520338 h 5830864"/>
              <a:gd name="connsiteX8" fmla="*/ 11580853 w 11580853"/>
              <a:gd name="connsiteY8" fmla="*/ 3526509 h 5830864"/>
              <a:gd name="connsiteX9" fmla="*/ 11580853 w 11580853"/>
              <a:gd name="connsiteY9" fmla="*/ 5830864 h 5830864"/>
              <a:gd name="connsiteX10" fmla="*/ 4259 w 11580853"/>
              <a:gd name="connsiteY10" fmla="*/ 5778817 h 5830864"/>
              <a:gd name="connsiteX0" fmla="*/ 0 w 11576594"/>
              <a:gd name="connsiteY0" fmla="*/ 5778817 h 5830864"/>
              <a:gd name="connsiteX1" fmla="*/ 210510 w 11576594"/>
              <a:gd name="connsiteY1" fmla="*/ 9680 h 5830864"/>
              <a:gd name="connsiteX2" fmla="*/ 1331435 w 11576594"/>
              <a:gd name="connsiteY2" fmla="*/ 0 h 5830864"/>
              <a:gd name="connsiteX3" fmla="*/ 1304834 w 11576594"/>
              <a:gd name="connsiteY3" fmla="*/ 3519922 h 5830864"/>
              <a:gd name="connsiteX4" fmla="*/ 6410234 w 11576594"/>
              <a:gd name="connsiteY4" fmla="*/ 3513832 h 5830864"/>
              <a:gd name="connsiteX5" fmla="*/ 6410234 w 11576594"/>
              <a:gd name="connsiteY5" fmla="*/ 1750746 h 5830864"/>
              <a:gd name="connsiteX6" fmla="*/ 8387624 w 11576594"/>
              <a:gd name="connsiteY6" fmla="*/ 1737735 h 5830864"/>
              <a:gd name="connsiteX7" fmla="*/ 8387624 w 11576594"/>
              <a:gd name="connsiteY7" fmla="*/ 3520338 h 5830864"/>
              <a:gd name="connsiteX8" fmla="*/ 11576594 w 11576594"/>
              <a:gd name="connsiteY8" fmla="*/ 3526509 h 5830864"/>
              <a:gd name="connsiteX9" fmla="*/ 11576594 w 11576594"/>
              <a:gd name="connsiteY9" fmla="*/ 5830864 h 5830864"/>
              <a:gd name="connsiteX10" fmla="*/ 0 w 11576594"/>
              <a:gd name="connsiteY10" fmla="*/ 5778817 h 5830864"/>
              <a:gd name="connsiteX0" fmla="*/ 0 w 11373394"/>
              <a:gd name="connsiteY0" fmla="*/ 5796166 h 5830864"/>
              <a:gd name="connsiteX1" fmla="*/ 7310 w 11373394"/>
              <a:gd name="connsiteY1" fmla="*/ 9680 h 5830864"/>
              <a:gd name="connsiteX2" fmla="*/ 1128235 w 11373394"/>
              <a:gd name="connsiteY2" fmla="*/ 0 h 5830864"/>
              <a:gd name="connsiteX3" fmla="*/ 1101634 w 11373394"/>
              <a:gd name="connsiteY3" fmla="*/ 3519922 h 5830864"/>
              <a:gd name="connsiteX4" fmla="*/ 6207034 w 11373394"/>
              <a:gd name="connsiteY4" fmla="*/ 3513832 h 5830864"/>
              <a:gd name="connsiteX5" fmla="*/ 6207034 w 11373394"/>
              <a:gd name="connsiteY5" fmla="*/ 1750746 h 5830864"/>
              <a:gd name="connsiteX6" fmla="*/ 8184424 w 11373394"/>
              <a:gd name="connsiteY6" fmla="*/ 1737735 h 5830864"/>
              <a:gd name="connsiteX7" fmla="*/ 8184424 w 11373394"/>
              <a:gd name="connsiteY7" fmla="*/ 3520338 h 5830864"/>
              <a:gd name="connsiteX8" fmla="*/ 11373394 w 11373394"/>
              <a:gd name="connsiteY8" fmla="*/ 3526509 h 5830864"/>
              <a:gd name="connsiteX9" fmla="*/ 11373394 w 11373394"/>
              <a:gd name="connsiteY9" fmla="*/ 5830864 h 5830864"/>
              <a:gd name="connsiteX10" fmla="*/ 0 w 11373394"/>
              <a:gd name="connsiteY10" fmla="*/ 5796166 h 5830864"/>
              <a:gd name="connsiteX0" fmla="*/ 0 w 12176034"/>
              <a:gd name="connsiteY0" fmla="*/ 5796166 h 5830864"/>
              <a:gd name="connsiteX1" fmla="*/ 7310 w 12176034"/>
              <a:gd name="connsiteY1" fmla="*/ 9680 h 5830864"/>
              <a:gd name="connsiteX2" fmla="*/ 1128235 w 12176034"/>
              <a:gd name="connsiteY2" fmla="*/ 0 h 5830864"/>
              <a:gd name="connsiteX3" fmla="*/ 1101634 w 12176034"/>
              <a:gd name="connsiteY3" fmla="*/ 3519922 h 5830864"/>
              <a:gd name="connsiteX4" fmla="*/ 6207034 w 12176034"/>
              <a:gd name="connsiteY4" fmla="*/ 3513832 h 5830864"/>
              <a:gd name="connsiteX5" fmla="*/ 6207034 w 12176034"/>
              <a:gd name="connsiteY5" fmla="*/ 1750746 h 5830864"/>
              <a:gd name="connsiteX6" fmla="*/ 8184424 w 12176034"/>
              <a:gd name="connsiteY6" fmla="*/ 1737735 h 5830864"/>
              <a:gd name="connsiteX7" fmla="*/ 8184424 w 12176034"/>
              <a:gd name="connsiteY7" fmla="*/ 3520338 h 5830864"/>
              <a:gd name="connsiteX8" fmla="*/ 12176034 w 12176034"/>
              <a:gd name="connsiteY8" fmla="*/ 3526509 h 5830864"/>
              <a:gd name="connsiteX9" fmla="*/ 11373394 w 12176034"/>
              <a:gd name="connsiteY9" fmla="*/ 5830864 h 5830864"/>
              <a:gd name="connsiteX10" fmla="*/ 0 w 1217603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6207034 w 12206514"/>
              <a:gd name="connsiteY4" fmla="*/ 3513832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7327898 w 12206514"/>
              <a:gd name="connsiteY7" fmla="*/ 3500574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6764631 h 6764631"/>
              <a:gd name="connsiteX1" fmla="*/ 7310 w 12206514"/>
              <a:gd name="connsiteY1" fmla="*/ 9680 h 6764631"/>
              <a:gd name="connsiteX2" fmla="*/ 1128235 w 12206514"/>
              <a:gd name="connsiteY2" fmla="*/ 0 h 6764631"/>
              <a:gd name="connsiteX3" fmla="*/ 1101634 w 12206514"/>
              <a:gd name="connsiteY3" fmla="*/ 3519922 h 6764631"/>
              <a:gd name="connsiteX4" fmla="*/ 5281060 w 12206514"/>
              <a:gd name="connsiteY4" fmla="*/ 3494067 h 6764631"/>
              <a:gd name="connsiteX5" fmla="*/ 5813495 w 12206514"/>
              <a:gd name="connsiteY5" fmla="*/ 1770512 h 6764631"/>
              <a:gd name="connsiteX6" fmla="*/ 6911209 w 12206514"/>
              <a:gd name="connsiteY6" fmla="*/ 1757500 h 6764631"/>
              <a:gd name="connsiteX7" fmla="*/ 7327898 w 12206514"/>
              <a:gd name="connsiteY7" fmla="*/ 3500574 h 6764631"/>
              <a:gd name="connsiteX8" fmla="*/ 12176034 w 12206514"/>
              <a:gd name="connsiteY8" fmla="*/ 3526509 h 6764631"/>
              <a:gd name="connsiteX9" fmla="*/ 12206514 w 12206514"/>
              <a:gd name="connsiteY9" fmla="*/ 5830864 h 6764631"/>
              <a:gd name="connsiteX10" fmla="*/ 0 w 12206514"/>
              <a:gd name="connsiteY10" fmla="*/ 6764631 h 6764631"/>
              <a:gd name="connsiteX0" fmla="*/ 0 w 12218089"/>
              <a:gd name="connsiteY0" fmla="*/ 6764631 h 6799329"/>
              <a:gd name="connsiteX1" fmla="*/ 7310 w 12218089"/>
              <a:gd name="connsiteY1" fmla="*/ 9680 h 6799329"/>
              <a:gd name="connsiteX2" fmla="*/ 1128235 w 12218089"/>
              <a:gd name="connsiteY2" fmla="*/ 0 h 6799329"/>
              <a:gd name="connsiteX3" fmla="*/ 1101634 w 12218089"/>
              <a:gd name="connsiteY3" fmla="*/ 3519922 h 6799329"/>
              <a:gd name="connsiteX4" fmla="*/ 5281060 w 12218089"/>
              <a:gd name="connsiteY4" fmla="*/ 3494067 h 6799329"/>
              <a:gd name="connsiteX5" fmla="*/ 5813495 w 12218089"/>
              <a:gd name="connsiteY5" fmla="*/ 1770512 h 6799329"/>
              <a:gd name="connsiteX6" fmla="*/ 6911209 w 12218089"/>
              <a:gd name="connsiteY6" fmla="*/ 1757500 h 6799329"/>
              <a:gd name="connsiteX7" fmla="*/ 7327898 w 12218089"/>
              <a:gd name="connsiteY7" fmla="*/ 3500574 h 6799329"/>
              <a:gd name="connsiteX8" fmla="*/ 12176034 w 12218089"/>
              <a:gd name="connsiteY8" fmla="*/ 3526509 h 6799329"/>
              <a:gd name="connsiteX9" fmla="*/ 12218089 w 12218089"/>
              <a:gd name="connsiteY9" fmla="*/ 6799329 h 6799329"/>
              <a:gd name="connsiteX10" fmla="*/ 0 w 12218089"/>
              <a:gd name="connsiteY10" fmla="*/ 6764631 h 679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18089" h="6799329">
                <a:moveTo>
                  <a:pt x="0" y="6764631"/>
                </a:moveTo>
                <a:cubicBezTo>
                  <a:pt x="5823" y="4818453"/>
                  <a:pt x="1487" y="1955858"/>
                  <a:pt x="7310" y="9680"/>
                </a:cubicBezTo>
                <a:lnTo>
                  <a:pt x="1128235" y="0"/>
                </a:lnTo>
                <a:cubicBezTo>
                  <a:pt x="1125526" y="269059"/>
                  <a:pt x="1104343" y="3250863"/>
                  <a:pt x="1101634" y="3519922"/>
                </a:cubicBezTo>
                <a:lnTo>
                  <a:pt x="5281060" y="3494067"/>
                </a:lnTo>
                <a:lnTo>
                  <a:pt x="5813495" y="1770512"/>
                </a:lnTo>
                <a:lnTo>
                  <a:pt x="6911209" y="1757500"/>
                </a:lnTo>
                <a:lnTo>
                  <a:pt x="7327898" y="3500574"/>
                </a:lnTo>
                <a:lnTo>
                  <a:pt x="12176034" y="3526509"/>
                </a:lnTo>
                <a:lnTo>
                  <a:pt x="12218089" y="6799329"/>
                </a:lnTo>
                <a:lnTo>
                  <a:pt x="0" y="6764631"/>
                </a:lnTo>
                <a:close/>
              </a:path>
            </a:pathLst>
          </a:cu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Group 224"/>
          <p:cNvGrpSpPr/>
          <p:nvPr/>
        </p:nvGrpSpPr>
        <p:grpSpPr>
          <a:xfrm>
            <a:off x="607493" y="4187051"/>
            <a:ext cx="8066828" cy="2093095"/>
            <a:chOff x="607493" y="4187051"/>
            <a:chExt cx="8066828" cy="2093095"/>
          </a:xfrm>
        </p:grpSpPr>
        <p:sp>
          <p:nvSpPr>
            <p:cNvPr id="228" name="Content Placeholder 2"/>
            <p:cNvSpPr txBox="1">
              <a:spLocks/>
            </p:cNvSpPr>
            <p:nvPr/>
          </p:nvSpPr>
          <p:spPr>
            <a:xfrm>
              <a:off x="610974" y="5710023"/>
              <a:ext cx="1759767"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t>PRODUCTION</a:t>
              </a:r>
            </a:p>
          </p:txBody>
        </p:sp>
        <p:cxnSp>
          <p:nvCxnSpPr>
            <p:cNvPr id="234" name="Elbow Connector 233"/>
            <p:cNvCxnSpPr>
              <a:endCxn id="287" idx="1"/>
            </p:cNvCxnSpPr>
            <p:nvPr/>
          </p:nvCxnSpPr>
          <p:spPr>
            <a:xfrm rot="16200000" flipH="1">
              <a:off x="774493" y="4020051"/>
              <a:ext cx="1392472"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5" name="Snip Diagonal Corner Rectangle 234"/>
            <p:cNvSpPr/>
            <p:nvPr/>
          </p:nvSpPr>
          <p:spPr>
            <a:xfrm>
              <a:off x="7287924" y="5446612"/>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6" name="Snip Diagonal Corner Rectangle 235"/>
            <p:cNvSpPr/>
            <p:nvPr/>
          </p:nvSpPr>
          <p:spPr>
            <a:xfrm>
              <a:off x="7185607" y="5509578"/>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7" name="Snip Diagonal Corner Rectangle 236"/>
            <p:cNvSpPr/>
            <p:nvPr/>
          </p:nvSpPr>
          <p:spPr>
            <a:xfrm>
              <a:off x="7100910" y="5588467"/>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8" name="Content Placeholder 2"/>
            <p:cNvSpPr txBox="1">
              <a:spLocks/>
            </p:cNvSpPr>
            <p:nvPr/>
          </p:nvSpPr>
          <p:spPr>
            <a:xfrm>
              <a:off x="6879935" y="6058547"/>
              <a:ext cx="179438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a:t>
              </a:r>
              <a:endParaRPr lang="en-US" sz="1600" dirty="0">
                <a:latin typeface="Gill Sans MT" panose="020B0502020104020203" pitchFamily="34" charset="0"/>
              </a:endParaRPr>
            </a:p>
          </p:txBody>
        </p:sp>
        <p:sp>
          <p:nvSpPr>
            <p:cNvPr id="239" name="Folded Corner 238"/>
            <p:cNvSpPr/>
            <p:nvPr/>
          </p:nvSpPr>
          <p:spPr>
            <a:xfrm>
              <a:off x="2528882" y="5123181"/>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40" name="Rounded Rectangle 239"/>
            <p:cNvSpPr/>
            <p:nvPr/>
          </p:nvSpPr>
          <p:spPr>
            <a:xfrm>
              <a:off x="3471312" y="5308524"/>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grpSp>
          <p:nvGrpSpPr>
            <p:cNvPr id="241" name="Group 240"/>
            <p:cNvGrpSpPr/>
            <p:nvPr/>
          </p:nvGrpSpPr>
          <p:grpSpPr>
            <a:xfrm>
              <a:off x="5166583" y="4934519"/>
              <a:ext cx="167700" cy="1140332"/>
              <a:chOff x="5303912" y="1916013"/>
              <a:chExt cx="1080120" cy="7344655"/>
            </a:xfrm>
            <a:effectLst>
              <a:outerShdw blurRad="50800" dist="38100" dir="2700000" algn="tl" rotWithShape="0">
                <a:prstClr val="black">
                  <a:alpha val="40000"/>
                </a:prstClr>
              </a:outerShdw>
            </a:effectLst>
          </p:grpSpPr>
          <p:sp>
            <p:nvSpPr>
              <p:cNvPr id="333" name="Rectangle 332"/>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4" name="Rectangle 333"/>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5" name="Rectangle 334"/>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6" name="Rectangle 335"/>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7" name="Rectangle 336"/>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38" name="Group 337"/>
              <p:cNvGrpSpPr/>
              <p:nvPr/>
            </p:nvGrpSpPr>
            <p:grpSpPr>
              <a:xfrm>
                <a:off x="5715955" y="6448020"/>
                <a:ext cx="256034" cy="1371663"/>
                <a:chOff x="7264127" y="3328658"/>
                <a:chExt cx="256034" cy="1371663"/>
              </a:xfrm>
            </p:grpSpPr>
            <p:sp>
              <p:nvSpPr>
                <p:cNvPr id="339" name="Oval 338"/>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0" name="Oval 339"/>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1" name="Oval 340"/>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42" name="Group 241"/>
            <p:cNvGrpSpPr/>
            <p:nvPr/>
          </p:nvGrpSpPr>
          <p:grpSpPr>
            <a:xfrm>
              <a:off x="5110698" y="4968506"/>
              <a:ext cx="167700" cy="1140332"/>
              <a:chOff x="5303912" y="1916013"/>
              <a:chExt cx="1080120" cy="7344655"/>
            </a:xfrm>
            <a:effectLst>
              <a:outerShdw blurRad="50800" dist="38100" dir="2700000" algn="tl" rotWithShape="0">
                <a:prstClr val="black">
                  <a:alpha val="40000"/>
                </a:prstClr>
              </a:outerShdw>
            </a:effectLst>
          </p:grpSpPr>
          <p:sp>
            <p:nvSpPr>
              <p:cNvPr id="312" name="Rectangle 311"/>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3" name="Rectangle 312"/>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6" name="Rectangle 315"/>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7" name="Rectangle 326"/>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8" name="Rectangle 327"/>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29" name="Group 328"/>
              <p:cNvGrpSpPr/>
              <p:nvPr/>
            </p:nvGrpSpPr>
            <p:grpSpPr>
              <a:xfrm>
                <a:off x="5715955" y="6448020"/>
                <a:ext cx="256034" cy="1371663"/>
                <a:chOff x="7264127" y="3328658"/>
                <a:chExt cx="256034" cy="1371663"/>
              </a:xfrm>
            </p:grpSpPr>
            <p:sp>
              <p:nvSpPr>
                <p:cNvPr id="330" name="Oval 329"/>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1" name="Oval 330"/>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2" name="Oval 331"/>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46" name="Group 245"/>
            <p:cNvGrpSpPr/>
            <p:nvPr/>
          </p:nvGrpSpPr>
          <p:grpSpPr>
            <a:xfrm>
              <a:off x="5055488" y="5026965"/>
              <a:ext cx="167700" cy="1140332"/>
              <a:chOff x="5303912" y="1916013"/>
              <a:chExt cx="1080120" cy="7344655"/>
            </a:xfrm>
            <a:effectLst>
              <a:outerShdw blurRad="50800" dist="38100" dir="2700000" algn="tl" rotWithShape="0">
                <a:prstClr val="black">
                  <a:alpha val="40000"/>
                </a:prstClr>
              </a:outerShdw>
            </a:effectLst>
          </p:grpSpPr>
          <p:sp>
            <p:nvSpPr>
              <p:cNvPr id="300" name="Rectangle 299"/>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1" name="Rectangle 300"/>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3" name="Rectangle 30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4" name="Rectangle 303"/>
              <p:cNvSpPr/>
              <p:nvPr/>
            </p:nvSpPr>
            <p:spPr>
              <a:xfrm>
                <a:off x="5303912" y="5147287"/>
                <a:ext cx="1080120" cy="108012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5" name="Rectangle 30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06" name="Group 305"/>
              <p:cNvGrpSpPr/>
              <p:nvPr/>
            </p:nvGrpSpPr>
            <p:grpSpPr>
              <a:xfrm>
                <a:off x="5715955" y="6448020"/>
                <a:ext cx="256034" cy="1371663"/>
                <a:chOff x="7264127" y="3328658"/>
                <a:chExt cx="256034" cy="1371663"/>
              </a:xfrm>
            </p:grpSpPr>
            <p:sp>
              <p:nvSpPr>
                <p:cNvPr id="307" name="Oval 30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8" name="Oval 30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9" name="Oval 30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48" name="Content Placeholder 2"/>
            <p:cNvSpPr txBox="1">
              <a:spLocks/>
            </p:cNvSpPr>
            <p:nvPr/>
          </p:nvSpPr>
          <p:spPr>
            <a:xfrm>
              <a:off x="4239068" y="5071148"/>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sp>
          <p:nvSpPr>
            <p:cNvPr id="286" name="Folded Corner 285"/>
            <p:cNvSpPr/>
            <p:nvPr/>
          </p:nvSpPr>
          <p:spPr>
            <a:xfrm>
              <a:off x="2425942" y="516505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87" name="Folded Corner 286"/>
            <p:cNvSpPr/>
            <p:nvPr/>
          </p:nvSpPr>
          <p:spPr>
            <a:xfrm>
              <a:off x="2333965" y="520777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89" name="Elbow Connector 288"/>
            <p:cNvCxnSpPr>
              <a:stCxn id="295" idx="6"/>
              <a:endCxn id="240" idx="1"/>
            </p:cNvCxnSpPr>
            <p:nvPr/>
          </p:nvCxnSpPr>
          <p:spPr>
            <a:xfrm>
              <a:off x="2985100" y="5610435"/>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Elbow Connector 291"/>
            <p:cNvCxnSpPr>
              <a:stCxn id="240" idx="3"/>
              <a:endCxn id="304" idx="1"/>
            </p:cNvCxnSpPr>
            <p:nvPr/>
          </p:nvCxnSpPr>
          <p:spPr>
            <a:xfrm flipV="1">
              <a:off x="4742663" y="5612503"/>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3" name="Oval 292"/>
            <p:cNvSpPr/>
            <p:nvPr/>
          </p:nvSpPr>
          <p:spPr>
            <a:xfrm>
              <a:off x="5057363" y="5536313"/>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5" name="Oval 294"/>
            <p:cNvSpPr/>
            <p:nvPr/>
          </p:nvSpPr>
          <p:spPr>
            <a:xfrm>
              <a:off x="2766479" y="550112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6" name="Content Placeholder 2"/>
            <p:cNvSpPr txBox="1">
              <a:spLocks/>
            </p:cNvSpPr>
            <p:nvPr/>
          </p:nvSpPr>
          <p:spPr>
            <a:xfrm>
              <a:off x="726955" y="5250046"/>
              <a:ext cx="154798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(infinite instances)</a:t>
              </a:r>
              <a:endParaRPr lang="en-US" sz="1600" dirty="0">
                <a:latin typeface="Gill Sans MT" panose="020B0502020104020203" pitchFamily="34" charset="0"/>
              </a:endParaRPr>
            </a:p>
          </p:txBody>
        </p:sp>
        <p:cxnSp>
          <p:nvCxnSpPr>
            <p:cNvPr id="298" name="Straight Arrow Connector 297"/>
            <p:cNvCxnSpPr>
              <a:stCxn id="313" idx="3"/>
            </p:cNvCxnSpPr>
            <p:nvPr/>
          </p:nvCxnSpPr>
          <p:spPr>
            <a:xfrm flipV="1">
              <a:off x="5278398" y="4636746"/>
              <a:ext cx="564328" cy="581791"/>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endCxn id="237" idx="3"/>
            </p:cNvCxnSpPr>
            <p:nvPr/>
          </p:nvCxnSpPr>
          <p:spPr>
            <a:xfrm>
              <a:off x="6934281" y="4662843"/>
              <a:ext cx="560021" cy="925624"/>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9" name="Rounded Rectangle 188"/>
          <p:cNvSpPr/>
          <p:nvPr/>
        </p:nvSpPr>
        <p:spPr>
          <a:xfrm>
            <a:off x="1767112" y="1429621"/>
            <a:ext cx="1628011" cy="3266179"/>
          </a:xfrm>
          <a:prstGeom prst="roundRect">
            <a:avLst/>
          </a:prstGeom>
          <a:noFill/>
          <a:ln>
            <a:solidFill>
              <a:schemeClr val="accent1">
                <a:lumMod val="75000"/>
              </a:schemeClr>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bg2">
                    <a:lumMod val="50000"/>
                  </a:schemeClr>
                </a:solidFill>
                <a:latin typeface="Gill Sans MT" panose="020B0502020104020203" pitchFamily="34" charset="0"/>
              </a:rPr>
              <a:t>Labeled Datasets</a:t>
            </a:r>
            <a:endParaRPr lang="en-US" sz="1400" b="1" dirty="0">
              <a:solidFill>
                <a:schemeClr val="bg2">
                  <a:lumMod val="50000"/>
                </a:schemeClr>
              </a:solidFill>
              <a:latin typeface="Gill Sans MT" panose="020B0502020104020203" pitchFamily="34" charset="0"/>
            </a:endParaRPr>
          </a:p>
        </p:txBody>
      </p:sp>
      <p:sp>
        <p:nvSpPr>
          <p:cNvPr id="2" name="Title 1"/>
          <p:cNvSpPr>
            <a:spLocks noGrp="1"/>
          </p:cNvSpPr>
          <p:nvPr>
            <p:ph type="title"/>
          </p:nvPr>
        </p:nvSpPr>
        <p:spPr>
          <a:xfrm>
            <a:off x="838200" y="181492"/>
            <a:ext cx="7656263" cy="701731"/>
          </a:xfrm>
        </p:spPr>
        <p:txBody>
          <a:bodyPr/>
          <a:lstStyle/>
          <a:p>
            <a:r>
              <a:rPr lang="en-US" dirty="0" smtClean="0"/>
              <a:t>Anatomy of a </a:t>
            </a:r>
            <a:r>
              <a:rPr lang="en-US" dirty="0"/>
              <a:t>ML “Black Box”</a:t>
            </a:r>
          </a:p>
        </p:txBody>
      </p:sp>
      <p:sp>
        <p:nvSpPr>
          <p:cNvPr id="3" name="Content Placeholder 2"/>
          <p:cNvSpPr>
            <a:spLocks noGrp="1"/>
          </p:cNvSpPr>
          <p:nvPr>
            <p:ph idx="1"/>
          </p:nvPr>
        </p:nvSpPr>
        <p:spPr>
          <a:xfrm>
            <a:off x="1278219" y="791502"/>
            <a:ext cx="6685594" cy="409709"/>
          </a:xfrm>
        </p:spPr>
        <p:txBody>
          <a:bodyPr>
            <a:noAutofit/>
          </a:bodyPr>
          <a:lstStyle/>
          <a:p>
            <a:pPr marL="0" indent="0">
              <a:buNone/>
            </a:pPr>
            <a:r>
              <a:rPr lang="en-US" sz="2800" dirty="0" smtClean="0"/>
              <a:t>Supervised Learning Model </a:t>
            </a:r>
            <a:endParaRPr lang="en-US" sz="2800" dirty="0"/>
          </a:p>
        </p:txBody>
      </p:sp>
      <p:sp>
        <p:nvSpPr>
          <p:cNvPr id="16" name="Folded Corner 15"/>
          <p:cNvSpPr/>
          <p:nvPr/>
        </p:nvSpPr>
        <p:spPr>
          <a:xfrm>
            <a:off x="2528882" y="2394636"/>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7" name="Snip Diagonal Corner Rectangle 16"/>
          <p:cNvSpPr/>
          <p:nvPr/>
        </p:nvSpPr>
        <p:spPr>
          <a:xfrm>
            <a:off x="2465435" y="1795127"/>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grpSp>
        <p:nvGrpSpPr>
          <p:cNvPr id="29" name="Group 28"/>
          <p:cNvGrpSpPr/>
          <p:nvPr/>
        </p:nvGrpSpPr>
        <p:grpSpPr>
          <a:xfrm>
            <a:off x="5166583" y="2205974"/>
            <a:ext cx="167700" cy="1140332"/>
            <a:chOff x="5303912" y="1916013"/>
            <a:chExt cx="1080120" cy="7344655"/>
          </a:xfrm>
          <a:effectLst>
            <a:outerShdw blurRad="50800" dist="38100" dir="2700000" algn="tl" rotWithShape="0">
              <a:prstClr val="black">
                <a:alpha val="40000"/>
              </a:prstClr>
            </a:outerShdw>
          </a:effectLst>
        </p:grpSpPr>
        <p:sp>
          <p:nvSpPr>
            <p:cNvPr id="19" name="Rectangle 18"/>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 name="Rectangle 19"/>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 name="Rectangle 20"/>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2" name="Rectangle 21"/>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4" name="Rectangle 23"/>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8" name="Group 27"/>
            <p:cNvGrpSpPr/>
            <p:nvPr/>
          </p:nvGrpSpPr>
          <p:grpSpPr>
            <a:xfrm>
              <a:off x="5715955" y="6448020"/>
              <a:ext cx="256034" cy="1371663"/>
              <a:chOff x="7264127" y="3328658"/>
              <a:chExt cx="256034" cy="1371663"/>
            </a:xfrm>
          </p:grpSpPr>
          <p:sp>
            <p:nvSpPr>
              <p:cNvPr id="25" name="Oval 24"/>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 name="Oval 25"/>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 name="Oval 26"/>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30" name="Group 29"/>
          <p:cNvGrpSpPr/>
          <p:nvPr/>
        </p:nvGrpSpPr>
        <p:grpSpPr>
          <a:xfrm>
            <a:off x="5110698" y="2239961"/>
            <a:ext cx="167700" cy="1140332"/>
            <a:chOff x="5303912" y="1916013"/>
            <a:chExt cx="1080120" cy="7344655"/>
          </a:xfrm>
          <a:effectLst>
            <a:outerShdw blurRad="50800" dist="38100" dir="2700000" algn="tl" rotWithShape="0">
              <a:prstClr val="black">
                <a:alpha val="40000"/>
              </a:prstClr>
            </a:outerShdw>
          </a:effectLst>
        </p:grpSpPr>
        <p:sp>
          <p:nvSpPr>
            <p:cNvPr id="31" name="Rectangle 3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 name="Rectangle 3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 name="Rectangle 3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 name="Rectangle 3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5" name="Rectangle 3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6" name="Group 35"/>
            <p:cNvGrpSpPr/>
            <p:nvPr/>
          </p:nvGrpSpPr>
          <p:grpSpPr>
            <a:xfrm>
              <a:off x="5715955" y="6448020"/>
              <a:ext cx="256034" cy="1371663"/>
              <a:chOff x="7264127" y="3328658"/>
              <a:chExt cx="256034" cy="1371663"/>
            </a:xfrm>
          </p:grpSpPr>
          <p:sp>
            <p:nvSpPr>
              <p:cNvPr id="37" name="Oval 3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8" name="Oval 3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9" name="Oval 3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1" name="Folded Corner 50"/>
          <p:cNvSpPr/>
          <p:nvPr/>
        </p:nvSpPr>
        <p:spPr>
          <a:xfrm>
            <a:off x="2425942" y="243651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2" name="Folded Corner 51"/>
          <p:cNvSpPr/>
          <p:nvPr/>
        </p:nvSpPr>
        <p:spPr>
          <a:xfrm>
            <a:off x="2333965" y="247922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3" name="Snip Diagonal Corner Rectangle 52"/>
          <p:cNvSpPr/>
          <p:nvPr/>
        </p:nvSpPr>
        <p:spPr>
          <a:xfrm>
            <a:off x="2405972" y="1831131"/>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4" name="Snip Diagonal Corner Rectangle 53"/>
          <p:cNvSpPr/>
          <p:nvPr/>
        </p:nvSpPr>
        <p:spPr>
          <a:xfrm>
            <a:off x="2333964" y="1867135"/>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5" name="Rounded Rectangle 54"/>
          <p:cNvSpPr/>
          <p:nvPr/>
        </p:nvSpPr>
        <p:spPr>
          <a:xfrm>
            <a:off x="5744292" y="1867134"/>
            <a:ext cx="1305566" cy="1468975"/>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MACHINE LEARNING</a:t>
            </a:r>
          </a:p>
          <a:p>
            <a:pPr algn="ctr"/>
            <a:r>
              <a:rPr lang="en-US" sz="1400" b="1" dirty="0" smtClean="0">
                <a:solidFill>
                  <a:schemeClr val="accent6">
                    <a:lumMod val="50000"/>
                  </a:schemeClr>
                </a:solidFill>
                <a:latin typeface="Gill Sans MT" panose="020B0502020104020203" pitchFamily="34" charset="0"/>
              </a:rPr>
              <a:t>ALGORITHM</a:t>
            </a:r>
            <a:endParaRPr lang="en-US" sz="1400" b="1" dirty="0">
              <a:solidFill>
                <a:schemeClr val="accent6">
                  <a:lumMod val="50000"/>
                </a:schemeClr>
              </a:solidFill>
              <a:latin typeface="Gill Sans MT" panose="020B0502020104020203" pitchFamily="34" charset="0"/>
            </a:endParaRPr>
          </a:p>
        </p:txBody>
      </p:sp>
      <p:sp>
        <p:nvSpPr>
          <p:cNvPr id="56" name="Rounded Rectangle 55"/>
          <p:cNvSpPr/>
          <p:nvPr/>
        </p:nvSpPr>
        <p:spPr>
          <a:xfrm>
            <a:off x="5812260" y="4065206"/>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CLASSIFIER MODEL</a:t>
            </a:r>
          </a:p>
        </p:txBody>
      </p:sp>
      <p:sp>
        <p:nvSpPr>
          <p:cNvPr id="57" name="Content Placeholder 2"/>
          <p:cNvSpPr txBox="1">
            <a:spLocks/>
          </p:cNvSpPr>
          <p:nvPr/>
        </p:nvSpPr>
        <p:spPr>
          <a:xfrm>
            <a:off x="361395" y="1966937"/>
            <a:ext cx="1375517" cy="19364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Gill Sans MT" panose="020B0502020104020203" pitchFamily="34" charset="0"/>
              </a:rPr>
              <a:t>TRAINING</a:t>
            </a:r>
            <a:endParaRPr lang="en-US" sz="1800" b="1" dirty="0">
              <a:latin typeface="Gill Sans MT" panose="020B0502020104020203" pitchFamily="34" charset="0"/>
            </a:endParaRPr>
          </a:p>
        </p:txBody>
      </p:sp>
      <p:sp>
        <p:nvSpPr>
          <p:cNvPr id="58" name="Content Placeholder 2"/>
          <p:cNvSpPr txBox="1">
            <a:spLocks/>
          </p:cNvSpPr>
          <p:nvPr/>
        </p:nvSpPr>
        <p:spPr>
          <a:xfrm>
            <a:off x="892396" y="4294597"/>
            <a:ext cx="1005578"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smtClean="0"/>
              <a:t>TEST</a:t>
            </a:r>
            <a:endParaRPr lang="en-US" sz="1800" dirty="0"/>
          </a:p>
        </p:txBody>
      </p:sp>
      <p:sp>
        <p:nvSpPr>
          <p:cNvPr id="60" name="Content Placeholder 2"/>
          <p:cNvSpPr txBox="1">
            <a:spLocks/>
          </p:cNvSpPr>
          <p:nvPr/>
        </p:nvSpPr>
        <p:spPr>
          <a:xfrm>
            <a:off x="5611121" y="4790782"/>
            <a:ext cx="1471436"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(aka,     prediction model,     learning model)</a:t>
            </a:r>
            <a:endParaRPr lang="en-US" sz="1600" dirty="0">
              <a:latin typeface="Gill Sans MT" panose="020B0502020104020203" pitchFamily="34" charset="0"/>
            </a:endParaRPr>
          </a:p>
        </p:txBody>
      </p:sp>
      <p:grpSp>
        <p:nvGrpSpPr>
          <p:cNvPr id="73" name="Group 72"/>
          <p:cNvGrpSpPr/>
          <p:nvPr/>
        </p:nvGrpSpPr>
        <p:grpSpPr>
          <a:xfrm>
            <a:off x="2985100" y="2579979"/>
            <a:ext cx="1757563" cy="608940"/>
            <a:chOff x="2985100" y="2579979"/>
            <a:chExt cx="1757563" cy="608940"/>
          </a:xfrm>
        </p:grpSpPr>
        <p:sp>
          <p:nvSpPr>
            <p:cNvPr id="18" name="Rounded Rectangle 17"/>
            <p:cNvSpPr/>
            <p:nvPr/>
          </p:nvSpPr>
          <p:spPr>
            <a:xfrm>
              <a:off x="3471312" y="2579979"/>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cxnSp>
          <p:nvCxnSpPr>
            <p:cNvPr id="66" name="Elbow Connector 65"/>
            <p:cNvCxnSpPr>
              <a:stCxn id="131" idx="6"/>
              <a:endCxn id="18" idx="1"/>
            </p:cNvCxnSpPr>
            <p:nvPr/>
          </p:nvCxnSpPr>
          <p:spPr>
            <a:xfrm>
              <a:off x="2985100" y="2881890"/>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4245933" y="2298420"/>
            <a:ext cx="977255" cy="1140332"/>
            <a:chOff x="4245933" y="2298420"/>
            <a:chExt cx="977255" cy="1140332"/>
          </a:xfrm>
        </p:grpSpPr>
        <p:grpSp>
          <p:nvGrpSpPr>
            <p:cNvPr id="40" name="Group 39"/>
            <p:cNvGrpSpPr/>
            <p:nvPr/>
          </p:nvGrpSpPr>
          <p:grpSpPr>
            <a:xfrm>
              <a:off x="5055488" y="2298420"/>
              <a:ext cx="167700" cy="1140332"/>
              <a:chOff x="5303912" y="1916013"/>
              <a:chExt cx="1080120" cy="7344655"/>
            </a:xfrm>
            <a:effectLst>
              <a:outerShdw blurRad="50800" dist="38100" dir="2700000" algn="tl" rotWithShape="0">
                <a:prstClr val="black">
                  <a:alpha val="40000"/>
                </a:prstClr>
              </a:outerShdw>
            </a:effectLst>
          </p:grpSpPr>
          <p:sp>
            <p:nvSpPr>
              <p:cNvPr id="41" name="Rectangle 4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2" name="Rectangle 4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3" name="Rectangle 4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4" name="Rectangle 4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5" name="Rectangle 4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46" name="Group 45"/>
              <p:cNvGrpSpPr/>
              <p:nvPr/>
            </p:nvGrpSpPr>
            <p:grpSpPr>
              <a:xfrm>
                <a:off x="5715955" y="6448020"/>
                <a:ext cx="256034" cy="1371663"/>
                <a:chOff x="7264127" y="3328658"/>
                <a:chExt cx="256034" cy="1371663"/>
              </a:xfrm>
            </p:grpSpPr>
            <p:sp>
              <p:nvSpPr>
                <p:cNvPr id="47" name="Oval 4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8" name="Oval 4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9" name="Oval 4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0" name="Content Placeholder 2"/>
            <p:cNvSpPr txBox="1">
              <a:spLocks/>
            </p:cNvSpPr>
            <p:nvPr/>
          </p:nvSpPr>
          <p:spPr>
            <a:xfrm>
              <a:off x="4245933" y="2312574"/>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70" name="Elbow Connector 69"/>
            <p:cNvCxnSpPr>
              <a:stCxn id="18" idx="3"/>
              <a:endCxn id="44" idx="1"/>
            </p:cNvCxnSpPr>
            <p:nvPr/>
          </p:nvCxnSpPr>
          <p:spPr>
            <a:xfrm flipV="1">
              <a:off x="4742663" y="2883958"/>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5" name="Elbow Connector 74"/>
          <p:cNvCxnSpPr>
            <a:stCxn id="54" idx="0"/>
            <a:endCxn id="76" idx="2"/>
          </p:cNvCxnSpPr>
          <p:nvPr/>
        </p:nvCxnSpPr>
        <p:spPr>
          <a:xfrm>
            <a:off x="3179347" y="2076880"/>
            <a:ext cx="2575384" cy="634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754731" y="197391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0" name="Elbow Connector 79"/>
          <p:cNvCxnSpPr>
            <a:stCxn id="82" idx="6"/>
            <a:endCxn id="81" idx="2"/>
          </p:cNvCxnSpPr>
          <p:nvPr/>
        </p:nvCxnSpPr>
        <p:spPr>
          <a:xfrm flipV="1">
            <a:off x="5217403" y="2883848"/>
            <a:ext cx="52688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744292" y="277453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2" name="Oval 81"/>
          <p:cNvSpPr/>
          <p:nvPr/>
        </p:nvSpPr>
        <p:spPr>
          <a:xfrm>
            <a:off x="5057363" y="2807768"/>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1" name="Content Placeholder 2"/>
          <p:cNvSpPr txBox="1">
            <a:spLocks/>
          </p:cNvSpPr>
          <p:nvPr/>
        </p:nvSpPr>
        <p:spPr>
          <a:xfrm>
            <a:off x="6893769" y="2349921"/>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 the Model”</a:t>
            </a:r>
            <a:endParaRPr lang="en-US" sz="1600" dirty="0">
              <a:latin typeface="Gill Sans MT" panose="020B0502020104020203" pitchFamily="34" charset="0"/>
            </a:endParaRPr>
          </a:p>
        </p:txBody>
      </p:sp>
      <p:sp>
        <p:nvSpPr>
          <p:cNvPr id="182" name="Content Placeholder 2"/>
          <p:cNvSpPr txBox="1">
            <a:spLocks/>
          </p:cNvSpPr>
          <p:nvPr/>
        </p:nvSpPr>
        <p:spPr>
          <a:xfrm>
            <a:off x="2387149" y="3265547"/>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grpSp>
        <p:nvGrpSpPr>
          <p:cNvPr id="77" name="Group 76"/>
          <p:cNvGrpSpPr/>
          <p:nvPr/>
        </p:nvGrpSpPr>
        <p:grpSpPr>
          <a:xfrm>
            <a:off x="6211982" y="3336108"/>
            <a:ext cx="1220554" cy="729097"/>
            <a:chOff x="6211982" y="3336108"/>
            <a:chExt cx="1220554" cy="729097"/>
          </a:xfrm>
        </p:grpSpPr>
        <p:cxnSp>
          <p:nvCxnSpPr>
            <p:cNvPr id="84" name="Elbow Connector 83"/>
            <p:cNvCxnSpPr>
              <a:stCxn id="55" idx="2"/>
              <a:endCxn id="56" idx="0"/>
            </p:cNvCxnSpPr>
            <p:nvPr/>
          </p:nvCxnSpPr>
          <p:spPr>
            <a:xfrm rot="5400000">
              <a:off x="6028784" y="3696914"/>
              <a:ext cx="729097" cy="7486"/>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Content Placeholder 2"/>
            <p:cNvSpPr txBox="1">
              <a:spLocks/>
            </p:cNvSpPr>
            <p:nvPr/>
          </p:nvSpPr>
          <p:spPr>
            <a:xfrm>
              <a:off x="6211982" y="3510760"/>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grpSp>
      <p:sp>
        <p:nvSpPr>
          <p:cNvPr id="123" name="Content Placeholder 2"/>
          <p:cNvSpPr txBox="1">
            <a:spLocks/>
          </p:cNvSpPr>
          <p:nvPr/>
        </p:nvSpPr>
        <p:spPr>
          <a:xfrm>
            <a:off x="113602" y="3522254"/>
            <a:ext cx="987783"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Real-World Raw Input Data</a:t>
            </a:r>
            <a:endParaRPr lang="en-US" sz="1600" dirty="0">
              <a:latin typeface="Gill Sans MT" panose="020B0502020104020203" pitchFamily="34" charset="0"/>
            </a:endParaRPr>
          </a:p>
        </p:txBody>
      </p:sp>
      <p:cxnSp>
        <p:nvCxnSpPr>
          <p:cNvPr id="124" name="Elbow Connector 123"/>
          <p:cNvCxnSpPr>
            <a:stCxn id="123" idx="0"/>
            <a:endCxn id="52" idx="1"/>
          </p:cNvCxnSpPr>
          <p:nvPr/>
        </p:nvCxnSpPr>
        <p:spPr>
          <a:xfrm rot="5400000" flipH="1" flipV="1">
            <a:off x="1135091" y="2323381"/>
            <a:ext cx="671276"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2766479" y="277257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83" name="Group 82"/>
          <p:cNvGrpSpPr/>
          <p:nvPr/>
        </p:nvGrpSpPr>
        <p:grpSpPr>
          <a:xfrm>
            <a:off x="4239068" y="3563030"/>
            <a:ext cx="1791125" cy="1232778"/>
            <a:chOff x="4239068" y="3563030"/>
            <a:chExt cx="1791125" cy="1232778"/>
          </a:xfrm>
        </p:grpSpPr>
        <p:grpSp>
          <p:nvGrpSpPr>
            <p:cNvPr id="137" name="Group 136"/>
            <p:cNvGrpSpPr/>
            <p:nvPr/>
          </p:nvGrpSpPr>
          <p:grpSpPr>
            <a:xfrm>
              <a:off x="5166583" y="3563030"/>
              <a:ext cx="167700" cy="1140332"/>
              <a:chOff x="5303912" y="1916013"/>
              <a:chExt cx="1080120" cy="7344655"/>
            </a:xfrm>
            <a:effectLst>
              <a:outerShdw blurRad="50800" dist="38100" dir="2700000" algn="tl" rotWithShape="0">
                <a:prstClr val="black">
                  <a:alpha val="40000"/>
                </a:prstClr>
              </a:outerShdw>
            </a:effectLst>
          </p:grpSpPr>
          <p:sp>
            <p:nvSpPr>
              <p:cNvPr id="138" name="Rectangle 13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5" name="Rectangle 184"/>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8" name="Rectangle 187"/>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0" name="Rectangle 189"/>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2" name="Rectangle 19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93" name="Group 192"/>
              <p:cNvGrpSpPr/>
              <p:nvPr/>
            </p:nvGrpSpPr>
            <p:grpSpPr>
              <a:xfrm>
                <a:off x="5715955" y="6448020"/>
                <a:ext cx="256034" cy="1371663"/>
                <a:chOff x="7264127" y="3328658"/>
                <a:chExt cx="256034" cy="1371663"/>
              </a:xfrm>
            </p:grpSpPr>
            <p:sp>
              <p:nvSpPr>
                <p:cNvPr id="194" name="Oval 19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5" name="Oval 19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6" name="Oval 19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197" name="Group 196"/>
            <p:cNvGrpSpPr/>
            <p:nvPr/>
          </p:nvGrpSpPr>
          <p:grpSpPr>
            <a:xfrm>
              <a:off x="5110698" y="3597017"/>
              <a:ext cx="167700" cy="1140332"/>
              <a:chOff x="5303912" y="1916013"/>
              <a:chExt cx="1080120" cy="7344655"/>
            </a:xfrm>
            <a:effectLst>
              <a:outerShdw blurRad="50800" dist="38100" dir="2700000" algn="tl" rotWithShape="0">
                <a:prstClr val="black">
                  <a:alpha val="40000"/>
                </a:prstClr>
              </a:outerShdw>
            </a:effectLst>
          </p:grpSpPr>
          <p:sp>
            <p:nvSpPr>
              <p:cNvPr id="198" name="Rectangle 19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9" name="Rectangle 19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0" name="Rectangle 19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1" name="Rectangle 20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2" name="Rectangle 20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03" name="Group 202"/>
              <p:cNvGrpSpPr/>
              <p:nvPr/>
            </p:nvGrpSpPr>
            <p:grpSpPr>
              <a:xfrm>
                <a:off x="5715955" y="6448020"/>
                <a:ext cx="256034" cy="1371663"/>
                <a:chOff x="7264127" y="3328658"/>
                <a:chExt cx="256034" cy="1371663"/>
              </a:xfrm>
            </p:grpSpPr>
            <p:sp>
              <p:nvSpPr>
                <p:cNvPr id="204" name="Oval 20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5" name="Oval 20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6" name="Oval 20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07" name="Group 206"/>
            <p:cNvGrpSpPr/>
            <p:nvPr/>
          </p:nvGrpSpPr>
          <p:grpSpPr>
            <a:xfrm>
              <a:off x="5055488" y="3655476"/>
              <a:ext cx="167700" cy="1140332"/>
              <a:chOff x="5303912" y="1916013"/>
              <a:chExt cx="1080120" cy="7344655"/>
            </a:xfrm>
            <a:effectLst>
              <a:outerShdw blurRad="50800" dist="38100" dir="2700000" algn="tl" rotWithShape="0">
                <a:prstClr val="black">
                  <a:alpha val="40000"/>
                </a:prstClr>
              </a:outerShdw>
            </a:effectLst>
          </p:grpSpPr>
          <p:sp>
            <p:nvSpPr>
              <p:cNvPr id="208" name="Rectangle 20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9" name="Rectangle 20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0" name="Rectangle 20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1" name="Rectangle 21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2" name="Rectangle 21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13" name="Group 212"/>
              <p:cNvGrpSpPr/>
              <p:nvPr/>
            </p:nvGrpSpPr>
            <p:grpSpPr>
              <a:xfrm>
                <a:off x="5715955" y="6448020"/>
                <a:ext cx="256034" cy="1371663"/>
                <a:chOff x="7264127" y="3328658"/>
                <a:chExt cx="256034" cy="1371663"/>
              </a:xfrm>
            </p:grpSpPr>
            <p:sp>
              <p:nvSpPr>
                <p:cNvPr id="214" name="Oval 21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5" name="Oval 21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6" name="Oval 21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17" name="Content Placeholder 2"/>
            <p:cNvSpPr txBox="1">
              <a:spLocks/>
            </p:cNvSpPr>
            <p:nvPr/>
          </p:nvSpPr>
          <p:spPr>
            <a:xfrm>
              <a:off x="4239068" y="3699659"/>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221" name="Elbow Connector 220"/>
            <p:cNvCxnSpPr>
              <a:stCxn id="136" idx="3"/>
              <a:endCxn id="211" idx="1"/>
            </p:cNvCxnSpPr>
            <p:nvPr/>
          </p:nvCxnSpPr>
          <p:spPr>
            <a:xfrm flipV="1">
              <a:off x="4742663" y="4241014"/>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lbow Connector 221"/>
            <p:cNvCxnSpPr>
              <a:stCxn id="224" idx="6"/>
              <a:endCxn id="223" idx="2"/>
            </p:cNvCxnSpPr>
            <p:nvPr/>
          </p:nvCxnSpPr>
          <p:spPr>
            <a:xfrm flipV="1">
              <a:off x="5217403" y="4240904"/>
              <a:ext cx="59416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Oval 222"/>
            <p:cNvSpPr/>
            <p:nvPr/>
          </p:nvSpPr>
          <p:spPr>
            <a:xfrm>
              <a:off x="5811572" y="413159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4" name="Oval 223"/>
            <p:cNvSpPr/>
            <p:nvPr/>
          </p:nvSpPr>
          <p:spPr>
            <a:xfrm>
              <a:off x="5057363" y="4164824"/>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26" name="Content Placeholder 2"/>
          <p:cNvSpPr txBox="1">
            <a:spLocks/>
          </p:cNvSpPr>
          <p:nvPr/>
        </p:nvSpPr>
        <p:spPr>
          <a:xfrm>
            <a:off x="2335947" y="3529254"/>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(Test)</a:t>
            </a:r>
            <a:endParaRPr lang="en-US" sz="1600" dirty="0">
              <a:latin typeface="Gill Sans MT" panose="020B0502020104020203" pitchFamily="34" charset="0"/>
            </a:endParaRPr>
          </a:p>
        </p:txBody>
      </p:sp>
      <p:grpSp>
        <p:nvGrpSpPr>
          <p:cNvPr id="78" name="Group 77"/>
          <p:cNvGrpSpPr/>
          <p:nvPr/>
        </p:nvGrpSpPr>
        <p:grpSpPr>
          <a:xfrm>
            <a:off x="2333965" y="3751692"/>
            <a:ext cx="2408698" cy="828092"/>
            <a:chOff x="2333965" y="3751692"/>
            <a:chExt cx="2408698" cy="828092"/>
          </a:xfrm>
        </p:grpSpPr>
        <p:sp>
          <p:nvSpPr>
            <p:cNvPr id="135" name="Folded Corner 134"/>
            <p:cNvSpPr/>
            <p:nvPr/>
          </p:nvSpPr>
          <p:spPr>
            <a:xfrm>
              <a:off x="2528882" y="375169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36" name="Rounded Rectangle 135"/>
            <p:cNvSpPr/>
            <p:nvPr/>
          </p:nvSpPr>
          <p:spPr>
            <a:xfrm>
              <a:off x="3471312" y="3937035"/>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sp>
          <p:nvSpPr>
            <p:cNvPr id="218" name="Folded Corner 217"/>
            <p:cNvSpPr/>
            <p:nvPr/>
          </p:nvSpPr>
          <p:spPr>
            <a:xfrm>
              <a:off x="2425942" y="3793568"/>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19" name="Folded Corner 218"/>
            <p:cNvSpPr/>
            <p:nvPr/>
          </p:nvSpPr>
          <p:spPr>
            <a:xfrm>
              <a:off x="2333965" y="3836283"/>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20" name="Elbow Connector 219"/>
            <p:cNvCxnSpPr>
              <a:stCxn id="227" idx="6"/>
              <a:endCxn id="136" idx="1"/>
            </p:cNvCxnSpPr>
            <p:nvPr/>
          </p:nvCxnSpPr>
          <p:spPr>
            <a:xfrm>
              <a:off x="2985100" y="4238946"/>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p:cNvSpPr/>
            <p:nvPr/>
          </p:nvSpPr>
          <p:spPr>
            <a:xfrm>
              <a:off x="2766479" y="41296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229" name="Elbow Connector 228"/>
          <p:cNvCxnSpPr>
            <a:stCxn id="123" idx="0"/>
            <a:endCxn id="219" idx="1"/>
          </p:cNvCxnSpPr>
          <p:nvPr/>
        </p:nvCxnSpPr>
        <p:spPr>
          <a:xfrm rot="16200000" flipH="1">
            <a:off x="1127839" y="3001909"/>
            <a:ext cx="685780" cy="1726471"/>
          </a:xfrm>
          <a:prstGeom prst="bentConnector4">
            <a:avLst>
              <a:gd name="adj1" fmla="val -97852"/>
              <a:gd name="adj2" fmla="val 6430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0" name="Content Placeholder 2"/>
          <p:cNvSpPr txBox="1">
            <a:spLocks/>
          </p:cNvSpPr>
          <p:nvPr/>
        </p:nvSpPr>
        <p:spPr>
          <a:xfrm>
            <a:off x="465176" y="2348314"/>
            <a:ext cx="13574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(e.g.,             100 instances)  </a:t>
            </a:r>
            <a:endParaRPr lang="en-US" sz="1600" dirty="0">
              <a:latin typeface="Gill Sans MT" panose="020B0502020104020203" pitchFamily="34" charset="0"/>
            </a:endParaRPr>
          </a:p>
        </p:txBody>
      </p:sp>
      <p:sp>
        <p:nvSpPr>
          <p:cNvPr id="231" name="Content Placeholder 2"/>
          <p:cNvSpPr txBox="1">
            <a:spLocks/>
          </p:cNvSpPr>
          <p:nvPr/>
        </p:nvSpPr>
        <p:spPr>
          <a:xfrm>
            <a:off x="1814392" y="2995554"/>
            <a:ext cx="5868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60% Train</a:t>
            </a:r>
            <a:endParaRPr lang="en-US" sz="1600" dirty="0">
              <a:latin typeface="Gill Sans MT" panose="020B0502020104020203" pitchFamily="34" charset="0"/>
            </a:endParaRPr>
          </a:p>
        </p:txBody>
      </p:sp>
      <p:sp>
        <p:nvSpPr>
          <p:cNvPr id="232" name="Content Placeholder 2"/>
          <p:cNvSpPr txBox="1">
            <a:spLocks/>
          </p:cNvSpPr>
          <p:nvPr/>
        </p:nvSpPr>
        <p:spPr>
          <a:xfrm>
            <a:off x="1767113" y="3614684"/>
            <a:ext cx="6410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40% Test</a:t>
            </a:r>
            <a:endParaRPr lang="en-US" sz="1600" dirty="0">
              <a:latin typeface="Gill Sans MT" panose="020B0502020104020203" pitchFamily="34" charset="0"/>
            </a:endParaRPr>
          </a:p>
        </p:txBody>
      </p:sp>
      <p:grpSp>
        <p:nvGrpSpPr>
          <p:cNvPr id="85" name="Group 84"/>
          <p:cNvGrpSpPr/>
          <p:nvPr/>
        </p:nvGrpSpPr>
        <p:grpSpPr>
          <a:xfrm>
            <a:off x="6747676" y="3586674"/>
            <a:ext cx="2262438" cy="1324422"/>
            <a:chOff x="6747676" y="3586674"/>
            <a:chExt cx="2262438" cy="1324422"/>
          </a:xfrm>
        </p:grpSpPr>
        <p:sp>
          <p:nvSpPr>
            <p:cNvPr id="61" name="Snip Diagonal Corner Rectangle 60"/>
            <p:cNvSpPr/>
            <p:nvPr/>
          </p:nvSpPr>
          <p:spPr>
            <a:xfrm>
              <a:off x="7623717" y="3874069"/>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2" name="Snip Diagonal Corner Rectangle 61"/>
            <p:cNvSpPr/>
            <p:nvPr/>
          </p:nvSpPr>
          <p:spPr>
            <a:xfrm>
              <a:off x="7521400" y="3937035"/>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3" name="Snip Diagonal Corner Rectangle 62"/>
            <p:cNvSpPr/>
            <p:nvPr/>
          </p:nvSpPr>
          <p:spPr>
            <a:xfrm>
              <a:off x="7436703" y="4015924"/>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cxnSp>
          <p:nvCxnSpPr>
            <p:cNvPr id="87" name="Elbow Connector 86"/>
            <p:cNvCxnSpPr>
              <a:stCxn id="302" idx="6"/>
              <a:endCxn id="63" idx="2"/>
            </p:cNvCxnSpPr>
            <p:nvPr/>
          </p:nvCxnSpPr>
          <p:spPr>
            <a:xfrm flipV="1">
              <a:off x="6966297" y="4225669"/>
              <a:ext cx="470406" cy="4233"/>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Content Placeholder 2"/>
            <p:cNvSpPr txBox="1">
              <a:spLocks/>
            </p:cNvSpPr>
            <p:nvPr/>
          </p:nvSpPr>
          <p:spPr>
            <a:xfrm>
              <a:off x="7292110" y="4467898"/>
              <a:ext cx="17180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 vs expected label)</a:t>
              </a:r>
              <a:endParaRPr lang="en-US" sz="1600" dirty="0">
                <a:latin typeface="Gill Sans MT" panose="020B0502020104020203" pitchFamily="34" charset="0"/>
              </a:endParaRPr>
            </a:p>
          </p:txBody>
        </p:sp>
        <p:sp>
          <p:nvSpPr>
            <p:cNvPr id="187" name="Content Placeholder 2"/>
            <p:cNvSpPr txBox="1">
              <a:spLocks/>
            </p:cNvSpPr>
            <p:nvPr/>
          </p:nvSpPr>
          <p:spPr>
            <a:xfrm>
              <a:off x="7574905" y="3586674"/>
              <a:ext cx="83559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Stats</a:t>
              </a:r>
              <a:endParaRPr lang="en-US" sz="1600" dirty="0">
                <a:latin typeface="Gill Sans MT" panose="020B0502020104020203" pitchFamily="34" charset="0"/>
              </a:endParaRPr>
            </a:p>
          </p:txBody>
        </p:sp>
        <p:sp>
          <p:nvSpPr>
            <p:cNvPr id="302" name="Oval 301"/>
            <p:cNvSpPr/>
            <p:nvPr/>
          </p:nvSpPr>
          <p:spPr>
            <a:xfrm>
              <a:off x="6747676" y="412059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94" name="Oval 293"/>
          <p:cNvSpPr/>
          <p:nvPr/>
        </p:nvSpPr>
        <p:spPr>
          <a:xfrm>
            <a:off x="5842726" y="45274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7" name="Oval 296"/>
          <p:cNvSpPr/>
          <p:nvPr/>
        </p:nvSpPr>
        <p:spPr>
          <a:xfrm>
            <a:off x="6747676" y="447623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341934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22" presetClass="entr" presetSubtype="8"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wipe(left)">
                                      <p:cBhvr>
                                        <p:cTn id="10" dur="500"/>
                                        <p:tgtEl>
                                          <p:spTgt spid="124"/>
                                        </p:tgtEl>
                                      </p:cBhvr>
                                    </p:animEffect>
                                  </p:childTnLst>
                                </p:cTn>
                              </p:par>
                              <p:par>
                                <p:cTn id="11" presetID="22" presetClass="entr" presetSubtype="8" fill="hold" nodeType="withEffect">
                                  <p:stCondLst>
                                    <p:cond delay="0"/>
                                  </p:stCondLst>
                                  <p:childTnLst>
                                    <p:set>
                                      <p:cBhvr>
                                        <p:cTn id="12" dur="1" fill="hold">
                                          <p:stCondLst>
                                            <p:cond delay="0"/>
                                          </p:stCondLst>
                                        </p:cTn>
                                        <p:tgtEl>
                                          <p:spTgt spid="229"/>
                                        </p:tgtEl>
                                        <p:attrNameLst>
                                          <p:attrName>style.visibility</p:attrName>
                                        </p:attrNameLst>
                                      </p:cBhvr>
                                      <p:to>
                                        <p:strVal val="visible"/>
                                      </p:to>
                                    </p:set>
                                    <p:animEffect transition="in" filter="wipe(left)">
                                      <p:cBhvr>
                                        <p:cTn id="13" dur="500"/>
                                        <p:tgtEl>
                                          <p:spTgt spid="22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2"/>
                                        </p:tgtEl>
                                        <p:attrNameLst>
                                          <p:attrName>style.visibility</p:attrName>
                                        </p:attrNameLst>
                                      </p:cBhvr>
                                      <p:to>
                                        <p:strVal val="visible"/>
                                      </p:to>
                                    </p:set>
                                    <p:animEffect transition="in" filter="fade">
                                      <p:cBhvr>
                                        <p:cTn id="17" dur="500"/>
                                        <p:tgtEl>
                                          <p:spTgt spid="18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6"/>
                                        </p:tgtEl>
                                        <p:attrNameLst>
                                          <p:attrName>style.visibility</p:attrName>
                                        </p:attrNameLst>
                                      </p:cBhvr>
                                      <p:to>
                                        <p:strVal val="visible"/>
                                      </p:to>
                                    </p:set>
                                    <p:animEffect transition="in" filter="fade">
                                      <p:cBhvr>
                                        <p:cTn id="20" dur="500"/>
                                        <p:tgtEl>
                                          <p:spTgt spid="2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0"/>
                                        </p:tgtEl>
                                        <p:attrNameLst>
                                          <p:attrName>style.visibility</p:attrName>
                                        </p:attrNameLst>
                                      </p:cBhvr>
                                      <p:to>
                                        <p:strVal val="visible"/>
                                      </p:to>
                                    </p:set>
                                    <p:animEffect transition="in" filter="fade">
                                      <p:cBhvr>
                                        <p:cTn id="25" dur="500"/>
                                        <p:tgtEl>
                                          <p:spTgt spid="2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1"/>
                                        </p:tgtEl>
                                        <p:attrNameLst>
                                          <p:attrName>style.visibility</p:attrName>
                                        </p:attrNameLst>
                                      </p:cBhvr>
                                      <p:to>
                                        <p:strVal val="visible"/>
                                      </p:to>
                                    </p:set>
                                    <p:animEffect transition="in" filter="fade">
                                      <p:cBhvr>
                                        <p:cTn id="28" dur="500"/>
                                        <p:tgtEl>
                                          <p:spTgt spid="231"/>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314"/>
                                        </p:tgtEl>
                                        <p:attrNameLst>
                                          <p:attrName>style.visibility</p:attrName>
                                        </p:attrNameLst>
                                      </p:cBhvr>
                                      <p:to>
                                        <p:strVal val="visible"/>
                                      </p:to>
                                    </p:set>
                                    <p:animEffect transition="in" filter="wipe(left)">
                                      <p:cBhvr>
                                        <p:cTn id="32" dur="500"/>
                                        <p:tgtEl>
                                          <p:spTgt spid="3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2"/>
                                        </p:tgtEl>
                                        <p:attrNameLst>
                                          <p:attrName>style.visibility</p:attrName>
                                        </p:attrNameLst>
                                      </p:cBhvr>
                                      <p:to>
                                        <p:strVal val="visible"/>
                                      </p:to>
                                    </p:set>
                                    <p:animEffect transition="in" filter="fade">
                                      <p:cBhvr>
                                        <p:cTn id="37" dur="500"/>
                                        <p:tgtEl>
                                          <p:spTgt spid="232"/>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11"/>
                                        </p:tgtEl>
                                        <p:attrNameLst>
                                          <p:attrName>style.visibility</p:attrName>
                                        </p:attrNameLst>
                                      </p:cBhvr>
                                      <p:to>
                                        <p:strVal val="visible"/>
                                      </p:to>
                                    </p:set>
                                    <p:animEffect transition="in" filter="wipe(left)">
                                      <p:cBhvr>
                                        <p:cTn id="41" dur="500"/>
                                        <p:tgtEl>
                                          <p:spTgt spid="3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25"/>
                                        </p:tgtEl>
                                        <p:attrNameLst>
                                          <p:attrName>style.visibility</p:attrName>
                                        </p:attrNameLst>
                                      </p:cBhvr>
                                      <p:to>
                                        <p:strVal val="visible"/>
                                      </p:to>
                                    </p:set>
                                    <p:animEffect transition="in" filter="wipe(left)">
                                      <p:cBhvr>
                                        <p:cTn id="46" dur="500"/>
                                        <p:tgtEl>
                                          <p:spTgt spid="22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84"/>
                                        </p:tgtEl>
                                        <p:attrNameLst>
                                          <p:attrName>style.visibility</p:attrName>
                                        </p:attrNameLst>
                                      </p:cBhvr>
                                      <p:to>
                                        <p:strVal val="visible"/>
                                      </p:to>
                                    </p:set>
                                    <p:animEffect transition="in" filter="wipe(left)">
                                      <p:cBhvr>
                                        <p:cTn id="49"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11" grpId="0" animBg="1"/>
      <p:bldP spid="184" grpId="0" animBg="1"/>
      <p:bldP spid="182" grpId="0"/>
      <p:bldP spid="123" grpId="0"/>
      <p:bldP spid="226" grpId="0"/>
      <p:bldP spid="230" grpId="0"/>
      <p:bldP spid="231" grpId="0"/>
      <p:bldP spid="2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Freeform 313"/>
          <p:cNvSpPr/>
          <p:nvPr/>
        </p:nvSpPr>
        <p:spPr>
          <a:xfrm>
            <a:off x="10674" y="1202276"/>
            <a:ext cx="12209620" cy="4291529"/>
          </a:xfrm>
          <a:custGeom>
            <a:avLst/>
            <a:gdLst>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833378 w 12211291"/>
              <a:gd name="connsiteY10" fmla="*/ 2361235 h 4328931"/>
              <a:gd name="connsiteX11" fmla="*/ 11575 w 12211291"/>
              <a:gd name="connsiteY11" fmla="*/ 2361235 h 4328931"/>
              <a:gd name="connsiteX12" fmla="*/ 0 w 12211291"/>
              <a:gd name="connsiteY12"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11575 w 12211291"/>
              <a:gd name="connsiteY10" fmla="*/ 2361235 h 4328931"/>
              <a:gd name="connsiteX11" fmla="*/ 0 w 12211291"/>
              <a:gd name="connsiteY11"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0 w 12211291"/>
              <a:gd name="connsiteY10" fmla="*/ 11574 h 4328931"/>
              <a:gd name="connsiteX0" fmla="*/ 8488 w 11366339"/>
              <a:gd name="connsiteY0" fmla="*/ 1224 h 4328931"/>
              <a:gd name="connsiteX1" fmla="*/ 11354765 w 11366339"/>
              <a:gd name="connsiteY1" fmla="*/ 0 h 4328931"/>
              <a:gd name="connsiteX2" fmla="*/ 11366339 w 11366339"/>
              <a:gd name="connsiteY2" fmla="*/ 2395959 h 4328931"/>
              <a:gd name="connsiteX3" fmla="*/ 8113853 w 11366339"/>
              <a:gd name="connsiteY3" fmla="*/ 2395959 h 4328931"/>
              <a:gd name="connsiteX4" fmla="*/ 8113853 w 11366339"/>
              <a:gd name="connsiteY4" fmla="*/ 4328931 h 4328931"/>
              <a:gd name="connsiteX5" fmla="*/ 6481823 w 11366339"/>
              <a:gd name="connsiteY5" fmla="*/ 4317357 h 4328931"/>
              <a:gd name="connsiteX6" fmla="*/ 6481823 w 11366339"/>
              <a:gd name="connsiteY6" fmla="*/ 2372810 h 4328931"/>
              <a:gd name="connsiteX7" fmla="*/ 1122745 w 11366339"/>
              <a:gd name="connsiteY7" fmla="*/ 2361235 h 4328931"/>
              <a:gd name="connsiteX8" fmla="*/ 1134319 w 11366339"/>
              <a:gd name="connsiteY8" fmla="*/ 2592729 h 4328931"/>
              <a:gd name="connsiteX9" fmla="*/ 0 w 11366339"/>
              <a:gd name="connsiteY9" fmla="*/ 2592729 h 4328931"/>
              <a:gd name="connsiteX10" fmla="*/ 8488 w 11366339"/>
              <a:gd name="connsiteY10" fmla="*/ 1224 h 4328931"/>
              <a:gd name="connsiteX0" fmla="*/ 203 w 11388534"/>
              <a:gd name="connsiteY0" fmla="*/ 1224 h 4328931"/>
              <a:gd name="connsiteX1" fmla="*/ 11376960 w 11388534"/>
              <a:gd name="connsiteY1" fmla="*/ 0 h 4328931"/>
              <a:gd name="connsiteX2" fmla="*/ 11388534 w 11388534"/>
              <a:gd name="connsiteY2" fmla="*/ 2395959 h 4328931"/>
              <a:gd name="connsiteX3" fmla="*/ 8136048 w 11388534"/>
              <a:gd name="connsiteY3" fmla="*/ 2395959 h 4328931"/>
              <a:gd name="connsiteX4" fmla="*/ 8136048 w 11388534"/>
              <a:gd name="connsiteY4" fmla="*/ 4328931 h 4328931"/>
              <a:gd name="connsiteX5" fmla="*/ 6504018 w 11388534"/>
              <a:gd name="connsiteY5" fmla="*/ 4317357 h 4328931"/>
              <a:gd name="connsiteX6" fmla="*/ 6504018 w 11388534"/>
              <a:gd name="connsiteY6" fmla="*/ 2372810 h 4328931"/>
              <a:gd name="connsiteX7" fmla="*/ 1144940 w 11388534"/>
              <a:gd name="connsiteY7" fmla="*/ 2361235 h 4328931"/>
              <a:gd name="connsiteX8" fmla="*/ 1156514 w 11388534"/>
              <a:gd name="connsiteY8" fmla="*/ 2592729 h 4328931"/>
              <a:gd name="connsiteX9" fmla="*/ 22195 w 11388534"/>
              <a:gd name="connsiteY9" fmla="*/ 2592729 h 4328931"/>
              <a:gd name="connsiteX10" fmla="*/ 203 w 11388534"/>
              <a:gd name="connsiteY10" fmla="*/ 1224 h 4328931"/>
              <a:gd name="connsiteX0" fmla="*/ 662 w 11368673"/>
              <a:gd name="connsiteY0" fmla="*/ 1224 h 4328931"/>
              <a:gd name="connsiteX1" fmla="*/ 11357099 w 11368673"/>
              <a:gd name="connsiteY1" fmla="*/ 0 h 4328931"/>
              <a:gd name="connsiteX2" fmla="*/ 11368673 w 11368673"/>
              <a:gd name="connsiteY2" fmla="*/ 2395959 h 4328931"/>
              <a:gd name="connsiteX3" fmla="*/ 8116187 w 11368673"/>
              <a:gd name="connsiteY3" fmla="*/ 2395959 h 4328931"/>
              <a:gd name="connsiteX4" fmla="*/ 8116187 w 11368673"/>
              <a:gd name="connsiteY4" fmla="*/ 4328931 h 4328931"/>
              <a:gd name="connsiteX5" fmla="*/ 6484157 w 11368673"/>
              <a:gd name="connsiteY5" fmla="*/ 4317357 h 4328931"/>
              <a:gd name="connsiteX6" fmla="*/ 6484157 w 11368673"/>
              <a:gd name="connsiteY6" fmla="*/ 2372810 h 4328931"/>
              <a:gd name="connsiteX7" fmla="*/ 1125079 w 11368673"/>
              <a:gd name="connsiteY7" fmla="*/ 2361235 h 4328931"/>
              <a:gd name="connsiteX8" fmla="*/ 1136653 w 11368673"/>
              <a:gd name="connsiteY8" fmla="*/ 2592729 h 4328931"/>
              <a:gd name="connsiteX9" fmla="*/ 2334 w 11368673"/>
              <a:gd name="connsiteY9" fmla="*/ 2592729 h 4328931"/>
              <a:gd name="connsiteX10" fmla="*/ 662 w 11368673"/>
              <a:gd name="connsiteY10" fmla="*/ 1224 h 4328931"/>
              <a:gd name="connsiteX0" fmla="*/ 662 w 12200379"/>
              <a:gd name="connsiteY0" fmla="*/ 32275 h 4359982"/>
              <a:gd name="connsiteX1" fmla="*/ 12200379 w 12200379"/>
              <a:gd name="connsiteY1" fmla="*/ 0 h 4359982"/>
              <a:gd name="connsiteX2" fmla="*/ 11368673 w 12200379"/>
              <a:gd name="connsiteY2" fmla="*/ 242701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01929 w 12200379"/>
              <a:gd name="connsiteY8" fmla="*/ 3107240 h 4359982"/>
              <a:gd name="connsiteX9" fmla="*/ 2334 w 12200379"/>
              <a:gd name="connsiteY9" fmla="*/ 2623780 h 4359982"/>
              <a:gd name="connsiteX10" fmla="*/ 662 w 12200379"/>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6493398 w 12209620"/>
              <a:gd name="connsiteY6" fmla="*/ 2403861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7187879 w 12209620"/>
              <a:gd name="connsiteY3" fmla="*/ 2391635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602147 w 12209620"/>
              <a:gd name="connsiteY6" fmla="*/ 2403862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43026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78401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9620" h="4371991">
                <a:moveTo>
                  <a:pt x="9903" y="32275"/>
                </a:moveTo>
                <a:lnTo>
                  <a:pt x="12209620" y="0"/>
                </a:lnTo>
                <a:cubicBezTo>
                  <a:pt x="12207648" y="781009"/>
                  <a:pt x="12205675" y="1597392"/>
                  <a:pt x="12203703" y="2378401"/>
                </a:cubicBezTo>
                <a:lnTo>
                  <a:pt x="7187879" y="2391635"/>
                </a:lnTo>
                <a:lnTo>
                  <a:pt x="7245753" y="4371774"/>
                </a:lnTo>
                <a:lnTo>
                  <a:pt x="5567423" y="4371991"/>
                </a:lnTo>
                <a:lnTo>
                  <a:pt x="5521124" y="2403863"/>
                </a:lnTo>
                <a:lnTo>
                  <a:pt x="1134320" y="2392286"/>
                </a:lnTo>
                <a:lnTo>
                  <a:pt x="1111170" y="3107240"/>
                </a:lnTo>
                <a:lnTo>
                  <a:pt x="0" y="3095448"/>
                </a:lnTo>
                <a:cubicBezTo>
                  <a:pt x="2829" y="2231613"/>
                  <a:pt x="7074" y="896110"/>
                  <a:pt x="9903" y="32275"/>
                </a:cubicBezTo>
                <a:close/>
              </a:path>
            </a:pathLst>
          </a:custGeom>
          <a:solidFill>
            <a:srgbClr val="FFF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p:cNvSpPr/>
          <p:nvPr/>
        </p:nvSpPr>
        <p:spPr>
          <a:xfrm>
            <a:off x="3535" y="3506260"/>
            <a:ext cx="12203235" cy="1446470"/>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819860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7" fmla="*/ 0 w 12196354"/>
              <a:gd name="connsiteY7" fmla="*/ 819860 h 3124215"/>
              <a:gd name="connsiteX0" fmla="*/ 0 w 12196354"/>
              <a:gd name="connsiteY0" fmla="*/ 3124215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0" fmla="*/ 0 w 11576594"/>
              <a:gd name="connsiteY0" fmla="*/ 3140172 h 3140172"/>
              <a:gd name="connsiteX1" fmla="*/ 638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576594"/>
              <a:gd name="connsiteY0" fmla="*/ 3140172 h 3140172"/>
              <a:gd name="connsiteX1" fmla="*/ 22990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363234"/>
              <a:gd name="connsiteY0" fmla="*/ 3124215 h 3124215"/>
              <a:gd name="connsiteX1" fmla="*/ 16546 w 11363234"/>
              <a:gd name="connsiteY1" fmla="*/ 0 h 3124215"/>
              <a:gd name="connsiteX2" fmla="*/ 1099602 w 11363234"/>
              <a:gd name="connsiteY2" fmla="*/ 6095 h 3124215"/>
              <a:gd name="connsiteX3" fmla="*/ 1091474 w 11363234"/>
              <a:gd name="connsiteY3" fmla="*/ 813273 h 3124215"/>
              <a:gd name="connsiteX4" fmla="*/ 11363234 w 11363234"/>
              <a:gd name="connsiteY4" fmla="*/ 819860 h 3124215"/>
              <a:gd name="connsiteX5" fmla="*/ 11363234 w 11363234"/>
              <a:gd name="connsiteY5" fmla="*/ 3124215 h 3124215"/>
              <a:gd name="connsiteX6" fmla="*/ 0 w 11363234"/>
              <a:gd name="connsiteY6" fmla="*/ 3124215 h 3124215"/>
              <a:gd name="connsiteX0" fmla="*/ 0 w 12186194"/>
              <a:gd name="connsiteY0" fmla="*/ 3124215 h 3124215"/>
              <a:gd name="connsiteX1" fmla="*/ 16546 w 12186194"/>
              <a:gd name="connsiteY1" fmla="*/ 0 h 3124215"/>
              <a:gd name="connsiteX2" fmla="*/ 1099602 w 12186194"/>
              <a:gd name="connsiteY2" fmla="*/ 6095 h 3124215"/>
              <a:gd name="connsiteX3" fmla="*/ 1091474 w 12186194"/>
              <a:gd name="connsiteY3" fmla="*/ 813273 h 3124215"/>
              <a:gd name="connsiteX4" fmla="*/ 12186194 w 12186194"/>
              <a:gd name="connsiteY4" fmla="*/ 819860 h 3124215"/>
              <a:gd name="connsiteX5" fmla="*/ 11363234 w 12186194"/>
              <a:gd name="connsiteY5" fmla="*/ 3124215 h 3124215"/>
              <a:gd name="connsiteX6" fmla="*/ 0 w 12186194"/>
              <a:gd name="connsiteY6" fmla="*/ 3124215 h 3124215"/>
              <a:gd name="connsiteX0" fmla="*/ 0 w 12196354"/>
              <a:gd name="connsiteY0" fmla="*/ 3124215 h 3156129"/>
              <a:gd name="connsiteX1" fmla="*/ 16546 w 12196354"/>
              <a:gd name="connsiteY1" fmla="*/ 0 h 3156129"/>
              <a:gd name="connsiteX2" fmla="*/ 1099602 w 12196354"/>
              <a:gd name="connsiteY2" fmla="*/ 6095 h 3156129"/>
              <a:gd name="connsiteX3" fmla="*/ 1091474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099602 w 12196354"/>
              <a:gd name="connsiteY2" fmla="*/ 6095 h 3156129"/>
              <a:gd name="connsiteX3" fmla="*/ 1103049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103049 w 12196354"/>
              <a:gd name="connsiteY2" fmla="*/ 813273 h 3156129"/>
              <a:gd name="connsiteX3" fmla="*/ 12186194 w 12196354"/>
              <a:gd name="connsiteY3" fmla="*/ 819860 h 3156129"/>
              <a:gd name="connsiteX4" fmla="*/ 12196354 w 12196354"/>
              <a:gd name="connsiteY4" fmla="*/ 3156129 h 3156129"/>
              <a:gd name="connsiteX5" fmla="*/ 0 w 12196354"/>
              <a:gd name="connsiteY5" fmla="*/ 3124215 h 3156129"/>
              <a:gd name="connsiteX0" fmla="*/ 6881 w 12203235"/>
              <a:gd name="connsiteY0" fmla="*/ 2360712 h 2392626"/>
              <a:gd name="connsiteX1" fmla="*/ 278 w 12203235"/>
              <a:gd name="connsiteY1" fmla="*/ 0 h 2392626"/>
              <a:gd name="connsiteX2" fmla="*/ 1109930 w 12203235"/>
              <a:gd name="connsiteY2" fmla="*/ 49770 h 2392626"/>
              <a:gd name="connsiteX3" fmla="*/ 12193075 w 12203235"/>
              <a:gd name="connsiteY3" fmla="*/ 56357 h 2392626"/>
              <a:gd name="connsiteX4" fmla="*/ 12203235 w 12203235"/>
              <a:gd name="connsiteY4" fmla="*/ 2392626 h 2392626"/>
              <a:gd name="connsiteX5" fmla="*/ 6881 w 12203235"/>
              <a:gd name="connsiteY5" fmla="*/ 2360712 h 2392626"/>
              <a:gd name="connsiteX0" fmla="*/ 6881 w 12203235"/>
              <a:gd name="connsiteY0" fmla="*/ 2360712 h 2392626"/>
              <a:gd name="connsiteX1" fmla="*/ 278 w 12203235"/>
              <a:gd name="connsiteY1" fmla="*/ 0 h 2392626"/>
              <a:gd name="connsiteX2" fmla="*/ 12193075 w 12203235"/>
              <a:gd name="connsiteY2" fmla="*/ 56357 h 2392626"/>
              <a:gd name="connsiteX3" fmla="*/ 12203235 w 12203235"/>
              <a:gd name="connsiteY3" fmla="*/ 2392626 h 2392626"/>
              <a:gd name="connsiteX4" fmla="*/ 6881 w 12203235"/>
              <a:gd name="connsiteY4" fmla="*/ 2360712 h 2392626"/>
              <a:gd name="connsiteX0" fmla="*/ 6881 w 12203235"/>
              <a:gd name="connsiteY0" fmla="*/ 2342533 h 2374447"/>
              <a:gd name="connsiteX1" fmla="*/ 278 w 12203235"/>
              <a:gd name="connsiteY1" fmla="*/ 0 h 2374447"/>
              <a:gd name="connsiteX2" fmla="*/ 12193075 w 12203235"/>
              <a:gd name="connsiteY2" fmla="*/ 38178 h 2374447"/>
              <a:gd name="connsiteX3" fmla="*/ 12203235 w 12203235"/>
              <a:gd name="connsiteY3" fmla="*/ 2374447 h 2374447"/>
              <a:gd name="connsiteX4" fmla="*/ 6881 w 12203235"/>
              <a:gd name="connsiteY4" fmla="*/ 2342533 h 23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235" h="2374447">
                <a:moveTo>
                  <a:pt x="6881" y="2342533"/>
                </a:moveTo>
                <a:cubicBezTo>
                  <a:pt x="9010" y="1295809"/>
                  <a:pt x="-1851" y="1046724"/>
                  <a:pt x="278" y="0"/>
                </a:cubicBezTo>
                <a:lnTo>
                  <a:pt x="12193075" y="38178"/>
                </a:lnTo>
                <a:cubicBezTo>
                  <a:pt x="12196462" y="816934"/>
                  <a:pt x="12199848" y="1595691"/>
                  <a:pt x="12203235" y="2374447"/>
                </a:cubicBezTo>
                <a:lnTo>
                  <a:pt x="6881" y="2342533"/>
                </a:lnTo>
                <a:close/>
              </a:path>
            </a:pathLst>
          </a:custGeom>
          <a:solidFill>
            <a:srgbClr val="F8F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Rectangle 310"/>
          <p:cNvSpPr/>
          <p:nvPr/>
        </p:nvSpPr>
        <p:spPr>
          <a:xfrm>
            <a:off x="258" y="2893910"/>
            <a:ext cx="12218089" cy="3981869"/>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3526509 h 5830864"/>
              <a:gd name="connsiteX1" fmla="*/ 629387 w 12196354"/>
              <a:gd name="connsiteY1" fmla="*/ 3529722 h 5830864"/>
              <a:gd name="connsiteX2" fmla="*/ 626146 w 12196354"/>
              <a:gd name="connsiteY2" fmla="*/ 2706649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35383 w 12196354"/>
              <a:gd name="connsiteY2" fmla="*/ 2545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32602 h 5836957"/>
              <a:gd name="connsiteX1" fmla="*/ 629387 w 12196354"/>
              <a:gd name="connsiteY1" fmla="*/ 3535815 h 5836957"/>
              <a:gd name="connsiteX2" fmla="*/ 616910 w 12196354"/>
              <a:gd name="connsiteY2" fmla="*/ 0 h 5836957"/>
              <a:gd name="connsiteX3" fmla="*/ 1951195 w 12196354"/>
              <a:gd name="connsiteY3" fmla="*/ 6093 h 5836957"/>
              <a:gd name="connsiteX4" fmla="*/ 1924594 w 12196354"/>
              <a:gd name="connsiteY4" fmla="*/ 3526015 h 5836957"/>
              <a:gd name="connsiteX5" fmla="*/ 12196354 w 12196354"/>
              <a:gd name="connsiteY5" fmla="*/ 3532602 h 5836957"/>
              <a:gd name="connsiteX6" fmla="*/ 12196354 w 12196354"/>
              <a:gd name="connsiteY6" fmla="*/ 5836957 h 5836957"/>
              <a:gd name="connsiteX7" fmla="*/ 0 w 12196354"/>
              <a:gd name="connsiteY7" fmla="*/ 5836957 h 5836957"/>
              <a:gd name="connsiteX8" fmla="*/ 0 w 12196354"/>
              <a:gd name="connsiteY8" fmla="*/ 3532602 h 5836957"/>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9007384 w 12196354"/>
              <a:gd name="connsiteY5" fmla="*/ 3520338 h 5830864"/>
              <a:gd name="connsiteX6" fmla="*/ 12196354 w 12196354"/>
              <a:gd name="connsiteY6" fmla="*/ 3526509 h 5830864"/>
              <a:gd name="connsiteX7" fmla="*/ 12196354 w 12196354"/>
              <a:gd name="connsiteY7" fmla="*/ 5830864 h 5830864"/>
              <a:gd name="connsiteX8" fmla="*/ 0 w 12196354"/>
              <a:gd name="connsiteY8" fmla="*/ 5830864 h 5830864"/>
              <a:gd name="connsiteX9" fmla="*/ 0 w 12196354"/>
              <a:gd name="connsiteY9"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9007384 w 12196354"/>
              <a:gd name="connsiteY6" fmla="*/ 3520338 h 5830864"/>
              <a:gd name="connsiteX7" fmla="*/ 12196354 w 12196354"/>
              <a:gd name="connsiteY7" fmla="*/ 3526509 h 5830864"/>
              <a:gd name="connsiteX8" fmla="*/ 12196354 w 12196354"/>
              <a:gd name="connsiteY8" fmla="*/ 5830864 h 5830864"/>
              <a:gd name="connsiteX9" fmla="*/ 0 w 12196354"/>
              <a:gd name="connsiteY9" fmla="*/ 5830864 h 5830864"/>
              <a:gd name="connsiteX10" fmla="*/ 0 w 12196354"/>
              <a:gd name="connsiteY10"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3520338 h 5830864"/>
              <a:gd name="connsiteX8" fmla="*/ 12196354 w 12196354"/>
              <a:gd name="connsiteY8" fmla="*/ 3526509 h 5830864"/>
              <a:gd name="connsiteX9" fmla="*/ 12196354 w 12196354"/>
              <a:gd name="connsiteY9" fmla="*/ 5830864 h 5830864"/>
              <a:gd name="connsiteX10" fmla="*/ 0 w 12196354"/>
              <a:gd name="connsiteY10" fmla="*/ 5830864 h 5830864"/>
              <a:gd name="connsiteX11" fmla="*/ 0 w 12196354"/>
              <a:gd name="connsiteY11"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8908324 w 12196354"/>
              <a:gd name="connsiteY7" fmla="*/ 3513832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02999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65562"/>
              <a:gd name="connsiteX1" fmla="*/ 629387 w 12196354"/>
              <a:gd name="connsiteY1" fmla="*/ 3529722 h 5865562"/>
              <a:gd name="connsiteX2" fmla="*/ 616910 w 12196354"/>
              <a:gd name="connsiteY2" fmla="*/ 9680 h 5865562"/>
              <a:gd name="connsiteX3" fmla="*/ 1951195 w 12196354"/>
              <a:gd name="connsiteY3" fmla="*/ 0 h 5865562"/>
              <a:gd name="connsiteX4" fmla="*/ 1924594 w 12196354"/>
              <a:gd name="connsiteY4" fmla="*/ 3519922 h 5865562"/>
              <a:gd name="connsiteX5" fmla="*/ 7029994 w 12196354"/>
              <a:gd name="connsiteY5" fmla="*/ 3513832 h 5865562"/>
              <a:gd name="connsiteX6" fmla="*/ 7029994 w 12196354"/>
              <a:gd name="connsiteY6" fmla="*/ 1750746 h 5865562"/>
              <a:gd name="connsiteX7" fmla="*/ 9007384 w 12196354"/>
              <a:gd name="connsiteY7" fmla="*/ 1737735 h 5865562"/>
              <a:gd name="connsiteX8" fmla="*/ 9007384 w 12196354"/>
              <a:gd name="connsiteY8" fmla="*/ 3520338 h 5865562"/>
              <a:gd name="connsiteX9" fmla="*/ 12196354 w 12196354"/>
              <a:gd name="connsiteY9" fmla="*/ 3526509 h 5865562"/>
              <a:gd name="connsiteX10" fmla="*/ 12196354 w 12196354"/>
              <a:gd name="connsiteY10" fmla="*/ 5830864 h 5865562"/>
              <a:gd name="connsiteX11" fmla="*/ 599440 w 12196354"/>
              <a:gd name="connsiteY11" fmla="*/ 5865562 h 5865562"/>
              <a:gd name="connsiteX12" fmla="*/ 0 w 12196354"/>
              <a:gd name="connsiteY12" fmla="*/ 3526509 h 5865562"/>
              <a:gd name="connsiteX0" fmla="*/ 0 w 12196354"/>
              <a:gd name="connsiteY0" fmla="*/ 3526509 h 5848213"/>
              <a:gd name="connsiteX1" fmla="*/ 629387 w 12196354"/>
              <a:gd name="connsiteY1" fmla="*/ 3529722 h 5848213"/>
              <a:gd name="connsiteX2" fmla="*/ 616910 w 12196354"/>
              <a:gd name="connsiteY2" fmla="*/ 9680 h 5848213"/>
              <a:gd name="connsiteX3" fmla="*/ 1951195 w 12196354"/>
              <a:gd name="connsiteY3" fmla="*/ 0 h 5848213"/>
              <a:gd name="connsiteX4" fmla="*/ 1924594 w 12196354"/>
              <a:gd name="connsiteY4" fmla="*/ 3519922 h 5848213"/>
              <a:gd name="connsiteX5" fmla="*/ 7029994 w 12196354"/>
              <a:gd name="connsiteY5" fmla="*/ 3513832 h 5848213"/>
              <a:gd name="connsiteX6" fmla="*/ 7029994 w 12196354"/>
              <a:gd name="connsiteY6" fmla="*/ 1750746 h 5848213"/>
              <a:gd name="connsiteX7" fmla="*/ 9007384 w 12196354"/>
              <a:gd name="connsiteY7" fmla="*/ 1737735 h 5848213"/>
              <a:gd name="connsiteX8" fmla="*/ 9007384 w 12196354"/>
              <a:gd name="connsiteY8" fmla="*/ 3520338 h 5848213"/>
              <a:gd name="connsiteX9" fmla="*/ 12196354 w 12196354"/>
              <a:gd name="connsiteY9" fmla="*/ 3526509 h 5848213"/>
              <a:gd name="connsiteX10" fmla="*/ 12196354 w 12196354"/>
              <a:gd name="connsiteY10" fmla="*/ 5830864 h 5848213"/>
              <a:gd name="connsiteX11" fmla="*/ 599440 w 12196354"/>
              <a:gd name="connsiteY11" fmla="*/ 5848213 h 5848213"/>
              <a:gd name="connsiteX12" fmla="*/ 0 w 12196354"/>
              <a:gd name="connsiteY12" fmla="*/ 3526509 h 5848213"/>
              <a:gd name="connsiteX0" fmla="*/ 0 w 12196354"/>
              <a:gd name="connsiteY0" fmla="*/ 3526509 h 5848213"/>
              <a:gd name="connsiteX1" fmla="*/ 616910 w 12196354"/>
              <a:gd name="connsiteY1" fmla="*/ 9680 h 5848213"/>
              <a:gd name="connsiteX2" fmla="*/ 1951195 w 12196354"/>
              <a:gd name="connsiteY2" fmla="*/ 0 h 5848213"/>
              <a:gd name="connsiteX3" fmla="*/ 1924594 w 12196354"/>
              <a:gd name="connsiteY3" fmla="*/ 3519922 h 5848213"/>
              <a:gd name="connsiteX4" fmla="*/ 7029994 w 12196354"/>
              <a:gd name="connsiteY4" fmla="*/ 3513832 h 5848213"/>
              <a:gd name="connsiteX5" fmla="*/ 7029994 w 12196354"/>
              <a:gd name="connsiteY5" fmla="*/ 1750746 h 5848213"/>
              <a:gd name="connsiteX6" fmla="*/ 9007384 w 12196354"/>
              <a:gd name="connsiteY6" fmla="*/ 1737735 h 5848213"/>
              <a:gd name="connsiteX7" fmla="*/ 9007384 w 12196354"/>
              <a:gd name="connsiteY7" fmla="*/ 3520338 h 5848213"/>
              <a:gd name="connsiteX8" fmla="*/ 12196354 w 12196354"/>
              <a:gd name="connsiteY8" fmla="*/ 3526509 h 5848213"/>
              <a:gd name="connsiteX9" fmla="*/ 12196354 w 12196354"/>
              <a:gd name="connsiteY9" fmla="*/ 5830864 h 5848213"/>
              <a:gd name="connsiteX10" fmla="*/ 599440 w 12196354"/>
              <a:gd name="connsiteY10" fmla="*/ 5848213 h 5848213"/>
              <a:gd name="connsiteX11" fmla="*/ 0 w 12196354"/>
              <a:gd name="connsiteY11" fmla="*/ 3526509 h 5848213"/>
              <a:gd name="connsiteX0" fmla="*/ 0 w 11596914"/>
              <a:gd name="connsiteY0" fmla="*/ 5848213 h 5848213"/>
              <a:gd name="connsiteX1" fmla="*/ 17470 w 11596914"/>
              <a:gd name="connsiteY1" fmla="*/ 9680 h 5848213"/>
              <a:gd name="connsiteX2" fmla="*/ 1351755 w 11596914"/>
              <a:gd name="connsiteY2" fmla="*/ 0 h 5848213"/>
              <a:gd name="connsiteX3" fmla="*/ 1325154 w 11596914"/>
              <a:gd name="connsiteY3" fmla="*/ 3519922 h 5848213"/>
              <a:gd name="connsiteX4" fmla="*/ 6430554 w 11596914"/>
              <a:gd name="connsiteY4" fmla="*/ 3513832 h 5848213"/>
              <a:gd name="connsiteX5" fmla="*/ 6430554 w 11596914"/>
              <a:gd name="connsiteY5" fmla="*/ 1750746 h 5848213"/>
              <a:gd name="connsiteX6" fmla="*/ 8407944 w 11596914"/>
              <a:gd name="connsiteY6" fmla="*/ 1737735 h 5848213"/>
              <a:gd name="connsiteX7" fmla="*/ 8407944 w 11596914"/>
              <a:gd name="connsiteY7" fmla="*/ 3520338 h 5848213"/>
              <a:gd name="connsiteX8" fmla="*/ 11596914 w 11596914"/>
              <a:gd name="connsiteY8" fmla="*/ 3526509 h 5848213"/>
              <a:gd name="connsiteX9" fmla="*/ 11596914 w 11596914"/>
              <a:gd name="connsiteY9" fmla="*/ 5830864 h 5848213"/>
              <a:gd name="connsiteX10" fmla="*/ 0 w 11596914"/>
              <a:gd name="connsiteY10" fmla="*/ 5848213 h 5848213"/>
              <a:gd name="connsiteX0" fmla="*/ 4259 w 11580853"/>
              <a:gd name="connsiteY0" fmla="*/ 5778817 h 5830864"/>
              <a:gd name="connsiteX1" fmla="*/ 1409 w 11580853"/>
              <a:gd name="connsiteY1" fmla="*/ 9680 h 5830864"/>
              <a:gd name="connsiteX2" fmla="*/ 1335694 w 11580853"/>
              <a:gd name="connsiteY2" fmla="*/ 0 h 5830864"/>
              <a:gd name="connsiteX3" fmla="*/ 1309093 w 11580853"/>
              <a:gd name="connsiteY3" fmla="*/ 3519922 h 5830864"/>
              <a:gd name="connsiteX4" fmla="*/ 6414493 w 11580853"/>
              <a:gd name="connsiteY4" fmla="*/ 3513832 h 5830864"/>
              <a:gd name="connsiteX5" fmla="*/ 6414493 w 11580853"/>
              <a:gd name="connsiteY5" fmla="*/ 1750746 h 5830864"/>
              <a:gd name="connsiteX6" fmla="*/ 8391883 w 11580853"/>
              <a:gd name="connsiteY6" fmla="*/ 1737735 h 5830864"/>
              <a:gd name="connsiteX7" fmla="*/ 8391883 w 11580853"/>
              <a:gd name="connsiteY7" fmla="*/ 3520338 h 5830864"/>
              <a:gd name="connsiteX8" fmla="*/ 11580853 w 11580853"/>
              <a:gd name="connsiteY8" fmla="*/ 3526509 h 5830864"/>
              <a:gd name="connsiteX9" fmla="*/ 11580853 w 11580853"/>
              <a:gd name="connsiteY9" fmla="*/ 5830864 h 5830864"/>
              <a:gd name="connsiteX10" fmla="*/ 4259 w 11580853"/>
              <a:gd name="connsiteY10" fmla="*/ 5778817 h 5830864"/>
              <a:gd name="connsiteX0" fmla="*/ 0 w 11576594"/>
              <a:gd name="connsiteY0" fmla="*/ 5778817 h 5830864"/>
              <a:gd name="connsiteX1" fmla="*/ 210510 w 11576594"/>
              <a:gd name="connsiteY1" fmla="*/ 9680 h 5830864"/>
              <a:gd name="connsiteX2" fmla="*/ 1331435 w 11576594"/>
              <a:gd name="connsiteY2" fmla="*/ 0 h 5830864"/>
              <a:gd name="connsiteX3" fmla="*/ 1304834 w 11576594"/>
              <a:gd name="connsiteY3" fmla="*/ 3519922 h 5830864"/>
              <a:gd name="connsiteX4" fmla="*/ 6410234 w 11576594"/>
              <a:gd name="connsiteY4" fmla="*/ 3513832 h 5830864"/>
              <a:gd name="connsiteX5" fmla="*/ 6410234 w 11576594"/>
              <a:gd name="connsiteY5" fmla="*/ 1750746 h 5830864"/>
              <a:gd name="connsiteX6" fmla="*/ 8387624 w 11576594"/>
              <a:gd name="connsiteY6" fmla="*/ 1737735 h 5830864"/>
              <a:gd name="connsiteX7" fmla="*/ 8387624 w 11576594"/>
              <a:gd name="connsiteY7" fmla="*/ 3520338 h 5830864"/>
              <a:gd name="connsiteX8" fmla="*/ 11576594 w 11576594"/>
              <a:gd name="connsiteY8" fmla="*/ 3526509 h 5830864"/>
              <a:gd name="connsiteX9" fmla="*/ 11576594 w 11576594"/>
              <a:gd name="connsiteY9" fmla="*/ 5830864 h 5830864"/>
              <a:gd name="connsiteX10" fmla="*/ 0 w 11576594"/>
              <a:gd name="connsiteY10" fmla="*/ 5778817 h 5830864"/>
              <a:gd name="connsiteX0" fmla="*/ 0 w 11373394"/>
              <a:gd name="connsiteY0" fmla="*/ 5796166 h 5830864"/>
              <a:gd name="connsiteX1" fmla="*/ 7310 w 11373394"/>
              <a:gd name="connsiteY1" fmla="*/ 9680 h 5830864"/>
              <a:gd name="connsiteX2" fmla="*/ 1128235 w 11373394"/>
              <a:gd name="connsiteY2" fmla="*/ 0 h 5830864"/>
              <a:gd name="connsiteX3" fmla="*/ 1101634 w 11373394"/>
              <a:gd name="connsiteY3" fmla="*/ 3519922 h 5830864"/>
              <a:gd name="connsiteX4" fmla="*/ 6207034 w 11373394"/>
              <a:gd name="connsiteY4" fmla="*/ 3513832 h 5830864"/>
              <a:gd name="connsiteX5" fmla="*/ 6207034 w 11373394"/>
              <a:gd name="connsiteY5" fmla="*/ 1750746 h 5830864"/>
              <a:gd name="connsiteX6" fmla="*/ 8184424 w 11373394"/>
              <a:gd name="connsiteY6" fmla="*/ 1737735 h 5830864"/>
              <a:gd name="connsiteX7" fmla="*/ 8184424 w 11373394"/>
              <a:gd name="connsiteY7" fmla="*/ 3520338 h 5830864"/>
              <a:gd name="connsiteX8" fmla="*/ 11373394 w 11373394"/>
              <a:gd name="connsiteY8" fmla="*/ 3526509 h 5830864"/>
              <a:gd name="connsiteX9" fmla="*/ 11373394 w 11373394"/>
              <a:gd name="connsiteY9" fmla="*/ 5830864 h 5830864"/>
              <a:gd name="connsiteX10" fmla="*/ 0 w 11373394"/>
              <a:gd name="connsiteY10" fmla="*/ 5796166 h 5830864"/>
              <a:gd name="connsiteX0" fmla="*/ 0 w 12176034"/>
              <a:gd name="connsiteY0" fmla="*/ 5796166 h 5830864"/>
              <a:gd name="connsiteX1" fmla="*/ 7310 w 12176034"/>
              <a:gd name="connsiteY1" fmla="*/ 9680 h 5830864"/>
              <a:gd name="connsiteX2" fmla="*/ 1128235 w 12176034"/>
              <a:gd name="connsiteY2" fmla="*/ 0 h 5830864"/>
              <a:gd name="connsiteX3" fmla="*/ 1101634 w 12176034"/>
              <a:gd name="connsiteY3" fmla="*/ 3519922 h 5830864"/>
              <a:gd name="connsiteX4" fmla="*/ 6207034 w 12176034"/>
              <a:gd name="connsiteY4" fmla="*/ 3513832 h 5830864"/>
              <a:gd name="connsiteX5" fmla="*/ 6207034 w 12176034"/>
              <a:gd name="connsiteY5" fmla="*/ 1750746 h 5830864"/>
              <a:gd name="connsiteX6" fmla="*/ 8184424 w 12176034"/>
              <a:gd name="connsiteY6" fmla="*/ 1737735 h 5830864"/>
              <a:gd name="connsiteX7" fmla="*/ 8184424 w 12176034"/>
              <a:gd name="connsiteY7" fmla="*/ 3520338 h 5830864"/>
              <a:gd name="connsiteX8" fmla="*/ 12176034 w 12176034"/>
              <a:gd name="connsiteY8" fmla="*/ 3526509 h 5830864"/>
              <a:gd name="connsiteX9" fmla="*/ 11373394 w 12176034"/>
              <a:gd name="connsiteY9" fmla="*/ 5830864 h 5830864"/>
              <a:gd name="connsiteX10" fmla="*/ 0 w 1217603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6207034 w 12206514"/>
              <a:gd name="connsiteY4" fmla="*/ 3513832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7327898 w 12206514"/>
              <a:gd name="connsiteY7" fmla="*/ 3500574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6764631 h 6764631"/>
              <a:gd name="connsiteX1" fmla="*/ 7310 w 12206514"/>
              <a:gd name="connsiteY1" fmla="*/ 9680 h 6764631"/>
              <a:gd name="connsiteX2" fmla="*/ 1128235 w 12206514"/>
              <a:gd name="connsiteY2" fmla="*/ 0 h 6764631"/>
              <a:gd name="connsiteX3" fmla="*/ 1101634 w 12206514"/>
              <a:gd name="connsiteY3" fmla="*/ 3519922 h 6764631"/>
              <a:gd name="connsiteX4" fmla="*/ 5281060 w 12206514"/>
              <a:gd name="connsiteY4" fmla="*/ 3494067 h 6764631"/>
              <a:gd name="connsiteX5" fmla="*/ 5813495 w 12206514"/>
              <a:gd name="connsiteY5" fmla="*/ 1770512 h 6764631"/>
              <a:gd name="connsiteX6" fmla="*/ 6911209 w 12206514"/>
              <a:gd name="connsiteY6" fmla="*/ 1757500 h 6764631"/>
              <a:gd name="connsiteX7" fmla="*/ 7327898 w 12206514"/>
              <a:gd name="connsiteY7" fmla="*/ 3500574 h 6764631"/>
              <a:gd name="connsiteX8" fmla="*/ 12176034 w 12206514"/>
              <a:gd name="connsiteY8" fmla="*/ 3526509 h 6764631"/>
              <a:gd name="connsiteX9" fmla="*/ 12206514 w 12206514"/>
              <a:gd name="connsiteY9" fmla="*/ 5830864 h 6764631"/>
              <a:gd name="connsiteX10" fmla="*/ 0 w 12206514"/>
              <a:gd name="connsiteY10" fmla="*/ 6764631 h 6764631"/>
              <a:gd name="connsiteX0" fmla="*/ 0 w 12218089"/>
              <a:gd name="connsiteY0" fmla="*/ 6764631 h 6799329"/>
              <a:gd name="connsiteX1" fmla="*/ 7310 w 12218089"/>
              <a:gd name="connsiteY1" fmla="*/ 9680 h 6799329"/>
              <a:gd name="connsiteX2" fmla="*/ 1128235 w 12218089"/>
              <a:gd name="connsiteY2" fmla="*/ 0 h 6799329"/>
              <a:gd name="connsiteX3" fmla="*/ 1101634 w 12218089"/>
              <a:gd name="connsiteY3" fmla="*/ 3519922 h 6799329"/>
              <a:gd name="connsiteX4" fmla="*/ 5281060 w 12218089"/>
              <a:gd name="connsiteY4" fmla="*/ 3494067 h 6799329"/>
              <a:gd name="connsiteX5" fmla="*/ 5813495 w 12218089"/>
              <a:gd name="connsiteY5" fmla="*/ 1770512 h 6799329"/>
              <a:gd name="connsiteX6" fmla="*/ 6911209 w 12218089"/>
              <a:gd name="connsiteY6" fmla="*/ 1757500 h 6799329"/>
              <a:gd name="connsiteX7" fmla="*/ 7327898 w 12218089"/>
              <a:gd name="connsiteY7" fmla="*/ 3500574 h 6799329"/>
              <a:gd name="connsiteX8" fmla="*/ 12176034 w 12218089"/>
              <a:gd name="connsiteY8" fmla="*/ 3526509 h 6799329"/>
              <a:gd name="connsiteX9" fmla="*/ 12218089 w 12218089"/>
              <a:gd name="connsiteY9" fmla="*/ 6799329 h 6799329"/>
              <a:gd name="connsiteX10" fmla="*/ 0 w 12218089"/>
              <a:gd name="connsiteY10" fmla="*/ 6764631 h 679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18089" h="6799329">
                <a:moveTo>
                  <a:pt x="0" y="6764631"/>
                </a:moveTo>
                <a:cubicBezTo>
                  <a:pt x="5823" y="4818453"/>
                  <a:pt x="1487" y="1955858"/>
                  <a:pt x="7310" y="9680"/>
                </a:cubicBezTo>
                <a:lnTo>
                  <a:pt x="1128235" y="0"/>
                </a:lnTo>
                <a:cubicBezTo>
                  <a:pt x="1125526" y="269059"/>
                  <a:pt x="1104343" y="3250863"/>
                  <a:pt x="1101634" y="3519922"/>
                </a:cubicBezTo>
                <a:lnTo>
                  <a:pt x="5281060" y="3494067"/>
                </a:lnTo>
                <a:lnTo>
                  <a:pt x="5813495" y="1770512"/>
                </a:lnTo>
                <a:lnTo>
                  <a:pt x="6911209" y="1757500"/>
                </a:lnTo>
                <a:lnTo>
                  <a:pt x="7327898" y="3500574"/>
                </a:lnTo>
                <a:lnTo>
                  <a:pt x="12176034" y="3526509"/>
                </a:lnTo>
                <a:lnTo>
                  <a:pt x="12218089" y="6799329"/>
                </a:lnTo>
                <a:lnTo>
                  <a:pt x="0" y="6764631"/>
                </a:lnTo>
                <a:close/>
              </a:path>
            </a:pathLst>
          </a:cu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767112" y="1429621"/>
            <a:ext cx="1628011" cy="3266179"/>
          </a:xfrm>
          <a:prstGeom prst="roundRect">
            <a:avLst/>
          </a:prstGeom>
          <a:noFill/>
          <a:ln>
            <a:solidFill>
              <a:schemeClr val="accent1">
                <a:lumMod val="75000"/>
              </a:schemeClr>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bg2">
                    <a:lumMod val="50000"/>
                  </a:schemeClr>
                </a:solidFill>
                <a:latin typeface="Gill Sans MT" panose="020B0502020104020203" pitchFamily="34" charset="0"/>
              </a:rPr>
              <a:t>Labeled Datasets</a:t>
            </a:r>
            <a:endParaRPr lang="en-US" sz="1400" b="1" dirty="0">
              <a:solidFill>
                <a:schemeClr val="bg2">
                  <a:lumMod val="50000"/>
                </a:schemeClr>
              </a:solidFill>
              <a:latin typeface="Gill Sans MT" panose="020B0502020104020203" pitchFamily="34" charset="0"/>
            </a:endParaRPr>
          </a:p>
        </p:txBody>
      </p:sp>
      <p:sp>
        <p:nvSpPr>
          <p:cNvPr id="2" name="Title 1"/>
          <p:cNvSpPr>
            <a:spLocks noGrp="1"/>
          </p:cNvSpPr>
          <p:nvPr>
            <p:ph type="title"/>
          </p:nvPr>
        </p:nvSpPr>
        <p:spPr>
          <a:xfrm>
            <a:off x="838200" y="181492"/>
            <a:ext cx="7656263" cy="701731"/>
          </a:xfrm>
        </p:spPr>
        <p:txBody>
          <a:bodyPr/>
          <a:lstStyle/>
          <a:p>
            <a:r>
              <a:rPr lang="en-US" dirty="0" smtClean="0"/>
              <a:t>Anatomy of a </a:t>
            </a:r>
            <a:r>
              <a:rPr lang="en-US" dirty="0"/>
              <a:t>ML “Black Box”</a:t>
            </a:r>
          </a:p>
        </p:txBody>
      </p:sp>
      <p:sp>
        <p:nvSpPr>
          <p:cNvPr id="3" name="Content Placeholder 2"/>
          <p:cNvSpPr>
            <a:spLocks noGrp="1"/>
          </p:cNvSpPr>
          <p:nvPr>
            <p:ph idx="1"/>
          </p:nvPr>
        </p:nvSpPr>
        <p:spPr>
          <a:xfrm>
            <a:off x="1278219" y="791502"/>
            <a:ext cx="6685594" cy="409709"/>
          </a:xfrm>
        </p:spPr>
        <p:txBody>
          <a:bodyPr>
            <a:noAutofit/>
          </a:bodyPr>
          <a:lstStyle/>
          <a:p>
            <a:pPr marL="0" indent="0">
              <a:buNone/>
            </a:pPr>
            <a:r>
              <a:rPr lang="en-US" sz="2800" dirty="0" smtClean="0"/>
              <a:t>Supervised Learning Model </a:t>
            </a:r>
            <a:endParaRPr lang="en-US" sz="2800" dirty="0"/>
          </a:p>
        </p:txBody>
      </p:sp>
      <p:sp>
        <p:nvSpPr>
          <p:cNvPr id="16" name="Folded Corner 15"/>
          <p:cNvSpPr/>
          <p:nvPr/>
        </p:nvSpPr>
        <p:spPr>
          <a:xfrm>
            <a:off x="2528882" y="2394636"/>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7" name="Snip Diagonal Corner Rectangle 16"/>
          <p:cNvSpPr/>
          <p:nvPr/>
        </p:nvSpPr>
        <p:spPr>
          <a:xfrm>
            <a:off x="2465435" y="1795127"/>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18" name="Rounded Rectangle 17"/>
          <p:cNvSpPr/>
          <p:nvPr/>
        </p:nvSpPr>
        <p:spPr>
          <a:xfrm>
            <a:off x="3471312" y="2579979"/>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grpSp>
        <p:nvGrpSpPr>
          <p:cNvPr id="29" name="Group 28"/>
          <p:cNvGrpSpPr/>
          <p:nvPr/>
        </p:nvGrpSpPr>
        <p:grpSpPr>
          <a:xfrm>
            <a:off x="5166583" y="2205974"/>
            <a:ext cx="167700" cy="1140332"/>
            <a:chOff x="5303912" y="1916013"/>
            <a:chExt cx="1080120" cy="7344655"/>
          </a:xfrm>
          <a:effectLst>
            <a:outerShdw blurRad="50800" dist="38100" dir="2700000" algn="tl" rotWithShape="0">
              <a:prstClr val="black">
                <a:alpha val="40000"/>
              </a:prstClr>
            </a:outerShdw>
          </a:effectLst>
        </p:grpSpPr>
        <p:sp>
          <p:nvSpPr>
            <p:cNvPr id="19" name="Rectangle 18"/>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 name="Rectangle 19"/>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 name="Rectangle 20"/>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2" name="Rectangle 21"/>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4" name="Rectangle 23"/>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8" name="Group 27"/>
            <p:cNvGrpSpPr/>
            <p:nvPr/>
          </p:nvGrpSpPr>
          <p:grpSpPr>
            <a:xfrm>
              <a:off x="5715955" y="6448020"/>
              <a:ext cx="256034" cy="1371663"/>
              <a:chOff x="7264127" y="3328658"/>
              <a:chExt cx="256034" cy="1371663"/>
            </a:xfrm>
          </p:grpSpPr>
          <p:sp>
            <p:nvSpPr>
              <p:cNvPr id="25" name="Oval 24"/>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 name="Oval 25"/>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 name="Oval 26"/>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30" name="Group 29"/>
          <p:cNvGrpSpPr/>
          <p:nvPr/>
        </p:nvGrpSpPr>
        <p:grpSpPr>
          <a:xfrm>
            <a:off x="5110698" y="2239961"/>
            <a:ext cx="167700" cy="1140332"/>
            <a:chOff x="5303912" y="1916013"/>
            <a:chExt cx="1080120" cy="7344655"/>
          </a:xfrm>
          <a:effectLst>
            <a:outerShdw blurRad="50800" dist="38100" dir="2700000" algn="tl" rotWithShape="0">
              <a:prstClr val="black">
                <a:alpha val="40000"/>
              </a:prstClr>
            </a:outerShdw>
          </a:effectLst>
        </p:grpSpPr>
        <p:sp>
          <p:nvSpPr>
            <p:cNvPr id="31" name="Rectangle 3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 name="Rectangle 3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 name="Rectangle 3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 name="Rectangle 3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5" name="Rectangle 3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6" name="Group 35"/>
            <p:cNvGrpSpPr/>
            <p:nvPr/>
          </p:nvGrpSpPr>
          <p:grpSpPr>
            <a:xfrm>
              <a:off x="5715955" y="6448020"/>
              <a:ext cx="256034" cy="1371663"/>
              <a:chOff x="7264127" y="3328658"/>
              <a:chExt cx="256034" cy="1371663"/>
            </a:xfrm>
          </p:grpSpPr>
          <p:sp>
            <p:nvSpPr>
              <p:cNvPr id="37" name="Oval 3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8" name="Oval 3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9" name="Oval 3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40" name="Group 39"/>
          <p:cNvGrpSpPr/>
          <p:nvPr/>
        </p:nvGrpSpPr>
        <p:grpSpPr>
          <a:xfrm>
            <a:off x="5055488" y="2298420"/>
            <a:ext cx="167700" cy="1140332"/>
            <a:chOff x="5303912" y="1916013"/>
            <a:chExt cx="1080120" cy="7344655"/>
          </a:xfrm>
          <a:effectLst>
            <a:outerShdw blurRad="50800" dist="38100" dir="2700000" algn="tl" rotWithShape="0">
              <a:prstClr val="black">
                <a:alpha val="40000"/>
              </a:prstClr>
            </a:outerShdw>
          </a:effectLst>
        </p:grpSpPr>
        <p:sp>
          <p:nvSpPr>
            <p:cNvPr id="41" name="Rectangle 4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2" name="Rectangle 4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3" name="Rectangle 4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4" name="Rectangle 4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5" name="Rectangle 4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46" name="Group 45"/>
            <p:cNvGrpSpPr/>
            <p:nvPr/>
          </p:nvGrpSpPr>
          <p:grpSpPr>
            <a:xfrm>
              <a:off x="5715955" y="6448020"/>
              <a:ext cx="256034" cy="1371663"/>
              <a:chOff x="7264127" y="3328658"/>
              <a:chExt cx="256034" cy="1371663"/>
            </a:xfrm>
          </p:grpSpPr>
          <p:sp>
            <p:nvSpPr>
              <p:cNvPr id="47" name="Oval 4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8" name="Oval 4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9" name="Oval 4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0" name="Content Placeholder 2"/>
          <p:cNvSpPr txBox="1">
            <a:spLocks/>
          </p:cNvSpPr>
          <p:nvPr/>
        </p:nvSpPr>
        <p:spPr>
          <a:xfrm>
            <a:off x="4245933" y="2312574"/>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sp>
        <p:nvSpPr>
          <p:cNvPr id="51" name="Folded Corner 50"/>
          <p:cNvSpPr/>
          <p:nvPr/>
        </p:nvSpPr>
        <p:spPr>
          <a:xfrm>
            <a:off x="2425942" y="243651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2" name="Folded Corner 51"/>
          <p:cNvSpPr/>
          <p:nvPr/>
        </p:nvSpPr>
        <p:spPr>
          <a:xfrm>
            <a:off x="2333965" y="247922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3" name="Snip Diagonal Corner Rectangle 52"/>
          <p:cNvSpPr/>
          <p:nvPr/>
        </p:nvSpPr>
        <p:spPr>
          <a:xfrm>
            <a:off x="2405972" y="1831131"/>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4" name="Snip Diagonal Corner Rectangle 53"/>
          <p:cNvSpPr/>
          <p:nvPr/>
        </p:nvSpPr>
        <p:spPr>
          <a:xfrm>
            <a:off x="2333964" y="1867135"/>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5" name="Rounded Rectangle 54"/>
          <p:cNvSpPr/>
          <p:nvPr/>
        </p:nvSpPr>
        <p:spPr>
          <a:xfrm>
            <a:off x="5744292" y="1867134"/>
            <a:ext cx="1305566" cy="1468975"/>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MACHINE LEARNING</a:t>
            </a:r>
          </a:p>
          <a:p>
            <a:pPr algn="ctr"/>
            <a:r>
              <a:rPr lang="en-US" sz="1400" b="1" dirty="0" smtClean="0">
                <a:solidFill>
                  <a:schemeClr val="accent6">
                    <a:lumMod val="50000"/>
                  </a:schemeClr>
                </a:solidFill>
                <a:latin typeface="Gill Sans MT" panose="020B0502020104020203" pitchFamily="34" charset="0"/>
              </a:rPr>
              <a:t>ALGORITHM</a:t>
            </a:r>
            <a:endParaRPr lang="en-US" sz="1400" b="1" dirty="0">
              <a:solidFill>
                <a:schemeClr val="accent6">
                  <a:lumMod val="50000"/>
                </a:schemeClr>
              </a:solidFill>
              <a:latin typeface="Gill Sans MT" panose="020B0502020104020203" pitchFamily="34" charset="0"/>
            </a:endParaRPr>
          </a:p>
        </p:txBody>
      </p:sp>
      <p:sp>
        <p:nvSpPr>
          <p:cNvPr id="56" name="Rounded Rectangle 55"/>
          <p:cNvSpPr/>
          <p:nvPr/>
        </p:nvSpPr>
        <p:spPr>
          <a:xfrm>
            <a:off x="5812260" y="4065206"/>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CLASSIFIER MODEL</a:t>
            </a:r>
          </a:p>
        </p:txBody>
      </p:sp>
      <p:sp>
        <p:nvSpPr>
          <p:cNvPr id="57" name="Content Placeholder 2"/>
          <p:cNvSpPr txBox="1">
            <a:spLocks/>
          </p:cNvSpPr>
          <p:nvPr/>
        </p:nvSpPr>
        <p:spPr>
          <a:xfrm>
            <a:off x="361395" y="1966937"/>
            <a:ext cx="1375517" cy="19364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Gill Sans MT" panose="020B0502020104020203" pitchFamily="34" charset="0"/>
              </a:rPr>
              <a:t>TRAINING</a:t>
            </a:r>
            <a:endParaRPr lang="en-US" sz="1800" b="1" dirty="0">
              <a:latin typeface="Gill Sans MT" panose="020B0502020104020203" pitchFamily="34" charset="0"/>
            </a:endParaRPr>
          </a:p>
        </p:txBody>
      </p:sp>
      <p:sp>
        <p:nvSpPr>
          <p:cNvPr id="58" name="Content Placeholder 2"/>
          <p:cNvSpPr txBox="1">
            <a:spLocks/>
          </p:cNvSpPr>
          <p:nvPr/>
        </p:nvSpPr>
        <p:spPr>
          <a:xfrm>
            <a:off x="892396" y="4294597"/>
            <a:ext cx="1005578"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smtClean="0"/>
              <a:t>TEST</a:t>
            </a:r>
            <a:endParaRPr lang="en-US" sz="1800" dirty="0"/>
          </a:p>
        </p:txBody>
      </p:sp>
      <p:sp>
        <p:nvSpPr>
          <p:cNvPr id="59" name="Content Placeholder 2"/>
          <p:cNvSpPr txBox="1">
            <a:spLocks/>
          </p:cNvSpPr>
          <p:nvPr/>
        </p:nvSpPr>
        <p:spPr>
          <a:xfrm>
            <a:off x="610974" y="5710023"/>
            <a:ext cx="1759767"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t>PRODUCTION</a:t>
            </a:r>
          </a:p>
        </p:txBody>
      </p:sp>
      <p:sp>
        <p:nvSpPr>
          <p:cNvPr id="60" name="Content Placeholder 2"/>
          <p:cNvSpPr txBox="1">
            <a:spLocks/>
          </p:cNvSpPr>
          <p:nvPr/>
        </p:nvSpPr>
        <p:spPr>
          <a:xfrm>
            <a:off x="5611121" y="4790782"/>
            <a:ext cx="1471436"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(aka,     prediction model,     learning model)</a:t>
            </a:r>
            <a:endParaRPr lang="en-US" sz="1600" dirty="0">
              <a:latin typeface="Gill Sans MT" panose="020B0502020104020203" pitchFamily="34" charset="0"/>
            </a:endParaRPr>
          </a:p>
        </p:txBody>
      </p:sp>
      <p:sp>
        <p:nvSpPr>
          <p:cNvPr id="61" name="Snip Diagonal Corner Rectangle 60"/>
          <p:cNvSpPr/>
          <p:nvPr/>
        </p:nvSpPr>
        <p:spPr>
          <a:xfrm>
            <a:off x="7623717" y="3874069"/>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2" name="Snip Diagonal Corner Rectangle 61"/>
          <p:cNvSpPr/>
          <p:nvPr/>
        </p:nvSpPr>
        <p:spPr>
          <a:xfrm>
            <a:off x="7521400" y="3937035"/>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3" name="Snip Diagonal Corner Rectangle 62"/>
          <p:cNvSpPr/>
          <p:nvPr/>
        </p:nvSpPr>
        <p:spPr>
          <a:xfrm>
            <a:off x="7436703" y="4015924"/>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cxnSp>
        <p:nvCxnSpPr>
          <p:cNvPr id="66" name="Elbow Connector 65"/>
          <p:cNvCxnSpPr>
            <a:stCxn id="131" idx="6"/>
            <a:endCxn id="18" idx="1"/>
          </p:cNvCxnSpPr>
          <p:nvPr/>
        </p:nvCxnSpPr>
        <p:spPr>
          <a:xfrm>
            <a:off x="2985100" y="2881890"/>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8" idx="3"/>
            <a:endCxn id="44" idx="1"/>
          </p:cNvCxnSpPr>
          <p:nvPr/>
        </p:nvCxnSpPr>
        <p:spPr>
          <a:xfrm flipV="1">
            <a:off x="4742663" y="2883958"/>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54" idx="0"/>
            <a:endCxn id="76" idx="2"/>
          </p:cNvCxnSpPr>
          <p:nvPr/>
        </p:nvCxnSpPr>
        <p:spPr>
          <a:xfrm>
            <a:off x="3179347" y="2076880"/>
            <a:ext cx="2575384" cy="634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754731" y="197391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0" name="Elbow Connector 79"/>
          <p:cNvCxnSpPr>
            <a:stCxn id="82" idx="6"/>
            <a:endCxn id="81" idx="2"/>
          </p:cNvCxnSpPr>
          <p:nvPr/>
        </p:nvCxnSpPr>
        <p:spPr>
          <a:xfrm flipV="1">
            <a:off x="5217403" y="2883848"/>
            <a:ext cx="52688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744292" y="277453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2" name="Oval 81"/>
          <p:cNvSpPr/>
          <p:nvPr/>
        </p:nvSpPr>
        <p:spPr>
          <a:xfrm>
            <a:off x="5057363" y="2807768"/>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4" name="Elbow Connector 83"/>
          <p:cNvCxnSpPr>
            <a:stCxn id="55" idx="2"/>
            <a:endCxn id="56" idx="0"/>
          </p:cNvCxnSpPr>
          <p:nvPr/>
        </p:nvCxnSpPr>
        <p:spPr>
          <a:xfrm rot="5400000">
            <a:off x="6028784" y="3696914"/>
            <a:ext cx="729097" cy="7486"/>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302" idx="6"/>
            <a:endCxn id="63" idx="2"/>
          </p:cNvCxnSpPr>
          <p:nvPr/>
        </p:nvCxnSpPr>
        <p:spPr>
          <a:xfrm flipV="1">
            <a:off x="6966297" y="4225669"/>
            <a:ext cx="470406" cy="4233"/>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 name="Content Placeholder 2"/>
          <p:cNvSpPr txBox="1">
            <a:spLocks/>
          </p:cNvSpPr>
          <p:nvPr/>
        </p:nvSpPr>
        <p:spPr>
          <a:xfrm>
            <a:off x="6893769" y="2349921"/>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 the Model”</a:t>
            </a:r>
            <a:endParaRPr lang="en-US" sz="1600" dirty="0">
              <a:latin typeface="Gill Sans MT" panose="020B0502020104020203" pitchFamily="34" charset="0"/>
            </a:endParaRPr>
          </a:p>
        </p:txBody>
      </p:sp>
      <p:sp>
        <p:nvSpPr>
          <p:cNvPr id="182" name="Content Placeholder 2"/>
          <p:cNvSpPr txBox="1">
            <a:spLocks/>
          </p:cNvSpPr>
          <p:nvPr/>
        </p:nvSpPr>
        <p:spPr>
          <a:xfrm>
            <a:off x="2387149" y="3265547"/>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sp>
        <p:nvSpPr>
          <p:cNvPr id="186" name="Content Placeholder 2"/>
          <p:cNvSpPr txBox="1">
            <a:spLocks/>
          </p:cNvSpPr>
          <p:nvPr/>
        </p:nvSpPr>
        <p:spPr>
          <a:xfrm>
            <a:off x="7292110" y="4467898"/>
            <a:ext cx="17180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 vs expected label)</a:t>
            </a:r>
            <a:endParaRPr lang="en-US" sz="1600" dirty="0">
              <a:latin typeface="Gill Sans MT" panose="020B0502020104020203" pitchFamily="34" charset="0"/>
            </a:endParaRPr>
          </a:p>
        </p:txBody>
      </p:sp>
      <p:sp>
        <p:nvSpPr>
          <p:cNvPr id="187" name="Content Placeholder 2"/>
          <p:cNvSpPr txBox="1">
            <a:spLocks/>
          </p:cNvSpPr>
          <p:nvPr/>
        </p:nvSpPr>
        <p:spPr>
          <a:xfrm>
            <a:off x="7574905" y="3586674"/>
            <a:ext cx="83559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Stats</a:t>
            </a:r>
            <a:endParaRPr lang="en-US" sz="1600" dirty="0">
              <a:latin typeface="Gill Sans MT" panose="020B0502020104020203" pitchFamily="34" charset="0"/>
            </a:endParaRPr>
          </a:p>
        </p:txBody>
      </p:sp>
      <p:sp>
        <p:nvSpPr>
          <p:cNvPr id="191" name="Content Placeholder 2"/>
          <p:cNvSpPr txBox="1">
            <a:spLocks/>
          </p:cNvSpPr>
          <p:nvPr/>
        </p:nvSpPr>
        <p:spPr>
          <a:xfrm>
            <a:off x="6211982" y="3510760"/>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sp>
        <p:nvSpPr>
          <p:cNvPr id="123" name="Content Placeholder 2"/>
          <p:cNvSpPr txBox="1">
            <a:spLocks/>
          </p:cNvSpPr>
          <p:nvPr/>
        </p:nvSpPr>
        <p:spPr>
          <a:xfrm>
            <a:off x="113602" y="3522254"/>
            <a:ext cx="987783"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Real-World Raw Input Data</a:t>
            </a:r>
            <a:endParaRPr lang="en-US" sz="1600" dirty="0">
              <a:latin typeface="Gill Sans MT" panose="020B0502020104020203" pitchFamily="34" charset="0"/>
            </a:endParaRPr>
          </a:p>
        </p:txBody>
      </p:sp>
      <p:cxnSp>
        <p:nvCxnSpPr>
          <p:cNvPr id="124" name="Elbow Connector 123"/>
          <p:cNvCxnSpPr>
            <a:stCxn id="123" idx="0"/>
            <a:endCxn id="52" idx="1"/>
          </p:cNvCxnSpPr>
          <p:nvPr/>
        </p:nvCxnSpPr>
        <p:spPr>
          <a:xfrm rot="5400000" flipH="1" flipV="1">
            <a:off x="1135091" y="2323381"/>
            <a:ext cx="671276"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2766479" y="277257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5" name="Folded Corner 134"/>
          <p:cNvSpPr/>
          <p:nvPr/>
        </p:nvSpPr>
        <p:spPr>
          <a:xfrm>
            <a:off x="2528882" y="375169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36" name="Rounded Rectangle 135"/>
          <p:cNvSpPr/>
          <p:nvPr/>
        </p:nvSpPr>
        <p:spPr>
          <a:xfrm>
            <a:off x="3471312" y="3937035"/>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grpSp>
        <p:nvGrpSpPr>
          <p:cNvPr id="137" name="Group 136"/>
          <p:cNvGrpSpPr/>
          <p:nvPr/>
        </p:nvGrpSpPr>
        <p:grpSpPr>
          <a:xfrm>
            <a:off x="5166583" y="3563030"/>
            <a:ext cx="167700" cy="1140332"/>
            <a:chOff x="5303912" y="1916013"/>
            <a:chExt cx="1080120" cy="7344655"/>
          </a:xfrm>
          <a:effectLst>
            <a:outerShdw blurRad="50800" dist="38100" dir="2700000" algn="tl" rotWithShape="0">
              <a:prstClr val="black">
                <a:alpha val="40000"/>
              </a:prstClr>
            </a:outerShdw>
          </a:effectLst>
        </p:grpSpPr>
        <p:sp>
          <p:nvSpPr>
            <p:cNvPr id="138" name="Rectangle 13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5" name="Rectangle 184"/>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8" name="Rectangle 187"/>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0" name="Rectangle 189"/>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2" name="Rectangle 19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93" name="Group 192"/>
            <p:cNvGrpSpPr/>
            <p:nvPr/>
          </p:nvGrpSpPr>
          <p:grpSpPr>
            <a:xfrm>
              <a:off x="5715955" y="6448020"/>
              <a:ext cx="256034" cy="1371663"/>
              <a:chOff x="7264127" y="3328658"/>
              <a:chExt cx="256034" cy="1371663"/>
            </a:xfrm>
          </p:grpSpPr>
          <p:sp>
            <p:nvSpPr>
              <p:cNvPr id="194" name="Oval 19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5" name="Oval 19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6" name="Oval 19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197" name="Group 196"/>
          <p:cNvGrpSpPr/>
          <p:nvPr/>
        </p:nvGrpSpPr>
        <p:grpSpPr>
          <a:xfrm>
            <a:off x="5110698" y="3597017"/>
            <a:ext cx="167700" cy="1140332"/>
            <a:chOff x="5303912" y="1916013"/>
            <a:chExt cx="1080120" cy="7344655"/>
          </a:xfrm>
          <a:effectLst>
            <a:outerShdw blurRad="50800" dist="38100" dir="2700000" algn="tl" rotWithShape="0">
              <a:prstClr val="black">
                <a:alpha val="40000"/>
              </a:prstClr>
            </a:outerShdw>
          </a:effectLst>
        </p:grpSpPr>
        <p:sp>
          <p:nvSpPr>
            <p:cNvPr id="198" name="Rectangle 19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9" name="Rectangle 19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0" name="Rectangle 19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1" name="Rectangle 20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2" name="Rectangle 20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03" name="Group 202"/>
            <p:cNvGrpSpPr/>
            <p:nvPr/>
          </p:nvGrpSpPr>
          <p:grpSpPr>
            <a:xfrm>
              <a:off x="5715955" y="6448020"/>
              <a:ext cx="256034" cy="1371663"/>
              <a:chOff x="7264127" y="3328658"/>
              <a:chExt cx="256034" cy="1371663"/>
            </a:xfrm>
          </p:grpSpPr>
          <p:sp>
            <p:nvSpPr>
              <p:cNvPr id="204" name="Oval 20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5" name="Oval 20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6" name="Oval 20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07" name="Group 206"/>
          <p:cNvGrpSpPr/>
          <p:nvPr/>
        </p:nvGrpSpPr>
        <p:grpSpPr>
          <a:xfrm>
            <a:off x="5055488" y="3655476"/>
            <a:ext cx="167700" cy="1140332"/>
            <a:chOff x="5303912" y="1916013"/>
            <a:chExt cx="1080120" cy="7344655"/>
          </a:xfrm>
          <a:effectLst>
            <a:outerShdw blurRad="50800" dist="38100" dir="2700000" algn="tl" rotWithShape="0">
              <a:prstClr val="black">
                <a:alpha val="40000"/>
              </a:prstClr>
            </a:outerShdw>
          </a:effectLst>
        </p:grpSpPr>
        <p:sp>
          <p:nvSpPr>
            <p:cNvPr id="208" name="Rectangle 20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9" name="Rectangle 20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0" name="Rectangle 20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1" name="Rectangle 21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2" name="Rectangle 21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13" name="Group 212"/>
            <p:cNvGrpSpPr/>
            <p:nvPr/>
          </p:nvGrpSpPr>
          <p:grpSpPr>
            <a:xfrm>
              <a:off x="5715955" y="6448020"/>
              <a:ext cx="256034" cy="1371663"/>
              <a:chOff x="7264127" y="3328658"/>
              <a:chExt cx="256034" cy="1371663"/>
            </a:xfrm>
          </p:grpSpPr>
          <p:sp>
            <p:nvSpPr>
              <p:cNvPr id="214" name="Oval 21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5" name="Oval 21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6" name="Oval 21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17" name="Content Placeholder 2"/>
          <p:cNvSpPr txBox="1">
            <a:spLocks/>
          </p:cNvSpPr>
          <p:nvPr/>
        </p:nvSpPr>
        <p:spPr>
          <a:xfrm>
            <a:off x="4239068" y="3699659"/>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sp>
        <p:nvSpPr>
          <p:cNvPr id="218" name="Folded Corner 217"/>
          <p:cNvSpPr/>
          <p:nvPr/>
        </p:nvSpPr>
        <p:spPr>
          <a:xfrm>
            <a:off x="2425942" y="3793568"/>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19" name="Folded Corner 218"/>
          <p:cNvSpPr/>
          <p:nvPr/>
        </p:nvSpPr>
        <p:spPr>
          <a:xfrm>
            <a:off x="2333965" y="3836283"/>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20" name="Elbow Connector 219"/>
          <p:cNvCxnSpPr>
            <a:stCxn id="227" idx="6"/>
            <a:endCxn id="136" idx="1"/>
          </p:cNvCxnSpPr>
          <p:nvPr/>
        </p:nvCxnSpPr>
        <p:spPr>
          <a:xfrm>
            <a:off x="2985100" y="4238946"/>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Elbow Connector 220"/>
          <p:cNvCxnSpPr>
            <a:stCxn id="136" idx="3"/>
            <a:endCxn id="211" idx="1"/>
          </p:cNvCxnSpPr>
          <p:nvPr/>
        </p:nvCxnSpPr>
        <p:spPr>
          <a:xfrm flipV="1">
            <a:off x="4742663" y="4241014"/>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lbow Connector 221"/>
          <p:cNvCxnSpPr>
            <a:stCxn id="224" idx="6"/>
            <a:endCxn id="223" idx="2"/>
          </p:cNvCxnSpPr>
          <p:nvPr/>
        </p:nvCxnSpPr>
        <p:spPr>
          <a:xfrm flipV="1">
            <a:off x="5217403" y="4240904"/>
            <a:ext cx="59416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Oval 222"/>
          <p:cNvSpPr/>
          <p:nvPr/>
        </p:nvSpPr>
        <p:spPr>
          <a:xfrm>
            <a:off x="5811572" y="413159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4" name="Oval 223"/>
          <p:cNvSpPr/>
          <p:nvPr/>
        </p:nvSpPr>
        <p:spPr>
          <a:xfrm>
            <a:off x="5057363" y="4164824"/>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6" name="Content Placeholder 2"/>
          <p:cNvSpPr txBox="1">
            <a:spLocks/>
          </p:cNvSpPr>
          <p:nvPr/>
        </p:nvSpPr>
        <p:spPr>
          <a:xfrm>
            <a:off x="2335947" y="3529254"/>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(Test)</a:t>
            </a:r>
            <a:endParaRPr lang="en-US" sz="1600" dirty="0">
              <a:latin typeface="Gill Sans MT" panose="020B0502020104020203" pitchFamily="34" charset="0"/>
            </a:endParaRPr>
          </a:p>
        </p:txBody>
      </p:sp>
      <p:sp>
        <p:nvSpPr>
          <p:cNvPr id="227" name="Oval 226"/>
          <p:cNvSpPr/>
          <p:nvPr/>
        </p:nvSpPr>
        <p:spPr>
          <a:xfrm>
            <a:off x="2766479" y="41296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29" name="Elbow Connector 228"/>
          <p:cNvCxnSpPr>
            <a:stCxn id="123" idx="0"/>
            <a:endCxn id="219" idx="1"/>
          </p:cNvCxnSpPr>
          <p:nvPr/>
        </p:nvCxnSpPr>
        <p:spPr>
          <a:xfrm rot="16200000" flipH="1">
            <a:off x="1127839" y="3001909"/>
            <a:ext cx="685780" cy="1726471"/>
          </a:xfrm>
          <a:prstGeom prst="bentConnector4">
            <a:avLst>
              <a:gd name="adj1" fmla="val -97852"/>
              <a:gd name="adj2" fmla="val 6430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0" name="Content Placeholder 2"/>
          <p:cNvSpPr txBox="1">
            <a:spLocks/>
          </p:cNvSpPr>
          <p:nvPr/>
        </p:nvSpPr>
        <p:spPr>
          <a:xfrm>
            <a:off x="465176" y="2348314"/>
            <a:ext cx="13574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(e.g.,             100 instances)  </a:t>
            </a:r>
            <a:endParaRPr lang="en-US" sz="1600" dirty="0">
              <a:latin typeface="Gill Sans MT" panose="020B0502020104020203" pitchFamily="34" charset="0"/>
            </a:endParaRPr>
          </a:p>
        </p:txBody>
      </p:sp>
      <p:sp>
        <p:nvSpPr>
          <p:cNvPr id="231" name="Content Placeholder 2"/>
          <p:cNvSpPr txBox="1">
            <a:spLocks/>
          </p:cNvSpPr>
          <p:nvPr/>
        </p:nvSpPr>
        <p:spPr>
          <a:xfrm>
            <a:off x="1814392" y="2995554"/>
            <a:ext cx="5868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60% Train</a:t>
            </a:r>
            <a:endParaRPr lang="en-US" sz="1600" dirty="0">
              <a:latin typeface="Gill Sans MT" panose="020B0502020104020203" pitchFamily="34" charset="0"/>
            </a:endParaRPr>
          </a:p>
        </p:txBody>
      </p:sp>
      <p:sp>
        <p:nvSpPr>
          <p:cNvPr id="232" name="Content Placeholder 2"/>
          <p:cNvSpPr txBox="1">
            <a:spLocks/>
          </p:cNvSpPr>
          <p:nvPr/>
        </p:nvSpPr>
        <p:spPr>
          <a:xfrm>
            <a:off x="1767113" y="3614684"/>
            <a:ext cx="6410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40% Test</a:t>
            </a:r>
            <a:endParaRPr lang="en-US" sz="1600" dirty="0">
              <a:latin typeface="Gill Sans MT" panose="020B0502020104020203" pitchFamily="34" charset="0"/>
            </a:endParaRPr>
          </a:p>
        </p:txBody>
      </p:sp>
      <p:cxnSp>
        <p:nvCxnSpPr>
          <p:cNvPr id="233" name="Elbow Connector 232"/>
          <p:cNvCxnSpPr>
            <a:stCxn id="123" idx="2"/>
            <a:endCxn id="283" idx="1"/>
          </p:cNvCxnSpPr>
          <p:nvPr/>
        </p:nvCxnSpPr>
        <p:spPr>
          <a:xfrm rot="16200000" flipH="1">
            <a:off x="774493" y="4020051"/>
            <a:ext cx="1392472"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Snip Diagonal Corner Rectangle 242"/>
          <p:cNvSpPr/>
          <p:nvPr/>
        </p:nvSpPr>
        <p:spPr>
          <a:xfrm>
            <a:off x="7287924" y="5446612"/>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44" name="Snip Diagonal Corner Rectangle 243"/>
          <p:cNvSpPr/>
          <p:nvPr/>
        </p:nvSpPr>
        <p:spPr>
          <a:xfrm>
            <a:off x="7185607" y="5509578"/>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45" name="Snip Diagonal Corner Rectangle 244"/>
          <p:cNvSpPr/>
          <p:nvPr/>
        </p:nvSpPr>
        <p:spPr>
          <a:xfrm>
            <a:off x="7100910" y="5588467"/>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47" name="Content Placeholder 2"/>
          <p:cNvSpPr txBox="1">
            <a:spLocks/>
          </p:cNvSpPr>
          <p:nvPr/>
        </p:nvSpPr>
        <p:spPr>
          <a:xfrm>
            <a:off x="6879935" y="6058547"/>
            <a:ext cx="179438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a:t>
            </a:r>
            <a:endParaRPr lang="en-US" sz="1600" dirty="0">
              <a:latin typeface="Gill Sans MT" panose="020B0502020104020203" pitchFamily="34" charset="0"/>
            </a:endParaRPr>
          </a:p>
        </p:txBody>
      </p:sp>
      <p:sp>
        <p:nvSpPr>
          <p:cNvPr id="249" name="Folded Corner 248"/>
          <p:cNvSpPr/>
          <p:nvPr/>
        </p:nvSpPr>
        <p:spPr>
          <a:xfrm>
            <a:off x="2528882" y="5123181"/>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50" name="Rounded Rectangle 249"/>
          <p:cNvSpPr/>
          <p:nvPr/>
        </p:nvSpPr>
        <p:spPr>
          <a:xfrm>
            <a:off x="3471312" y="5308524"/>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grpSp>
        <p:nvGrpSpPr>
          <p:cNvPr id="251" name="Group 250"/>
          <p:cNvGrpSpPr/>
          <p:nvPr/>
        </p:nvGrpSpPr>
        <p:grpSpPr>
          <a:xfrm>
            <a:off x="5166583" y="4934519"/>
            <a:ext cx="167700" cy="1140332"/>
            <a:chOff x="5303912" y="1916013"/>
            <a:chExt cx="1080120" cy="7344655"/>
          </a:xfrm>
          <a:effectLst>
            <a:outerShdw blurRad="50800" dist="38100" dir="2700000" algn="tl" rotWithShape="0">
              <a:prstClr val="black">
                <a:alpha val="40000"/>
              </a:prstClr>
            </a:outerShdw>
          </a:effectLst>
        </p:grpSpPr>
        <p:sp>
          <p:nvSpPr>
            <p:cNvPr id="252" name="Rectangle 251"/>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53" name="Rectangle 252"/>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54" name="Rectangle 253"/>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55" name="Rectangle 254"/>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56" name="Rectangle 255"/>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57" name="Group 256"/>
            <p:cNvGrpSpPr/>
            <p:nvPr/>
          </p:nvGrpSpPr>
          <p:grpSpPr>
            <a:xfrm>
              <a:off x="5715955" y="6448020"/>
              <a:ext cx="256034" cy="1371663"/>
              <a:chOff x="7264127" y="3328658"/>
              <a:chExt cx="256034" cy="1371663"/>
            </a:xfrm>
          </p:grpSpPr>
          <p:sp>
            <p:nvSpPr>
              <p:cNvPr id="258" name="Oval 257"/>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59" name="Oval 258"/>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0" name="Oval 259"/>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61" name="Group 260"/>
          <p:cNvGrpSpPr/>
          <p:nvPr/>
        </p:nvGrpSpPr>
        <p:grpSpPr>
          <a:xfrm>
            <a:off x="5110698" y="4968506"/>
            <a:ext cx="167700" cy="1140332"/>
            <a:chOff x="5303912" y="1916013"/>
            <a:chExt cx="1080120" cy="7344655"/>
          </a:xfrm>
          <a:effectLst>
            <a:outerShdw blurRad="50800" dist="38100" dir="2700000" algn="tl" rotWithShape="0">
              <a:prstClr val="black">
                <a:alpha val="40000"/>
              </a:prstClr>
            </a:outerShdw>
          </a:effectLst>
        </p:grpSpPr>
        <p:sp>
          <p:nvSpPr>
            <p:cNvPr id="262" name="Rectangle 261"/>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3" name="Rectangle 262"/>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4" name="Rectangle 263"/>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5" name="Rectangle 264"/>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6" name="Rectangle 265"/>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67" name="Group 266"/>
            <p:cNvGrpSpPr/>
            <p:nvPr/>
          </p:nvGrpSpPr>
          <p:grpSpPr>
            <a:xfrm>
              <a:off x="5715955" y="6448020"/>
              <a:ext cx="256034" cy="1371663"/>
              <a:chOff x="7264127" y="3328658"/>
              <a:chExt cx="256034" cy="1371663"/>
            </a:xfrm>
          </p:grpSpPr>
          <p:sp>
            <p:nvSpPr>
              <p:cNvPr id="268" name="Oval 267"/>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9" name="Oval 268"/>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0" name="Oval 269"/>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71" name="Group 270"/>
          <p:cNvGrpSpPr/>
          <p:nvPr/>
        </p:nvGrpSpPr>
        <p:grpSpPr>
          <a:xfrm>
            <a:off x="5055488" y="5026965"/>
            <a:ext cx="167700" cy="1140332"/>
            <a:chOff x="5303912" y="1916013"/>
            <a:chExt cx="1080120" cy="7344655"/>
          </a:xfrm>
          <a:effectLst>
            <a:outerShdw blurRad="50800" dist="38100" dir="2700000" algn="tl" rotWithShape="0">
              <a:prstClr val="black">
                <a:alpha val="40000"/>
              </a:prstClr>
            </a:outerShdw>
          </a:effectLst>
        </p:grpSpPr>
        <p:sp>
          <p:nvSpPr>
            <p:cNvPr id="272" name="Rectangle 271"/>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3" name="Rectangle 272"/>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4" name="Rectangle 273"/>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5" name="Rectangle 274"/>
            <p:cNvSpPr/>
            <p:nvPr/>
          </p:nvSpPr>
          <p:spPr>
            <a:xfrm>
              <a:off x="5303912" y="5147287"/>
              <a:ext cx="1080120" cy="108012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6" name="Rectangle 275"/>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77" name="Group 276"/>
            <p:cNvGrpSpPr/>
            <p:nvPr/>
          </p:nvGrpSpPr>
          <p:grpSpPr>
            <a:xfrm>
              <a:off x="5715955" y="6448020"/>
              <a:ext cx="256034" cy="1371663"/>
              <a:chOff x="7264127" y="3328658"/>
              <a:chExt cx="256034" cy="1371663"/>
            </a:xfrm>
          </p:grpSpPr>
          <p:sp>
            <p:nvSpPr>
              <p:cNvPr id="278" name="Oval 277"/>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9" name="Oval 278"/>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80" name="Oval 279"/>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81" name="Content Placeholder 2"/>
          <p:cNvSpPr txBox="1">
            <a:spLocks/>
          </p:cNvSpPr>
          <p:nvPr/>
        </p:nvSpPr>
        <p:spPr>
          <a:xfrm>
            <a:off x="4239068" y="5071148"/>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sp>
        <p:nvSpPr>
          <p:cNvPr id="282" name="Folded Corner 281"/>
          <p:cNvSpPr/>
          <p:nvPr/>
        </p:nvSpPr>
        <p:spPr>
          <a:xfrm>
            <a:off x="2425942" y="516505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83" name="Folded Corner 282"/>
          <p:cNvSpPr/>
          <p:nvPr/>
        </p:nvSpPr>
        <p:spPr>
          <a:xfrm>
            <a:off x="2333965" y="520777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84" name="Elbow Connector 283"/>
          <p:cNvCxnSpPr>
            <a:stCxn id="290" idx="6"/>
            <a:endCxn id="250" idx="1"/>
          </p:cNvCxnSpPr>
          <p:nvPr/>
        </p:nvCxnSpPr>
        <p:spPr>
          <a:xfrm>
            <a:off x="2985100" y="5610435"/>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Elbow Connector 284"/>
          <p:cNvCxnSpPr>
            <a:stCxn id="250" idx="3"/>
            <a:endCxn id="275" idx="1"/>
          </p:cNvCxnSpPr>
          <p:nvPr/>
        </p:nvCxnSpPr>
        <p:spPr>
          <a:xfrm flipV="1">
            <a:off x="4742663" y="5612503"/>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8" name="Oval 287"/>
          <p:cNvSpPr/>
          <p:nvPr/>
        </p:nvSpPr>
        <p:spPr>
          <a:xfrm>
            <a:off x="5057363" y="5536313"/>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0" name="Oval 289"/>
          <p:cNvSpPr/>
          <p:nvPr/>
        </p:nvSpPr>
        <p:spPr>
          <a:xfrm>
            <a:off x="2766479" y="550112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2" name="Oval 301"/>
          <p:cNvSpPr/>
          <p:nvPr/>
        </p:nvSpPr>
        <p:spPr>
          <a:xfrm>
            <a:off x="6747676" y="412059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0" name="Content Placeholder 2"/>
          <p:cNvSpPr txBox="1">
            <a:spLocks/>
          </p:cNvSpPr>
          <p:nvPr/>
        </p:nvSpPr>
        <p:spPr>
          <a:xfrm>
            <a:off x="726955" y="5250046"/>
            <a:ext cx="154798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(infinite instances)</a:t>
            </a:r>
            <a:endParaRPr lang="en-US" sz="1600" dirty="0">
              <a:latin typeface="Gill Sans MT" panose="020B0502020104020203" pitchFamily="34" charset="0"/>
            </a:endParaRPr>
          </a:p>
        </p:txBody>
      </p:sp>
      <p:cxnSp>
        <p:nvCxnSpPr>
          <p:cNvPr id="13" name="Straight Arrow Connector 12"/>
          <p:cNvCxnSpPr>
            <a:stCxn id="263" idx="3"/>
            <a:endCxn id="294" idx="2"/>
          </p:cNvCxnSpPr>
          <p:nvPr/>
        </p:nvCxnSpPr>
        <p:spPr>
          <a:xfrm flipV="1">
            <a:off x="5278398" y="4636746"/>
            <a:ext cx="564328" cy="581791"/>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4" name="Oval 293"/>
          <p:cNvSpPr/>
          <p:nvPr/>
        </p:nvSpPr>
        <p:spPr>
          <a:xfrm>
            <a:off x="5842726" y="45274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91" name="Straight Arrow Connector 290"/>
          <p:cNvCxnSpPr>
            <a:stCxn id="297" idx="5"/>
            <a:endCxn id="245" idx="3"/>
          </p:cNvCxnSpPr>
          <p:nvPr/>
        </p:nvCxnSpPr>
        <p:spPr>
          <a:xfrm>
            <a:off x="6934281" y="4662843"/>
            <a:ext cx="560021" cy="925624"/>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7" name="Oval 296"/>
          <p:cNvSpPr/>
          <p:nvPr/>
        </p:nvSpPr>
        <p:spPr>
          <a:xfrm>
            <a:off x="6747676" y="447623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aphicFrame>
        <p:nvGraphicFramePr>
          <p:cNvPr id="327" name="Table 326"/>
          <p:cNvGraphicFramePr>
            <a:graphicFrameLocks noGrp="1"/>
          </p:cNvGraphicFramePr>
          <p:nvPr>
            <p:extLst>
              <p:ext uri="{D42A27DB-BD31-4B8C-83A1-F6EECF244321}">
                <p14:modId xmlns:p14="http://schemas.microsoft.com/office/powerpoint/2010/main" val="2549394048"/>
              </p:ext>
            </p:extLst>
          </p:nvPr>
        </p:nvGraphicFramePr>
        <p:xfrm>
          <a:off x="1278219" y="1210938"/>
          <a:ext cx="4106486" cy="1828800"/>
        </p:xfrm>
        <a:graphic>
          <a:graphicData uri="http://schemas.openxmlformats.org/drawingml/2006/table">
            <a:tbl>
              <a:tblPr firstRow="1" bandRow="1">
                <a:tableStyleId>{00A15C55-8517-42AA-B614-E9B94910E393}</a:tableStyleId>
              </a:tblPr>
              <a:tblGrid>
                <a:gridCol w="656590"/>
                <a:gridCol w="543877"/>
                <a:gridCol w="543877"/>
                <a:gridCol w="543877"/>
                <a:gridCol w="543877"/>
                <a:gridCol w="196370"/>
                <a:gridCol w="564515"/>
                <a:gridCol w="513503"/>
              </a:tblGrid>
              <a:tr h="271424">
                <a:tc>
                  <a:txBody>
                    <a:bodyPr/>
                    <a:lstStyle/>
                    <a:p>
                      <a:pPr algn="ctr"/>
                      <a:r>
                        <a:rPr lang="en-US" sz="1200" dirty="0" smtClean="0">
                          <a:solidFill>
                            <a:schemeClr val="tx1"/>
                          </a:solidFill>
                        </a:rPr>
                        <a:t>Instance</a:t>
                      </a:r>
                      <a:endParaRPr lang="en-US" sz="1200" dirty="0">
                        <a:solidFill>
                          <a:schemeClr val="tx1"/>
                        </a:solidFill>
                      </a:endParaRPr>
                    </a:p>
                  </a:txBody>
                  <a:tcPr marL="45720" marR="45720" anchor="ctr"/>
                </a:tc>
                <a:tc gridSpan="6">
                  <a:txBody>
                    <a:bodyPr/>
                    <a:lstStyle/>
                    <a:p>
                      <a:pPr algn="ctr"/>
                      <a:r>
                        <a:rPr lang="en-US" sz="1200" dirty="0" smtClean="0">
                          <a:solidFill>
                            <a:schemeClr val="tx1"/>
                          </a:solidFill>
                        </a:rPr>
                        <a:t>Feature</a:t>
                      </a:r>
                    </a:p>
                    <a:p>
                      <a:pPr algn="ctr"/>
                      <a:r>
                        <a:rPr lang="en-US" sz="1200" dirty="0" smtClean="0">
                          <a:solidFill>
                            <a:schemeClr val="tx1"/>
                          </a:solidFill>
                        </a:rPr>
                        <a:t> 1            2             3            4</a:t>
                      </a:r>
                      <a:r>
                        <a:rPr lang="en-US" sz="1200" baseline="0" dirty="0" smtClean="0">
                          <a:solidFill>
                            <a:schemeClr val="tx1"/>
                          </a:solidFill>
                        </a:rPr>
                        <a:t>         </a:t>
                      </a:r>
                      <a:r>
                        <a:rPr lang="en-US" sz="1200" dirty="0" smtClean="0">
                          <a:solidFill>
                            <a:schemeClr val="tx1"/>
                          </a:solidFill>
                        </a:rPr>
                        <a:t>…         N</a:t>
                      </a:r>
                      <a:endParaRPr lang="en-US" sz="1200" dirty="0">
                        <a:solidFill>
                          <a:schemeClr val="tx1"/>
                        </a:solidFill>
                      </a:endParaRP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200" dirty="0" smtClean="0">
                          <a:solidFill>
                            <a:schemeClr val="tx1"/>
                          </a:solidFill>
                        </a:rPr>
                        <a:t>Label</a:t>
                      </a:r>
                      <a:endParaRPr lang="en-US" sz="1200" dirty="0">
                        <a:solidFill>
                          <a:schemeClr val="tx1"/>
                        </a:solidFill>
                      </a:endParaRPr>
                    </a:p>
                  </a:txBody>
                  <a:tcPr marL="45720" marR="45720" anchor="ctr"/>
                </a:tc>
              </a:tr>
              <a:tr h="162855">
                <a:tc>
                  <a:txBody>
                    <a:bodyPr/>
                    <a:lstStyle/>
                    <a:p>
                      <a:pPr algn="ctr"/>
                      <a:r>
                        <a:rPr lang="en-US" sz="1200" dirty="0" smtClean="0"/>
                        <a:t>1</a:t>
                      </a:r>
                      <a:endParaRPr lang="en-US" sz="1200" dirty="0"/>
                    </a:p>
                  </a:txBody>
                  <a:tcPr marL="45720" marR="45720"/>
                </a:tc>
                <a:tc>
                  <a:txBody>
                    <a:bodyPr/>
                    <a:lstStyle/>
                    <a:p>
                      <a:pPr algn="ctr"/>
                      <a:r>
                        <a:rPr lang="en-US" sz="1200" dirty="0" smtClean="0"/>
                        <a:t>X(1,1)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X(1,N)</a:t>
                      </a:r>
                    </a:p>
                  </a:txBody>
                  <a:tcPr marL="45720" marR="45720"/>
                </a:tc>
                <a:tc>
                  <a:txBody>
                    <a:bodyPr/>
                    <a:lstStyle/>
                    <a:p>
                      <a:pPr algn="ctr"/>
                      <a:r>
                        <a:rPr lang="en-US" sz="1200" dirty="0" smtClean="0"/>
                        <a:t>Car</a:t>
                      </a:r>
                      <a:endParaRPr lang="en-US" sz="1200" dirty="0"/>
                    </a:p>
                  </a:txBody>
                  <a:tcPr marL="45720" marR="45720"/>
                </a:tc>
              </a:tr>
              <a:tr h="162855">
                <a:tc>
                  <a:txBody>
                    <a:bodyPr/>
                    <a:lstStyle/>
                    <a:p>
                      <a:pPr algn="ctr"/>
                      <a:r>
                        <a:rPr lang="en-US" sz="1200" dirty="0" smtClean="0"/>
                        <a:t>2</a:t>
                      </a:r>
                      <a:endParaRPr lang="en-US" sz="1200" dirty="0"/>
                    </a:p>
                  </a:txBody>
                  <a:tcPr marL="45720" marR="45720"/>
                </a:tc>
                <a:tc>
                  <a:txBody>
                    <a:bodyPr/>
                    <a:lstStyle/>
                    <a:p>
                      <a:pPr algn="ctr"/>
                      <a:r>
                        <a:rPr lang="en-US" sz="1200" dirty="0" smtClean="0"/>
                        <a:t>X(2,1)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X(2,2)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X(2,3)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X(2,4)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X(2,N)</a:t>
                      </a:r>
                    </a:p>
                  </a:txBody>
                  <a:tcPr marL="45720" marR="45720"/>
                </a:tc>
                <a:tc>
                  <a:txBody>
                    <a:bodyPr/>
                    <a:lstStyle/>
                    <a:p>
                      <a:pPr algn="ctr"/>
                      <a:r>
                        <a:rPr lang="en-US" sz="1200" dirty="0" smtClean="0"/>
                        <a:t>Truck</a:t>
                      </a:r>
                      <a:endParaRPr lang="en-US" sz="1200" dirty="0"/>
                    </a:p>
                  </a:txBody>
                  <a:tcPr marL="45720" marR="45720"/>
                </a:tc>
              </a:tr>
              <a:tr h="220155">
                <a:tc>
                  <a:txBody>
                    <a:bodyPr/>
                    <a:lstStyle/>
                    <a:p>
                      <a:pPr algn="ctr"/>
                      <a:r>
                        <a:rPr lang="en-US" sz="1200" dirty="0" smtClean="0"/>
                        <a:t>3</a:t>
                      </a:r>
                      <a:endParaRPr lang="en-US" sz="1200" dirty="0"/>
                    </a:p>
                  </a:txBody>
                  <a:tcPr marL="45720" marR="45720"/>
                </a:tc>
                <a:tc>
                  <a:txBody>
                    <a:bodyPr/>
                    <a:lstStyle/>
                    <a:p>
                      <a:pPr algn="ctr"/>
                      <a:r>
                        <a:rPr lang="en-US" sz="1200" dirty="0" smtClean="0"/>
                        <a:t>X(3,1)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X(3,2)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X(3,3)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X(3,4)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X(3,N)</a:t>
                      </a:r>
                    </a:p>
                  </a:txBody>
                  <a:tcPr marL="45720" marR="45720"/>
                </a:tc>
                <a:tc>
                  <a:txBody>
                    <a:bodyPr/>
                    <a:lstStyle/>
                    <a:p>
                      <a:pPr algn="ctr"/>
                      <a:r>
                        <a:rPr lang="en-US" sz="1200" dirty="0" smtClean="0"/>
                        <a:t>Jeep</a:t>
                      </a:r>
                      <a:endParaRPr lang="en-US" sz="1200" dirty="0"/>
                    </a:p>
                  </a:txBody>
                  <a:tcPr marL="45720" marR="45720"/>
                </a:tc>
              </a:tr>
              <a:tr h="126723">
                <a:tc>
                  <a:txBody>
                    <a:bodyPr/>
                    <a:lstStyle/>
                    <a:p>
                      <a:pPr algn="ctr"/>
                      <a:r>
                        <a:rPr lang="en-US" sz="1200" dirty="0" smtClean="0"/>
                        <a:t>:</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r>
              <a:tr h="220155">
                <a:tc>
                  <a:txBody>
                    <a:bodyPr/>
                    <a:lstStyle/>
                    <a:p>
                      <a:pPr algn="ctr"/>
                      <a:r>
                        <a:rPr lang="en-US" sz="1200" dirty="0" smtClean="0"/>
                        <a:t>M</a:t>
                      </a:r>
                      <a:endParaRPr lang="en-US" sz="1200" dirty="0"/>
                    </a:p>
                  </a:txBody>
                  <a:tcPr marL="45720" marR="45720"/>
                </a:tc>
                <a:tc>
                  <a:txBody>
                    <a:bodyPr/>
                    <a:lstStyle/>
                    <a:p>
                      <a:pPr algn="ctr"/>
                      <a:r>
                        <a:rPr lang="en-US" sz="1200" dirty="0" smtClean="0"/>
                        <a:t>X(M,1)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X(M,N)</a:t>
                      </a:r>
                    </a:p>
                  </a:txBody>
                  <a:tcPr marL="45720" marR="45720"/>
                </a:tc>
                <a:tc>
                  <a:txBody>
                    <a:bodyPr/>
                    <a:lstStyle/>
                    <a:p>
                      <a:pPr algn="ctr"/>
                      <a:r>
                        <a:rPr lang="en-US" sz="1200" dirty="0" smtClean="0"/>
                        <a:t>Pickup</a:t>
                      </a:r>
                      <a:endParaRPr lang="en-US" sz="1200" dirty="0"/>
                    </a:p>
                  </a:txBody>
                  <a:tcPr marL="45720" marR="45720"/>
                </a:tc>
              </a:tr>
            </a:tbl>
          </a:graphicData>
        </a:graphic>
      </p:graphicFrame>
      <p:graphicFrame>
        <p:nvGraphicFramePr>
          <p:cNvPr id="328" name="Table 327"/>
          <p:cNvGraphicFramePr>
            <a:graphicFrameLocks noGrp="1"/>
          </p:cNvGraphicFramePr>
          <p:nvPr>
            <p:extLst>
              <p:ext uri="{D42A27DB-BD31-4B8C-83A1-F6EECF244321}">
                <p14:modId xmlns:p14="http://schemas.microsoft.com/office/powerpoint/2010/main" val="1779492454"/>
              </p:ext>
            </p:extLst>
          </p:nvPr>
        </p:nvGraphicFramePr>
        <p:xfrm>
          <a:off x="528618" y="3088786"/>
          <a:ext cx="4876426" cy="1828800"/>
        </p:xfrm>
        <a:graphic>
          <a:graphicData uri="http://schemas.openxmlformats.org/drawingml/2006/table">
            <a:tbl>
              <a:tblPr firstRow="1" bandRow="1">
                <a:tableStyleId>{93296810-A885-4BE3-A3E7-6D5BEEA58F35}</a:tableStyleId>
              </a:tblPr>
              <a:tblGrid>
                <a:gridCol w="656590"/>
                <a:gridCol w="697865"/>
                <a:gridCol w="697865"/>
                <a:gridCol w="697865"/>
                <a:gridCol w="697865"/>
                <a:gridCol w="196370"/>
                <a:gridCol w="718503"/>
                <a:gridCol w="513503"/>
              </a:tblGrid>
              <a:tr h="271424">
                <a:tc>
                  <a:txBody>
                    <a:bodyPr/>
                    <a:lstStyle/>
                    <a:p>
                      <a:pPr algn="ctr"/>
                      <a:r>
                        <a:rPr lang="en-US" sz="1200" dirty="0" smtClean="0"/>
                        <a:t>Instance</a:t>
                      </a:r>
                      <a:endParaRPr lang="en-US" sz="1200" dirty="0"/>
                    </a:p>
                  </a:txBody>
                  <a:tcPr marL="45720" marR="45720" anchor="ctr"/>
                </a:tc>
                <a:tc gridSpan="6">
                  <a:txBody>
                    <a:bodyPr/>
                    <a:lstStyle/>
                    <a:p>
                      <a:pPr algn="ctr"/>
                      <a:r>
                        <a:rPr lang="en-US" sz="1200" dirty="0" smtClean="0"/>
                        <a:t>Feature</a:t>
                      </a:r>
                    </a:p>
                    <a:p>
                      <a:pPr algn="ctr"/>
                      <a:r>
                        <a:rPr lang="en-US" sz="1200" dirty="0" smtClean="0"/>
                        <a:t> 1            2             3            4</a:t>
                      </a:r>
                      <a:r>
                        <a:rPr lang="en-US" sz="1200" baseline="0" dirty="0" smtClean="0"/>
                        <a:t>         </a:t>
                      </a:r>
                      <a:r>
                        <a:rPr lang="en-US" sz="1200" dirty="0" smtClean="0"/>
                        <a:t>…         N</a:t>
                      </a:r>
                      <a:endParaRPr lang="en-US" sz="1200" dirty="0"/>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200" dirty="0" smtClean="0"/>
                        <a:t>Label</a:t>
                      </a:r>
                      <a:endParaRPr lang="en-US" sz="1200" dirty="0"/>
                    </a:p>
                  </a:txBody>
                  <a:tcPr marL="45720" marR="45720" anchor="ctr"/>
                </a:tc>
              </a:tr>
              <a:tr h="162855">
                <a:tc>
                  <a:txBody>
                    <a:bodyPr/>
                    <a:lstStyle/>
                    <a:p>
                      <a:pPr algn="ctr"/>
                      <a:r>
                        <a:rPr lang="en-US" sz="1200" dirty="0" smtClean="0"/>
                        <a:t>M+1</a:t>
                      </a:r>
                      <a:endParaRPr lang="en-US" sz="1200" dirty="0"/>
                    </a:p>
                  </a:txBody>
                  <a:tcPr marL="45720" marR="45720"/>
                </a:tc>
                <a:tc>
                  <a:txBody>
                    <a:bodyPr/>
                    <a:lstStyle/>
                    <a:p>
                      <a:pPr algn="ctr"/>
                      <a:r>
                        <a:rPr lang="en-US" sz="1200" dirty="0" smtClean="0"/>
                        <a:t>X(M+1,1)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X(M+1,2)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X(M+1,3)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X(M+1,4)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X(M+1,N)</a:t>
                      </a:r>
                    </a:p>
                  </a:txBody>
                  <a:tcPr marL="45720" marR="45720"/>
                </a:tc>
                <a:tc>
                  <a:txBody>
                    <a:bodyPr/>
                    <a:lstStyle/>
                    <a:p>
                      <a:pPr algn="ctr"/>
                      <a:r>
                        <a:rPr lang="en-US" sz="1200" dirty="0" smtClean="0"/>
                        <a:t>Pickup</a:t>
                      </a:r>
                      <a:endParaRPr lang="en-US" sz="1200" dirty="0"/>
                    </a:p>
                  </a:txBody>
                  <a:tcPr marL="45720" marR="45720"/>
                </a:tc>
              </a:tr>
              <a:tr h="162855">
                <a:tc>
                  <a:txBody>
                    <a:bodyPr/>
                    <a:lstStyle/>
                    <a:p>
                      <a:pPr algn="ctr"/>
                      <a:r>
                        <a:rPr lang="en-US" sz="1200" dirty="0" smtClean="0"/>
                        <a:t>M+2</a:t>
                      </a:r>
                      <a:endParaRPr lang="en-US" sz="1200" dirty="0"/>
                    </a:p>
                  </a:txBody>
                  <a:tcPr marL="45720" marR="45720"/>
                </a:tc>
                <a:tc>
                  <a:txBody>
                    <a:bodyPr/>
                    <a:lstStyle/>
                    <a:p>
                      <a:pPr algn="ctr"/>
                      <a:r>
                        <a:rPr lang="en-US" sz="1200" dirty="0" smtClean="0"/>
                        <a:t>X(M+2,1)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X(M+2,2)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X(M+2,3)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X(M+2,4)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X(M+2,N)</a:t>
                      </a:r>
                    </a:p>
                  </a:txBody>
                  <a:tcPr marL="45720" marR="45720"/>
                </a:tc>
                <a:tc>
                  <a:txBody>
                    <a:bodyPr/>
                    <a:lstStyle/>
                    <a:p>
                      <a:pPr algn="ctr"/>
                      <a:r>
                        <a:rPr lang="en-US" sz="1200" dirty="0" smtClean="0"/>
                        <a:t>Jeep</a:t>
                      </a:r>
                      <a:endParaRPr lang="en-US" sz="1200" dirty="0"/>
                    </a:p>
                  </a:txBody>
                  <a:tcPr marL="45720" marR="45720"/>
                </a:tc>
              </a:tr>
              <a:tr h="220155">
                <a:tc>
                  <a:txBody>
                    <a:bodyPr/>
                    <a:lstStyle/>
                    <a:p>
                      <a:pPr algn="ctr"/>
                      <a:r>
                        <a:rPr lang="en-US" sz="1200" dirty="0" smtClean="0"/>
                        <a:t>M+3</a:t>
                      </a:r>
                      <a:endParaRPr lang="en-US" sz="1200" dirty="0"/>
                    </a:p>
                  </a:txBody>
                  <a:tcPr marL="45720" marR="45720"/>
                </a:tc>
                <a:tc>
                  <a:txBody>
                    <a:bodyPr/>
                    <a:lstStyle/>
                    <a:p>
                      <a:pPr algn="ctr"/>
                      <a:r>
                        <a:rPr lang="en-US" sz="1200" dirty="0" smtClean="0"/>
                        <a:t>X(M+3,1)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X(M+3,2)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X(M+3,3)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X(M+3,4)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X(M+3,N)</a:t>
                      </a:r>
                    </a:p>
                  </a:txBody>
                  <a:tcPr marL="45720" marR="45720"/>
                </a:tc>
                <a:tc>
                  <a:txBody>
                    <a:bodyPr/>
                    <a:lstStyle/>
                    <a:p>
                      <a:pPr algn="ctr"/>
                      <a:r>
                        <a:rPr lang="en-US" sz="1200" dirty="0" smtClean="0"/>
                        <a:t>Pickup</a:t>
                      </a:r>
                      <a:endParaRPr lang="en-US" sz="1200" dirty="0"/>
                    </a:p>
                  </a:txBody>
                  <a:tcPr marL="45720" marR="45720"/>
                </a:tc>
              </a:tr>
              <a:tr h="126723">
                <a:tc>
                  <a:txBody>
                    <a:bodyPr/>
                    <a:lstStyle/>
                    <a:p>
                      <a:pPr algn="ctr"/>
                      <a:r>
                        <a:rPr lang="en-US" sz="1200" dirty="0" smtClean="0"/>
                        <a:t>:</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r>
              <a:tr h="220155">
                <a:tc>
                  <a:txBody>
                    <a:bodyPr/>
                    <a:lstStyle/>
                    <a:p>
                      <a:pPr algn="ctr"/>
                      <a:r>
                        <a:rPr lang="en-US" sz="1200" dirty="0" smtClean="0"/>
                        <a:t>100</a:t>
                      </a:r>
                      <a:endParaRPr lang="en-US" sz="1200" dirty="0"/>
                    </a:p>
                  </a:txBody>
                  <a:tcPr marL="45720" marR="45720"/>
                </a:tc>
                <a:tc>
                  <a:txBody>
                    <a:bodyPr/>
                    <a:lstStyle/>
                    <a:p>
                      <a:pPr algn="ctr"/>
                      <a:r>
                        <a:rPr lang="en-US" sz="1200" dirty="0" smtClean="0"/>
                        <a:t>X(100,1)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X(100,2)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X(100,3)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X(100,4)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X(100,N)</a:t>
                      </a:r>
                    </a:p>
                  </a:txBody>
                  <a:tcPr marL="45720" marR="45720"/>
                </a:tc>
                <a:tc>
                  <a:txBody>
                    <a:bodyPr/>
                    <a:lstStyle/>
                    <a:p>
                      <a:pPr algn="ctr"/>
                      <a:r>
                        <a:rPr lang="en-US" sz="1200" dirty="0" smtClean="0"/>
                        <a:t>Pickup</a:t>
                      </a:r>
                      <a:endParaRPr lang="en-US" sz="1200" dirty="0"/>
                    </a:p>
                  </a:txBody>
                  <a:tcPr marL="45720" marR="45720"/>
                </a:tc>
              </a:tr>
            </a:tbl>
          </a:graphicData>
        </a:graphic>
      </p:graphicFrame>
      <p:graphicFrame>
        <p:nvGraphicFramePr>
          <p:cNvPr id="329" name="Table 328"/>
          <p:cNvGraphicFramePr>
            <a:graphicFrameLocks noGrp="1"/>
          </p:cNvGraphicFramePr>
          <p:nvPr>
            <p:extLst>
              <p:ext uri="{D42A27DB-BD31-4B8C-83A1-F6EECF244321}">
                <p14:modId xmlns:p14="http://schemas.microsoft.com/office/powerpoint/2010/main" val="702758403"/>
              </p:ext>
            </p:extLst>
          </p:nvPr>
        </p:nvGraphicFramePr>
        <p:xfrm>
          <a:off x="1373163" y="4952282"/>
          <a:ext cx="4057133" cy="1828800"/>
        </p:xfrm>
        <a:graphic>
          <a:graphicData uri="http://schemas.openxmlformats.org/drawingml/2006/table">
            <a:tbl>
              <a:tblPr firstRow="1" bandRow="1">
                <a:tableStyleId>{5C22544A-7EE6-4342-B048-85BDC9FD1C3A}</a:tableStyleId>
              </a:tblPr>
              <a:tblGrid>
                <a:gridCol w="656590"/>
                <a:gridCol w="647065"/>
                <a:gridCol w="647065"/>
                <a:gridCol w="647065"/>
                <a:gridCol w="647065"/>
                <a:gridCol w="144580"/>
                <a:gridCol w="667703"/>
              </a:tblGrid>
              <a:tr h="181753">
                <a:tc>
                  <a:txBody>
                    <a:bodyPr/>
                    <a:lstStyle/>
                    <a:p>
                      <a:pPr algn="ctr"/>
                      <a:r>
                        <a:rPr lang="en-US" sz="1200" dirty="0" smtClean="0"/>
                        <a:t>Instance</a:t>
                      </a:r>
                      <a:endParaRPr lang="en-US" sz="1200" dirty="0"/>
                    </a:p>
                  </a:txBody>
                  <a:tcPr marL="45720" marR="45720" anchor="ctr"/>
                </a:tc>
                <a:tc gridSpan="6">
                  <a:txBody>
                    <a:bodyPr/>
                    <a:lstStyle/>
                    <a:p>
                      <a:pPr algn="ctr"/>
                      <a:r>
                        <a:rPr lang="en-US" sz="1200" dirty="0" smtClean="0"/>
                        <a:t>Feature</a:t>
                      </a:r>
                    </a:p>
                    <a:p>
                      <a:pPr algn="ctr"/>
                      <a:r>
                        <a:rPr lang="en-US" sz="1200" dirty="0" smtClean="0"/>
                        <a:t> 1                2               3               4</a:t>
                      </a:r>
                      <a:r>
                        <a:rPr lang="en-US" sz="1200" baseline="0" dirty="0" smtClean="0"/>
                        <a:t>           </a:t>
                      </a:r>
                      <a:r>
                        <a:rPr lang="en-US" sz="1200" dirty="0" smtClean="0"/>
                        <a:t>…         N</a:t>
                      </a:r>
                      <a:endParaRPr lang="en-US" sz="1200" dirty="0"/>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algn="ctr"/>
                      <a:r>
                        <a:rPr lang="en-US" sz="1200" dirty="0" smtClean="0"/>
                        <a:t>101</a:t>
                      </a:r>
                      <a:endParaRPr lang="en-US" sz="1200" dirty="0"/>
                    </a:p>
                  </a:txBody>
                  <a:tcPr marL="45720" marR="45720"/>
                </a:tc>
                <a:tc>
                  <a:txBody>
                    <a:bodyPr/>
                    <a:lstStyle/>
                    <a:p>
                      <a:pPr algn="ctr"/>
                      <a:r>
                        <a:rPr lang="en-US" sz="1200" dirty="0" smtClean="0"/>
                        <a:t>X(101,1)</a:t>
                      </a:r>
                      <a:endParaRPr lang="en-US" sz="1200" dirty="0"/>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X(101,2)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X(101,3)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X(101,4)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X(101,N)</a:t>
                      </a:r>
                    </a:p>
                  </a:txBody>
                  <a:tcPr marL="45720" marR="45720">
                    <a:lnL w="12700" cap="flat" cmpd="sng" algn="ctr">
                      <a:solidFill>
                        <a:schemeClr val="bg1"/>
                      </a:solidFill>
                      <a:prstDash val="solid"/>
                      <a:round/>
                      <a:headEnd type="none" w="med" len="med"/>
                      <a:tailEnd type="none" w="med" len="med"/>
                    </a:lnL>
                  </a:tcPr>
                </a:tc>
              </a:tr>
              <a:tr h="0">
                <a:tc>
                  <a:txBody>
                    <a:bodyPr/>
                    <a:lstStyle/>
                    <a:p>
                      <a:pPr algn="ctr"/>
                      <a:r>
                        <a:rPr lang="en-US" sz="1200" dirty="0" smtClean="0"/>
                        <a:t>102</a:t>
                      </a:r>
                      <a:endParaRPr lang="en-US" sz="1200" dirty="0"/>
                    </a:p>
                  </a:txBody>
                  <a:tcPr marL="45720" marR="45720"/>
                </a:tc>
                <a:tc>
                  <a:txBody>
                    <a:bodyPr/>
                    <a:lstStyle/>
                    <a:p>
                      <a:pPr algn="ctr"/>
                      <a:r>
                        <a:rPr lang="en-US" sz="1200" dirty="0" smtClean="0"/>
                        <a:t>X(102,1)</a:t>
                      </a:r>
                      <a:endParaRPr lang="en-US" sz="1200" dirty="0"/>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X(102,2)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X(102,3)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X(102,4)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X(102,N)</a:t>
                      </a:r>
                    </a:p>
                  </a:txBody>
                  <a:tcPr marL="45720" marR="45720">
                    <a:lnL w="12700" cap="flat" cmpd="sng" algn="ctr">
                      <a:solidFill>
                        <a:schemeClr val="bg1"/>
                      </a:solidFill>
                      <a:prstDash val="solid"/>
                      <a:round/>
                      <a:headEnd type="none" w="med" len="med"/>
                      <a:tailEnd type="none" w="med" len="med"/>
                    </a:lnL>
                  </a:tcPr>
                </a:tc>
              </a:tr>
              <a:tr h="0">
                <a:tc>
                  <a:txBody>
                    <a:bodyPr/>
                    <a:lstStyle/>
                    <a:p>
                      <a:pPr algn="ctr"/>
                      <a:r>
                        <a:rPr lang="en-US" sz="1200" dirty="0" smtClean="0"/>
                        <a:t>103</a:t>
                      </a:r>
                      <a:endParaRPr lang="en-US" sz="1200" dirty="0"/>
                    </a:p>
                  </a:txBody>
                  <a:tcPr marL="45720" marR="45720"/>
                </a:tc>
                <a:tc>
                  <a:txBody>
                    <a:bodyPr/>
                    <a:lstStyle/>
                    <a:p>
                      <a:pPr algn="ctr"/>
                      <a:r>
                        <a:rPr lang="en-US" sz="1200" dirty="0" smtClean="0"/>
                        <a:t>X(103,1)</a:t>
                      </a:r>
                      <a:endParaRPr lang="en-US" sz="1200" dirty="0"/>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X(103,2)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X(103,4)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X(103,N)</a:t>
                      </a:r>
                    </a:p>
                  </a:txBody>
                  <a:tcPr marL="45720" marR="45720">
                    <a:lnL w="12700" cap="flat" cmpd="sng" algn="ctr">
                      <a:solidFill>
                        <a:schemeClr val="bg1"/>
                      </a:solidFill>
                      <a:prstDash val="solid"/>
                      <a:round/>
                      <a:headEnd type="none" w="med" len="med"/>
                      <a:tailEnd type="none" w="med" len="med"/>
                    </a:lnL>
                  </a:tcPr>
                </a:tc>
              </a:tr>
              <a:tr h="0">
                <a:tc>
                  <a:txBody>
                    <a:bodyPr/>
                    <a:lstStyle/>
                    <a:p>
                      <a:pPr algn="ctr"/>
                      <a:r>
                        <a:rPr lang="en-US" sz="1200" dirty="0" smtClean="0"/>
                        <a:t>:</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L w="12700" cap="flat" cmpd="sng" algn="ctr">
                      <a:solidFill>
                        <a:schemeClr val="bg1"/>
                      </a:solidFill>
                      <a:prstDash val="solid"/>
                      <a:round/>
                      <a:headEnd type="none" w="med" len="med"/>
                      <a:tailEnd type="none" w="med" len="med"/>
                    </a:lnL>
                  </a:tcPr>
                </a:tc>
              </a:tr>
              <a:tr h="0">
                <a:tc>
                  <a:txBody>
                    <a:bodyPr/>
                    <a:lstStyle/>
                    <a:p>
                      <a:pPr algn="ctr"/>
                      <a:r>
                        <a:rPr lang="en-US" sz="1200" dirty="0" smtClean="0"/>
                        <a:t>Infinity</a:t>
                      </a:r>
                      <a:endParaRPr lang="en-US" sz="1200" dirty="0"/>
                    </a:p>
                  </a:txBody>
                  <a:tcPr marL="45720" marR="45720"/>
                </a:tc>
                <a:tc>
                  <a:txBody>
                    <a:bodyPr/>
                    <a:lstStyle/>
                    <a:p>
                      <a:pPr algn="ctr"/>
                      <a:r>
                        <a:rPr lang="en-US" sz="1200" dirty="0" smtClean="0"/>
                        <a:t>X(inf,1)</a:t>
                      </a:r>
                      <a:endParaRPr lang="en-US" sz="1200" dirty="0"/>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X(inf,2)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X(inf,3)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X(inf,4)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a:t>
                      </a:r>
                      <a:r>
                        <a:rPr lang="en-US" sz="1200" dirty="0" err="1" smtClean="0"/>
                        <a:t>inf,N</a:t>
                      </a:r>
                      <a:r>
                        <a:rPr lang="en-US" sz="1200" dirty="0" smtClean="0"/>
                        <a:t>)</a:t>
                      </a:r>
                    </a:p>
                  </a:txBody>
                  <a:tcPr marL="45720" marR="45720">
                    <a:lnL w="12700" cap="flat" cmpd="sng" algn="ctr">
                      <a:solidFill>
                        <a:schemeClr val="bg1"/>
                      </a:solidFill>
                      <a:prstDash val="solid"/>
                      <a:round/>
                      <a:headEnd type="none" w="med" len="med"/>
                      <a:tailEnd type="none" w="med" len="med"/>
                    </a:lnL>
                  </a:tcPr>
                </a:tc>
              </a:tr>
            </a:tbl>
          </a:graphicData>
        </a:graphic>
      </p:graphicFrame>
      <p:graphicFrame>
        <p:nvGraphicFramePr>
          <p:cNvPr id="330" name="Table 329"/>
          <p:cNvGraphicFramePr>
            <a:graphicFrameLocks noGrp="1"/>
          </p:cNvGraphicFramePr>
          <p:nvPr>
            <p:extLst>
              <p:ext uri="{D42A27DB-BD31-4B8C-83A1-F6EECF244321}">
                <p14:modId xmlns:p14="http://schemas.microsoft.com/office/powerpoint/2010/main" val="1606658146"/>
              </p:ext>
            </p:extLst>
          </p:nvPr>
        </p:nvGraphicFramePr>
        <p:xfrm>
          <a:off x="7002737" y="1958764"/>
          <a:ext cx="5131932" cy="1828800"/>
        </p:xfrm>
        <a:graphic>
          <a:graphicData uri="http://schemas.openxmlformats.org/drawingml/2006/table">
            <a:tbl>
              <a:tblPr firstRow="1" bandRow="1">
                <a:tableStyleId>{93296810-A885-4BE3-A3E7-6D5BEEA58F35}</a:tableStyleId>
              </a:tblPr>
              <a:tblGrid>
                <a:gridCol w="410527"/>
                <a:gridCol w="697865"/>
                <a:gridCol w="697865"/>
                <a:gridCol w="697865"/>
                <a:gridCol w="697865"/>
                <a:gridCol w="141975"/>
                <a:gridCol w="718503"/>
                <a:gridCol w="537020"/>
                <a:gridCol w="532447"/>
              </a:tblGrid>
              <a:tr h="271424">
                <a:tc>
                  <a:txBody>
                    <a:bodyPr/>
                    <a:lstStyle/>
                    <a:p>
                      <a:pPr algn="ctr"/>
                      <a:r>
                        <a:rPr lang="en-US" sz="1200" dirty="0" smtClean="0"/>
                        <a:t>Inst.</a:t>
                      </a:r>
                      <a:endParaRPr lang="en-US" sz="1200" dirty="0"/>
                    </a:p>
                  </a:txBody>
                  <a:tcPr marL="45720" marR="45720" anchor="ctr"/>
                </a:tc>
                <a:tc gridSpan="6">
                  <a:txBody>
                    <a:bodyPr/>
                    <a:lstStyle/>
                    <a:p>
                      <a:pPr algn="ctr"/>
                      <a:r>
                        <a:rPr lang="en-US" sz="1200" dirty="0" smtClean="0"/>
                        <a:t>Feature</a:t>
                      </a:r>
                    </a:p>
                    <a:p>
                      <a:pPr algn="ctr"/>
                      <a:r>
                        <a:rPr lang="en-US" sz="1200" dirty="0" smtClean="0"/>
                        <a:t> 1            2             3            4</a:t>
                      </a:r>
                      <a:r>
                        <a:rPr lang="en-US" sz="1200" baseline="0" dirty="0" smtClean="0"/>
                        <a:t>         </a:t>
                      </a:r>
                      <a:r>
                        <a:rPr lang="en-US" sz="1200" dirty="0" smtClean="0"/>
                        <a:t>…         N</a:t>
                      </a:r>
                      <a:endParaRPr lang="en-US" sz="1200" dirty="0"/>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200" dirty="0" smtClean="0"/>
                        <a:t>Label</a:t>
                      </a:r>
                      <a:endParaRPr lang="en-US" sz="1200" dirty="0"/>
                    </a:p>
                  </a:txBody>
                  <a:tcPr marL="45720" marR="4572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Label-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Pred.</a:t>
                      </a:r>
                    </a:p>
                  </a:txBody>
                  <a:tcPr marL="45720" marR="45720" anchor="ctr"/>
                </a:tc>
              </a:tr>
              <a:tr h="162855">
                <a:tc>
                  <a:txBody>
                    <a:bodyPr/>
                    <a:lstStyle/>
                    <a:p>
                      <a:pPr algn="ctr"/>
                      <a:r>
                        <a:rPr lang="en-US" sz="1200" dirty="0" smtClean="0"/>
                        <a:t>M+1</a:t>
                      </a:r>
                      <a:endParaRPr lang="en-US" sz="1200" dirty="0"/>
                    </a:p>
                  </a:txBody>
                  <a:tcPr marL="45720" marR="45720"/>
                </a:tc>
                <a:tc>
                  <a:txBody>
                    <a:bodyPr/>
                    <a:lstStyle/>
                    <a:p>
                      <a:pPr algn="ctr"/>
                      <a:r>
                        <a:rPr lang="en-US" sz="1200" dirty="0" smtClean="0"/>
                        <a:t>X(M+1,1)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X(M+1,2)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X(M+1,3)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X(M+1,4)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X(M+1,N)</a:t>
                      </a:r>
                    </a:p>
                  </a:txBody>
                  <a:tcPr marL="45720" marR="45720"/>
                </a:tc>
                <a:tc>
                  <a:txBody>
                    <a:bodyPr/>
                    <a:lstStyle/>
                    <a:p>
                      <a:pPr algn="ctr"/>
                      <a:r>
                        <a:rPr lang="en-US" sz="1200" dirty="0" smtClean="0"/>
                        <a:t>Pickup</a:t>
                      </a:r>
                      <a:endParaRPr lang="en-US" sz="1200" dirty="0"/>
                    </a:p>
                  </a:txBody>
                  <a:tcPr marL="45720" marR="45720"/>
                </a:tc>
                <a:tc>
                  <a:txBody>
                    <a:bodyPr/>
                    <a:lstStyle/>
                    <a:p>
                      <a:pPr algn="ctr"/>
                      <a:r>
                        <a:rPr lang="en-US" sz="1200" dirty="0" smtClean="0"/>
                        <a:t>Pickup</a:t>
                      </a:r>
                      <a:endParaRPr lang="en-US" sz="1200" dirty="0"/>
                    </a:p>
                  </a:txBody>
                  <a:tcPr marL="45720" marR="45720"/>
                </a:tc>
              </a:tr>
              <a:tr h="162855">
                <a:tc>
                  <a:txBody>
                    <a:bodyPr/>
                    <a:lstStyle/>
                    <a:p>
                      <a:pPr algn="ctr"/>
                      <a:r>
                        <a:rPr lang="en-US" sz="1200" dirty="0" smtClean="0"/>
                        <a:t>M+2</a:t>
                      </a:r>
                      <a:endParaRPr lang="en-US" sz="1200" dirty="0"/>
                    </a:p>
                  </a:txBody>
                  <a:tcPr marL="45720" marR="45720"/>
                </a:tc>
                <a:tc>
                  <a:txBody>
                    <a:bodyPr/>
                    <a:lstStyle/>
                    <a:p>
                      <a:pPr algn="ctr"/>
                      <a:r>
                        <a:rPr lang="en-US" sz="1200" dirty="0" smtClean="0"/>
                        <a:t>X(M+2,1)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X(M+2,2)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X(M+2,3)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X(M+2,4)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X(M+2,N)</a:t>
                      </a:r>
                    </a:p>
                  </a:txBody>
                  <a:tcPr marL="45720" marR="45720"/>
                </a:tc>
                <a:tc>
                  <a:txBody>
                    <a:bodyPr/>
                    <a:lstStyle/>
                    <a:p>
                      <a:pPr algn="ctr"/>
                      <a:r>
                        <a:rPr lang="en-US" sz="1200" dirty="0" smtClean="0"/>
                        <a:t>Jeep</a:t>
                      </a:r>
                      <a:endParaRPr lang="en-US" sz="1200" dirty="0"/>
                    </a:p>
                  </a:txBody>
                  <a:tcPr marL="45720" marR="45720"/>
                </a:tc>
                <a:tc>
                  <a:txBody>
                    <a:bodyPr/>
                    <a:lstStyle/>
                    <a:p>
                      <a:pPr algn="ctr"/>
                      <a:r>
                        <a:rPr lang="en-US" sz="1200" dirty="0" smtClean="0"/>
                        <a:t>Jeep</a:t>
                      </a:r>
                      <a:endParaRPr lang="en-US" sz="1200" dirty="0"/>
                    </a:p>
                  </a:txBody>
                  <a:tcPr marL="45720" marR="45720"/>
                </a:tc>
              </a:tr>
              <a:tr h="220155">
                <a:tc>
                  <a:txBody>
                    <a:bodyPr/>
                    <a:lstStyle/>
                    <a:p>
                      <a:pPr algn="ctr"/>
                      <a:r>
                        <a:rPr lang="en-US" sz="1200" dirty="0" smtClean="0"/>
                        <a:t>M+3</a:t>
                      </a:r>
                      <a:endParaRPr lang="en-US" sz="1200" dirty="0"/>
                    </a:p>
                  </a:txBody>
                  <a:tcPr marL="45720" marR="45720"/>
                </a:tc>
                <a:tc>
                  <a:txBody>
                    <a:bodyPr/>
                    <a:lstStyle/>
                    <a:p>
                      <a:pPr algn="ctr"/>
                      <a:r>
                        <a:rPr lang="en-US" sz="1200" dirty="0" smtClean="0"/>
                        <a:t>X(M+3,1)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X(M+3,2)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X(M+3,3)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X(M+3,4)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X(M+3,N)</a:t>
                      </a:r>
                    </a:p>
                  </a:txBody>
                  <a:tcPr marL="45720" marR="45720"/>
                </a:tc>
                <a:tc>
                  <a:txBody>
                    <a:bodyPr/>
                    <a:lstStyle/>
                    <a:p>
                      <a:pPr algn="ctr"/>
                      <a:r>
                        <a:rPr lang="en-US" sz="1200" dirty="0" smtClean="0"/>
                        <a:t>Pickup</a:t>
                      </a:r>
                      <a:endParaRPr lang="en-US" sz="1200" dirty="0"/>
                    </a:p>
                  </a:txBody>
                  <a:tcPr marL="45720" marR="45720"/>
                </a:tc>
                <a:tc>
                  <a:txBody>
                    <a:bodyPr/>
                    <a:lstStyle/>
                    <a:p>
                      <a:pPr algn="ctr"/>
                      <a:r>
                        <a:rPr lang="en-US" sz="1200" dirty="0" smtClean="0"/>
                        <a:t>Car</a:t>
                      </a:r>
                      <a:endParaRPr lang="en-US" sz="1200" dirty="0"/>
                    </a:p>
                  </a:txBody>
                  <a:tcPr marL="45720" marR="45720"/>
                </a:tc>
              </a:tr>
              <a:tr h="126723">
                <a:tc>
                  <a:txBody>
                    <a:bodyPr/>
                    <a:lstStyle/>
                    <a:p>
                      <a:pPr algn="ctr"/>
                      <a:r>
                        <a:rPr lang="en-US" sz="1200" dirty="0" smtClean="0"/>
                        <a:t>:</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r>
              <a:tr h="220155">
                <a:tc>
                  <a:txBody>
                    <a:bodyPr/>
                    <a:lstStyle/>
                    <a:p>
                      <a:pPr algn="ctr"/>
                      <a:r>
                        <a:rPr lang="en-US" sz="1200" dirty="0" smtClean="0"/>
                        <a:t>100</a:t>
                      </a:r>
                      <a:endParaRPr lang="en-US" sz="1200" dirty="0"/>
                    </a:p>
                  </a:txBody>
                  <a:tcPr marL="45720" marR="45720"/>
                </a:tc>
                <a:tc>
                  <a:txBody>
                    <a:bodyPr/>
                    <a:lstStyle/>
                    <a:p>
                      <a:pPr algn="ctr"/>
                      <a:r>
                        <a:rPr lang="en-US" sz="1200" dirty="0" smtClean="0"/>
                        <a:t>X(100,1)</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X(100,2)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X(100,3)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X(100,4)</a:t>
                      </a:r>
                    </a:p>
                  </a:txBody>
                  <a:tcPr marL="45720" marR="45720"/>
                </a:tc>
                <a:tc>
                  <a:txBody>
                    <a:bodyPr/>
                    <a:lstStyle/>
                    <a:p>
                      <a:pPr algn="ct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X(100,N)</a:t>
                      </a:r>
                    </a:p>
                  </a:txBody>
                  <a:tcPr marL="45720" marR="45720"/>
                </a:tc>
                <a:tc>
                  <a:txBody>
                    <a:bodyPr/>
                    <a:lstStyle/>
                    <a:p>
                      <a:pPr algn="ctr"/>
                      <a:r>
                        <a:rPr lang="en-US" sz="1200" dirty="0" smtClean="0"/>
                        <a:t>Pickup</a:t>
                      </a:r>
                      <a:endParaRPr lang="en-US" sz="1200" dirty="0"/>
                    </a:p>
                  </a:txBody>
                  <a:tcPr marL="45720" marR="45720"/>
                </a:tc>
                <a:tc>
                  <a:txBody>
                    <a:bodyPr/>
                    <a:lstStyle/>
                    <a:p>
                      <a:pPr algn="ctr"/>
                      <a:r>
                        <a:rPr lang="en-US" sz="1200" dirty="0" smtClean="0"/>
                        <a:t>Pickup</a:t>
                      </a:r>
                      <a:endParaRPr lang="en-US" sz="1200" dirty="0"/>
                    </a:p>
                  </a:txBody>
                  <a:tcPr marL="45720" marR="45720"/>
                </a:tc>
              </a:tr>
            </a:tbl>
          </a:graphicData>
        </a:graphic>
      </p:graphicFrame>
      <p:graphicFrame>
        <p:nvGraphicFramePr>
          <p:cNvPr id="331" name="Table 330"/>
          <p:cNvGraphicFramePr>
            <a:graphicFrameLocks noGrp="1"/>
          </p:cNvGraphicFramePr>
          <p:nvPr>
            <p:extLst>
              <p:ext uri="{D42A27DB-BD31-4B8C-83A1-F6EECF244321}">
                <p14:modId xmlns:p14="http://schemas.microsoft.com/office/powerpoint/2010/main" val="3316781565"/>
              </p:ext>
            </p:extLst>
          </p:nvPr>
        </p:nvGraphicFramePr>
        <p:xfrm>
          <a:off x="7413455" y="4974547"/>
          <a:ext cx="4730739" cy="1828800"/>
        </p:xfrm>
        <a:graphic>
          <a:graphicData uri="http://schemas.openxmlformats.org/drawingml/2006/table">
            <a:tbl>
              <a:tblPr firstRow="1" bandRow="1">
                <a:tableStyleId>{5C22544A-7EE6-4342-B048-85BDC9FD1C3A}</a:tableStyleId>
              </a:tblPr>
              <a:tblGrid>
                <a:gridCol w="557276"/>
                <a:gridCol w="647065"/>
                <a:gridCol w="647065"/>
                <a:gridCol w="647065"/>
                <a:gridCol w="647065"/>
                <a:gridCol w="141975"/>
                <a:gridCol w="667703"/>
                <a:gridCol w="775525"/>
              </a:tblGrid>
              <a:tr h="271424">
                <a:tc>
                  <a:txBody>
                    <a:bodyPr/>
                    <a:lstStyle/>
                    <a:p>
                      <a:pPr algn="ctr"/>
                      <a:r>
                        <a:rPr lang="en-US" sz="1200" dirty="0" smtClean="0"/>
                        <a:t>Inst.</a:t>
                      </a:r>
                      <a:endParaRPr lang="en-US" sz="1200" dirty="0"/>
                    </a:p>
                  </a:txBody>
                  <a:tcPr marL="45720" marR="45720" anchor="ctr"/>
                </a:tc>
                <a:tc gridSpan="6">
                  <a:txBody>
                    <a:bodyPr/>
                    <a:lstStyle/>
                    <a:p>
                      <a:pPr algn="ctr"/>
                      <a:r>
                        <a:rPr lang="en-US" sz="1200" dirty="0" smtClean="0"/>
                        <a:t>Feature</a:t>
                      </a:r>
                    </a:p>
                    <a:p>
                      <a:pPr algn="ctr"/>
                      <a:r>
                        <a:rPr lang="en-US" sz="1200" dirty="0" smtClean="0"/>
                        <a:t> 1                2               3               4</a:t>
                      </a:r>
                      <a:r>
                        <a:rPr lang="en-US" sz="1200" baseline="0" dirty="0" smtClean="0"/>
                        <a:t>           </a:t>
                      </a:r>
                      <a:r>
                        <a:rPr lang="en-US" sz="1200" dirty="0" smtClean="0"/>
                        <a:t>…         N</a:t>
                      </a:r>
                      <a:endParaRPr lang="en-US" sz="1200" dirty="0"/>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Label-</a:t>
                      </a:r>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Prediction</a:t>
                      </a:r>
                    </a:p>
                  </a:txBody>
                  <a:tcPr marL="45720" marR="45720" anchor="ctr"/>
                </a:tc>
              </a:tr>
              <a:tr h="162855">
                <a:tc>
                  <a:txBody>
                    <a:bodyPr/>
                    <a:lstStyle/>
                    <a:p>
                      <a:pPr algn="ctr"/>
                      <a:r>
                        <a:rPr lang="en-US" sz="1200" dirty="0" smtClean="0"/>
                        <a:t>101</a:t>
                      </a:r>
                      <a:endParaRPr lang="en-US" sz="1200" dirty="0"/>
                    </a:p>
                  </a:txBody>
                  <a:tcPr marL="45720" marR="45720"/>
                </a:tc>
                <a:tc>
                  <a:txBody>
                    <a:bodyPr/>
                    <a:lstStyle/>
                    <a:p>
                      <a:pPr algn="ctr"/>
                      <a:r>
                        <a:rPr lang="en-US" sz="1200" dirty="0" smtClean="0"/>
                        <a:t>X(101,1)</a:t>
                      </a:r>
                      <a:endParaRPr lang="en-US" sz="1200" dirty="0"/>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X(101,2)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X(101,3)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X(101,4)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X(101,N)</a:t>
                      </a:r>
                    </a:p>
                  </a:txBody>
                  <a:tcPr marL="45720" marR="45720">
                    <a:lnL w="12700" cap="flat" cmpd="sng" algn="ctr">
                      <a:solidFill>
                        <a:schemeClr val="bg1"/>
                      </a:solidFill>
                      <a:prstDash val="solid"/>
                      <a:round/>
                      <a:headEnd type="none" w="med" len="med"/>
                      <a:tailEnd type="none" w="med" len="med"/>
                    </a:lnL>
                  </a:tcPr>
                </a:tc>
                <a:tc>
                  <a:txBody>
                    <a:bodyPr/>
                    <a:lstStyle/>
                    <a:p>
                      <a:pPr algn="ctr"/>
                      <a:r>
                        <a:rPr lang="en-US" sz="1200" dirty="0" smtClean="0"/>
                        <a:t>Jeep</a:t>
                      </a:r>
                      <a:endParaRPr lang="en-US" sz="1200" dirty="0"/>
                    </a:p>
                  </a:txBody>
                  <a:tcPr marL="45720" marR="45720"/>
                </a:tc>
              </a:tr>
              <a:tr h="162855">
                <a:tc>
                  <a:txBody>
                    <a:bodyPr/>
                    <a:lstStyle/>
                    <a:p>
                      <a:pPr algn="ctr"/>
                      <a:r>
                        <a:rPr lang="en-US" sz="1200" dirty="0" smtClean="0"/>
                        <a:t>102</a:t>
                      </a:r>
                      <a:endParaRPr lang="en-US" sz="1200" dirty="0"/>
                    </a:p>
                  </a:txBody>
                  <a:tcPr marL="45720" marR="45720"/>
                </a:tc>
                <a:tc>
                  <a:txBody>
                    <a:bodyPr/>
                    <a:lstStyle/>
                    <a:p>
                      <a:pPr algn="ctr"/>
                      <a:r>
                        <a:rPr lang="en-US" sz="1200" dirty="0" smtClean="0"/>
                        <a:t>X(102,1)</a:t>
                      </a:r>
                      <a:endParaRPr lang="en-US" sz="1200" dirty="0"/>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X(102,2)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X(102,3)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X(102,4)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X(102,N)</a:t>
                      </a:r>
                    </a:p>
                  </a:txBody>
                  <a:tcPr marL="45720" marR="45720">
                    <a:lnL w="12700" cap="flat" cmpd="sng" algn="ctr">
                      <a:solidFill>
                        <a:schemeClr val="bg1"/>
                      </a:solidFill>
                      <a:prstDash val="solid"/>
                      <a:round/>
                      <a:headEnd type="none" w="med" len="med"/>
                      <a:tailEnd type="none" w="med" len="med"/>
                    </a:lnL>
                  </a:tcPr>
                </a:tc>
                <a:tc>
                  <a:txBody>
                    <a:bodyPr/>
                    <a:lstStyle/>
                    <a:p>
                      <a:pPr algn="ctr"/>
                      <a:r>
                        <a:rPr lang="en-US" sz="1200" dirty="0" smtClean="0"/>
                        <a:t>Car</a:t>
                      </a:r>
                      <a:endParaRPr lang="en-US" sz="1200" dirty="0"/>
                    </a:p>
                  </a:txBody>
                  <a:tcPr marL="45720" marR="45720"/>
                </a:tc>
              </a:tr>
              <a:tr h="220155">
                <a:tc>
                  <a:txBody>
                    <a:bodyPr/>
                    <a:lstStyle/>
                    <a:p>
                      <a:pPr algn="ctr"/>
                      <a:r>
                        <a:rPr lang="en-US" sz="1200" dirty="0" smtClean="0"/>
                        <a:t>103</a:t>
                      </a:r>
                      <a:endParaRPr lang="en-US" sz="1200" dirty="0"/>
                    </a:p>
                  </a:txBody>
                  <a:tcPr marL="45720" marR="45720"/>
                </a:tc>
                <a:tc>
                  <a:txBody>
                    <a:bodyPr/>
                    <a:lstStyle/>
                    <a:p>
                      <a:pPr algn="ctr"/>
                      <a:r>
                        <a:rPr lang="en-US" sz="1200" dirty="0" smtClean="0"/>
                        <a:t>X(103,1)</a:t>
                      </a:r>
                      <a:endParaRPr lang="en-US" sz="1200" dirty="0"/>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X(103,2)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X(103,3)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X(103,4)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X(103,N)</a:t>
                      </a:r>
                    </a:p>
                  </a:txBody>
                  <a:tcPr marL="45720" marR="45720">
                    <a:lnL w="12700" cap="flat" cmpd="sng" algn="ctr">
                      <a:solidFill>
                        <a:schemeClr val="bg1"/>
                      </a:solidFill>
                      <a:prstDash val="solid"/>
                      <a:round/>
                      <a:headEnd type="none" w="med" len="med"/>
                      <a:tailEnd type="none" w="med" len="med"/>
                    </a:lnL>
                  </a:tcPr>
                </a:tc>
                <a:tc>
                  <a:txBody>
                    <a:bodyPr/>
                    <a:lstStyle/>
                    <a:p>
                      <a:pPr algn="ctr"/>
                      <a:r>
                        <a:rPr lang="en-US" sz="1200" dirty="0" smtClean="0"/>
                        <a:t>Pickup</a:t>
                      </a:r>
                      <a:endParaRPr lang="en-US" sz="1200" dirty="0"/>
                    </a:p>
                  </a:txBody>
                  <a:tcPr marL="45720" marR="45720"/>
                </a:tc>
              </a:tr>
              <a:tr h="126723">
                <a:tc>
                  <a:txBody>
                    <a:bodyPr/>
                    <a:lstStyle/>
                    <a:p>
                      <a:pPr algn="ctr"/>
                      <a:r>
                        <a:rPr lang="en-US" sz="1200" dirty="0" smtClean="0"/>
                        <a:t>:</a:t>
                      </a:r>
                      <a:endParaRPr lang="en-US" sz="12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lnL w="12700" cap="flat" cmpd="sng" algn="ctr">
                      <a:solidFill>
                        <a:schemeClr val="bg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a:t>
                      </a:r>
                    </a:p>
                  </a:txBody>
                  <a:tcPr marL="45720" marR="45720"/>
                </a:tc>
              </a:tr>
              <a:tr h="220155">
                <a:tc>
                  <a:txBody>
                    <a:bodyPr/>
                    <a:lstStyle/>
                    <a:p>
                      <a:pPr algn="ctr"/>
                      <a:r>
                        <a:rPr lang="en-US" sz="1200" dirty="0" smtClean="0"/>
                        <a:t>Infinity</a:t>
                      </a:r>
                      <a:endParaRPr lang="en-US" sz="1200" dirty="0"/>
                    </a:p>
                  </a:txBody>
                  <a:tcPr marL="45720" marR="45720"/>
                </a:tc>
                <a:tc>
                  <a:txBody>
                    <a:bodyPr/>
                    <a:lstStyle/>
                    <a:p>
                      <a:pPr algn="ctr"/>
                      <a:r>
                        <a:rPr lang="en-US" sz="1200" dirty="0" smtClean="0"/>
                        <a:t>X(inf,1)</a:t>
                      </a:r>
                      <a:endParaRPr lang="en-US" sz="1200" dirty="0"/>
                    </a:p>
                  </a:txBody>
                  <a:tcPr marL="45720" marR="45720">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X(inf,2)</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X(inf,3)</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X(inf,4)</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algn="ctr"/>
                      <a:endParaRPr lang="en-US" sz="1200" dirty="0"/>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X(</a:t>
                      </a:r>
                      <a:r>
                        <a:rPr lang="en-US" sz="1200" dirty="0" err="1" smtClean="0"/>
                        <a:t>inf,N</a:t>
                      </a:r>
                      <a:r>
                        <a:rPr lang="en-US" sz="1200" dirty="0" smtClean="0"/>
                        <a:t>)</a:t>
                      </a:r>
                    </a:p>
                  </a:txBody>
                  <a:tcPr marL="45720" marR="45720">
                    <a:lnL w="12700" cap="flat" cmpd="sng" algn="ctr">
                      <a:solidFill>
                        <a:schemeClr val="bg1"/>
                      </a:solidFill>
                      <a:prstDash val="solid"/>
                      <a:round/>
                      <a:headEnd type="none" w="med" len="med"/>
                      <a:tailEnd type="none" w="med" len="med"/>
                    </a:lnL>
                  </a:tcPr>
                </a:tc>
                <a:tc>
                  <a:txBody>
                    <a:bodyPr/>
                    <a:lstStyle/>
                    <a:p>
                      <a:pPr algn="ctr"/>
                      <a:r>
                        <a:rPr lang="en-US" sz="1200" dirty="0" smtClean="0"/>
                        <a:t> Car</a:t>
                      </a:r>
                      <a:endParaRPr lang="en-US" sz="1200" dirty="0"/>
                    </a:p>
                  </a:txBody>
                  <a:tcPr marL="45720" marR="45720"/>
                </a:tc>
              </a:tr>
            </a:tbl>
          </a:graphicData>
        </a:graphic>
      </p:graphicFrame>
      <p:grpSp>
        <p:nvGrpSpPr>
          <p:cNvPr id="332" name="Group 331"/>
          <p:cNvGrpSpPr/>
          <p:nvPr/>
        </p:nvGrpSpPr>
        <p:grpSpPr>
          <a:xfrm>
            <a:off x="10871173" y="1348776"/>
            <a:ext cx="1347460" cy="601590"/>
            <a:chOff x="11333092" y="2539227"/>
            <a:chExt cx="1347460" cy="601590"/>
          </a:xfrm>
        </p:grpSpPr>
        <p:sp>
          <p:nvSpPr>
            <p:cNvPr id="333" name="Isosceles Triangle 332"/>
            <p:cNvSpPr/>
            <p:nvPr/>
          </p:nvSpPr>
          <p:spPr>
            <a:xfrm rot="10800000" flipV="1">
              <a:off x="11540346" y="2779769"/>
              <a:ext cx="1056241" cy="36104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1" dirty="0"/>
            </a:p>
          </p:txBody>
        </p:sp>
        <p:sp>
          <p:nvSpPr>
            <p:cNvPr id="334" name="Content Placeholder 2"/>
            <p:cNvSpPr txBox="1">
              <a:spLocks/>
            </p:cNvSpPr>
            <p:nvPr/>
          </p:nvSpPr>
          <p:spPr>
            <a:xfrm>
              <a:off x="11333092" y="2539227"/>
              <a:ext cx="1347460"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Gill Sans MT" panose="020B0502020104020203" pitchFamily="34" charset="0"/>
                </a:rPr>
                <a:t>COMPARE</a:t>
              </a:r>
              <a:endParaRPr lang="en-US" sz="1800" b="1" dirty="0">
                <a:latin typeface="Gill Sans MT" panose="020B0502020104020203" pitchFamily="34" charset="0"/>
              </a:endParaRPr>
            </a:p>
          </p:txBody>
        </p:sp>
      </p:grpSp>
      <p:grpSp>
        <p:nvGrpSpPr>
          <p:cNvPr id="335" name="Group 334"/>
          <p:cNvGrpSpPr/>
          <p:nvPr/>
        </p:nvGrpSpPr>
        <p:grpSpPr>
          <a:xfrm>
            <a:off x="11225754" y="4615340"/>
            <a:ext cx="947745" cy="361048"/>
            <a:chOff x="11870819" y="6093122"/>
            <a:chExt cx="947745" cy="361048"/>
          </a:xfrm>
        </p:grpSpPr>
        <p:sp>
          <p:nvSpPr>
            <p:cNvPr id="336" name="Isosceles Triangle 335"/>
            <p:cNvSpPr/>
            <p:nvPr/>
          </p:nvSpPr>
          <p:spPr>
            <a:xfrm rot="10800000" flipV="1">
              <a:off x="12002608" y="6093122"/>
              <a:ext cx="797606" cy="36104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b="1" dirty="0"/>
            </a:p>
          </p:txBody>
        </p:sp>
        <p:sp>
          <p:nvSpPr>
            <p:cNvPr id="337" name="Content Placeholder 2"/>
            <p:cNvSpPr txBox="1">
              <a:spLocks/>
            </p:cNvSpPr>
            <p:nvPr/>
          </p:nvSpPr>
          <p:spPr>
            <a:xfrm>
              <a:off x="11870819" y="6112186"/>
              <a:ext cx="947745"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Gill Sans MT" panose="020B0502020104020203" pitchFamily="34" charset="0"/>
                </a:rPr>
                <a:t>Output</a:t>
              </a:r>
              <a:endParaRPr lang="en-US" sz="1800" b="1" dirty="0">
                <a:latin typeface="Gill Sans MT" panose="020B0502020104020203" pitchFamily="34" charset="0"/>
              </a:endParaRPr>
            </a:p>
          </p:txBody>
        </p:sp>
      </p:grpSp>
      <p:grpSp>
        <p:nvGrpSpPr>
          <p:cNvPr id="225" name="Group 224"/>
          <p:cNvGrpSpPr/>
          <p:nvPr/>
        </p:nvGrpSpPr>
        <p:grpSpPr>
          <a:xfrm>
            <a:off x="4245988" y="1376772"/>
            <a:ext cx="3688232" cy="5200912"/>
            <a:chOff x="5771963" y="1787704"/>
            <a:chExt cx="1905001" cy="2686313"/>
          </a:xfrm>
        </p:grpSpPr>
        <p:pic>
          <p:nvPicPr>
            <p:cNvPr id="228" name="Picture 227"/>
            <p:cNvPicPr>
              <a:picLocks noChangeAspect="1"/>
            </p:cNvPicPr>
            <p:nvPr/>
          </p:nvPicPr>
          <p:blipFill>
            <a:blip r:embed="rId3"/>
            <a:stretch>
              <a:fillRect/>
            </a:stretch>
          </p:blipFill>
          <p:spPr>
            <a:xfrm>
              <a:off x="5771964" y="1787704"/>
              <a:ext cx="1905000" cy="2495550"/>
            </a:xfrm>
            <a:prstGeom prst="rect">
              <a:avLst/>
            </a:prstGeom>
          </p:spPr>
        </p:pic>
        <p:sp>
          <p:nvSpPr>
            <p:cNvPr id="234" name="Rectangle 233"/>
            <p:cNvSpPr/>
            <p:nvPr/>
          </p:nvSpPr>
          <p:spPr>
            <a:xfrm>
              <a:off x="5771963" y="4283254"/>
              <a:ext cx="1848170" cy="190763"/>
            </a:xfrm>
            <a:prstGeom prst="rect">
              <a:avLst/>
            </a:prstGeom>
          </p:spPr>
          <p:txBody>
            <a:bodyPr wrap="square">
              <a:spAutoFit/>
            </a:bodyPr>
            <a:lstStyle/>
            <a:p>
              <a:pPr algn="ctr"/>
              <a:r>
                <a:rPr lang="en-US" altLang="en-US" dirty="0" smtClean="0">
                  <a:solidFill>
                    <a:schemeClr val="accent3"/>
                  </a:solidFill>
                </a:rPr>
                <a:t>Source: kdnuggets.com</a:t>
              </a:r>
              <a:endParaRPr lang="en-US" dirty="0">
                <a:solidFill>
                  <a:schemeClr val="accent3"/>
                </a:solidFill>
              </a:endParaRPr>
            </a:p>
          </p:txBody>
        </p:sp>
      </p:grpSp>
    </p:spTree>
    <p:extLst>
      <p:ext uri="{BB962C8B-B14F-4D97-AF65-F5344CB8AC3E}">
        <p14:creationId xmlns:p14="http://schemas.microsoft.com/office/powerpoint/2010/main" val="67267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
                                        <p:tgtEl>
                                          <p:spTgt spid="3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
                                        </p:tgtEl>
                                        <p:attrNameLst>
                                          <p:attrName>style.visibility</p:attrName>
                                        </p:attrNameLst>
                                      </p:cBhvr>
                                      <p:to>
                                        <p:strVal val="visible"/>
                                      </p:to>
                                    </p:set>
                                    <p:animEffect transition="in" filter="fade">
                                      <p:cBhvr>
                                        <p:cTn id="12" dur="500"/>
                                        <p:tgtEl>
                                          <p:spTgt spid="3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0"/>
                                        </p:tgtEl>
                                        <p:attrNameLst>
                                          <p:attrName>style.visibility</p:attrName>
                                        </p:attrNameLst>
                                      </p:cBhvr>
                                      <p:to>
                                        <p:strVal val="visible"/>
                                      </p:to>
                                    </p:set>
                                    <p:animEffect transition="in" filter="fade">
                                      <p:cBhvr>
                                        <p:cTn id="17" dur="500"/>
                                        <p:tgtEl>
                                          <p:spTgt spid="3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2"/>
                                        </p:tgtEl>
                                        <p:attrNameLst>
                                          <p:attrName>style.visibility</p:attrName>
                                        </p:attrNameLst>
                                      </p:cBhvr>
                                      <p:to>
                                        <p:strVal val="visible"/>
                                      </p:to>
                                    </p:set>
                                    <p:animEffect transition="in" filter="wipe(down)">
                                      <p:cBhvr>
                                        <p:cTn id="22" dur="500"/>
                                        <p:tgtEl>
                                          <p:spTgt spid="3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9"/>
                                        </p:tgtEl>
                                        <p:attrNameLst>
                                          <p:attrName>style.visibility</p:attrName>
                                        </p:attrNameLst>
                                      </p:cBhvr>
                                      <p:to>
                                        <p:strVal val="visible"/>
                                      </p:to>
                                    </p:set>
                                    <p:animEffect transition="in" filter="fade">
                                      <p:cBhvr>
                                        <p:cTn id="27" dur="500"/>
                                        <p:tgtEl>
                                          <p:spTgt spid="3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1"/>
                                        </p:tgtEl>
                                        <p:attrNameLst>
                                          <p:attrName>style.visibility</p:attrName>
                                        </p:attrNameLst>
                                      </p:cBhvr>
                                      <p:to>
                                        <p:strVal val="visible"/>
                                      </p:to>
                                    </p:set>
                                    <p:animEffect transition="in" filter="fade">
                                      <p:cBhvr>
                                        <p:cTn id="32" dur="500"/>
                                        <p:tgtEl>
                                          <p:spTgt spid="3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35"/>
                                        </p:tgtEl>
                                        <p:attrNameLst>
                                          <p:attrName>style.visibility</p:attrName>
                                        </p:attrNameLst>
                                      </p:cBhvr>
                                      <p:to>
                                        <p:strVal val="visible"/>
                                      </p:to>
                                    </p:set>
                                    <p:animEffect transition="in" filter="wipe(down)">
                                      <p:cBhvr>
                                        <p:cTn id="37" dur="500"/>
                                        <p:tgtEl>
                                          <p:spTgt spid="33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5"/>
                                        </p:tgtEl>
                                        <p:attrNameLst>
                                          <p:attrName>style.visibility</p:attrName>
                                        </p:attrNameLst>
                                      </p:cBhvr>
                                      <p:to>
                                        <p:strVal val="visible"/>
                                      </p:to>
                                    </p:set>
                                    <p:anim calcmode="lin" valueType="num">
                                      <p:cBhvr additive="base">
                                        <p:cTn id="42" dur="500" fill="hold"/>
                                        <p:tgtEl>
                                          <p:spTgt spid="225"/>
                                        </p:tgtEl>
                                        <p:attrNameLst>
                                          <p:attrName>ppt_x</p:attrName>
                                        </p:attrNameLst>
                                      </p:cBhvr>
                                      <p:tavLst>
                                        <p:tav tm="0">
                                          <p:val>
                                            <p:strVal val="#ppt_x"/>
                                          </p:val>
                                        </p:tav>
                                        <p:tav tm="100000">
                                          <p:val>
                                            <p:strVal val="#ppt_x"/>
                                          </p:val>
                                        </p:tav>
                                      </p:tavLst>
                                    </p:anim>
                                    <p:anim calcmode="lin" valueType="num">
                                      <p:cBhvr additive="base">
                                        <p:cTn id="43" dur="500" fill="hold"/>
                                        <p:tgtEl>
                                          <p:spTgt spid="2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8660"/>
            <a:ext cx="9821920" cy="701731"/>
          </a:xfrm>
        </p:spPr>
        <p:txBody>
          <a:bodyPr/>
          <a:lstStyle/>
          <a:p>
            <a:r>
              <a:rPr lang="en-US" dirty="0" smtClean="0"/>
              <a:t>SW with “Machine Learning” elements </a:t>
            </a:r>
            <a:endParaRPr lang="en-US" dirty="0"/>
          </a:p>
        </p:txBody>
      </p:sp>
      <p:sp>
        <p:nvSpPr>
          <p:cNvPr id="4" name="Content Placeholder 3"/>
          <p:cNvSpPr>
            <a:spLocks noGrp="1"/>
          </p:cNvSpPr>
          <p:nvPr>
            <p:ph idx="1"/>
          </p:nvPr>
        </p:nvSpPr>
        <p:spPr>
          <a:xfrm>
            <a:off x="767408" y="1694420"/>
            <a:ext cx="2088232" cy="5163580"/>
          </a:xfrm>
        </p:spPr>
        <p:txBody>
          <a:bodyPr>
            <a:noAutofit/>
          </a:bodyPr>
          <a:lstStyle/>
          <a:p>
            <a:r>
              <a:rPr lang="en-US" sz="1800" dirty="0" err="1" smtClean="0"/>
              <a:t>MATlab</a:t>
            </a:r>
            <a:endParaRPr lang="en-US" sz="1800" dirty="0" smtClean="0"/>
          </a:p>
          <a:p>
            <a:r>
              <a:rPr lang="en-US" sz="1800" dirty="0" smtClean="0"/>
              <a:t>Azure</a:t>
            </a:r>
          </a:p>
          <a:p>
            <a:r>
              <a:rPr lang="en-US" sz="1800" dirty="0" smtClean="0"/>
              <a:t>SAS</a:t>
            </a:r>
          </a:p>
          <a:p>
            <a:r>
              <a:rPr lang="en-US" sz="1800" dirty="0" smtClean="0"/>
              <a:t>SPSS</a:t>
            </a:r>
          </a:p>
          <a:p>
            <a:r>
              <a:rPr lang="en-US" sz="1800" dirty="0" err="1" smtClean="0"/>
              <a:t>Weka</a:t>
            </a:r>
            <a:endParaRPr lang="en-US" sz="1800" dirty="0" smtClean="0"/>
          </a:p>
          <a:p>
            <a:r>
              <a:rPr lang="en-US" sz="1800" dirty="0" smtClean="0"/>
              <a:t>R</a:t>
            </a:r>
          </a:p>
          <a:p>
            <a:r>
              <a:rPr lang="en-US" sz="1800" dirty="0" smtClean="0"/>
              <a:t>Ruby</a:t>
            </a:r>
          </a:p>
          <a:p>
            <a:r>
              <a:rPr lang="en-US" sz="1800" dirty="0"/>
              <a:t>Scala</a:t>
            </a:r>
          </a:p>
          <a:p>
            <a:r>
              <a:rPr lang="en-US" sz="1800" dirty="0"/>
              <a:t>H2O</a:t>
            </a:r>
          </a:p>
          <a:p>
            <a:r>
              <a:rPr lang="en-US" sz="1800" dirty="0" err="1" smtClean="0"/>
              <a:t>Mlib</a:t>
            </a:r>
            <a:endParaRPr lang="en-US" sz="1800" dirty="0" smtClean="0"/>
          </a:p>
          <a:p>
            <a:r>
              <a:rPr lang="en-US" sz="1800" dirty="0" err="1"/>
              <a:t>Aforge</a:t>
            </a:r>
            <a:endParaRPr lang="en-US" sz="1800" dirty="0"/>
          </a:p>
          <a:p>
            <a:endParaRPr lang="en-US" sz="1800" dirty="0"/>
          </a:p>
        </p:txBody>
      </p:sp>
      <p:sp>
        <p:nvSpPr>
          <p:cNvPr id="3" name="Rectangle 2"/>
          <p:cNvSpPr/>
          <p:nvPr/>
        </p:nvSpPr>
        <p:spPr>
          <a:xfrm>
            <a:off x="838200" y="1232756"/>
            <a:ext cx="10154344" cy="461665"/>
          </a:xfrm>
          <a:prstGeom prst="rect">
            <a:avLst/>
          </a:prstGeom>
        </p:spPr>
        <p:txBody>
          <a:bodyPr wrap="square">
            <a:spAutoFit/>
          </a:bodyPr>
          <a:lstStyle/>
          <a:p>
            <a:r>
              <a:rPr lang="en-US" sz="2400" dirty="0"/>
              <a:t>Several SW tools are available to exercise ML techniques: (in no particular order)</a:t>
            </a:r>
          </a:p>
        </p:txBody>
      </p:sp>
      <p:sp>
        <p:nvSpPr>
          <p:cNvPr id="6" name="Content Placeholder 3"/>
          <p:cNvSpPr txBox="1">
            <a:spLocks/>
          </p:cNvSpPr>
          <p:nvPr/>
        </p:nvSpPr>
        <p:spPr>
          <a:xfrm>
            <a:off x="4367808" y="1694420"/>
            <a:ext cx="3024336" cy="51635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smtClean="0"/>
              <a:t>TensorFlow</a:t>
            </a:r>
            <a:endParaRPr lang="en-US" sz="1800" dirty="0"/>
          </a:p>
          <a:p>
            <a:r>
              <a:rPr lang="en-US" sz="1800" dirty="0" smtClean="0"/>
              <a:t>Spark </a:t>
            </a:r>
            <a:r>
              <a:rPr lang="en-US" sz="1800" dirty="0" err="1" smtClean="0"/>
              <a:t>MLlib</a:t>
            </a:r>
            <a:endParaRPr lang="en-US" sz="1800" dirty="0"/>
          </a:p>
          <a:p>
            <a:r>
              <a:rPr lang="en-US" sz="1800" dirty="0" err="1" smtClean="0"/>
              <a:t>RevolutionR</a:t>
            </a:r>
            <a:endParaRPr lang="en-US" sz="1800" dirty="0"/>
          </a:p>
          <a:p>
            <a:r>
              <a:rPr lang="en-US" sz="1800" dirty="0" err="1" smtClean="0"/>
              <a:t>RapidMiner</a:t>
            </a:r>
            <a:endParaRPr lang="en-US" sz="1800" dirty="0"/>
          </a:p>
          <a:p>
            <a:r>
              <a:rPr lang="en-US" sz="1800" dirty="0" smtClean="0"/>
              <a:t>CUDA-convert</a:t>
            </a:r>
            <a:endParaRPr lang="en-US" sz="1800" dirty="0"/>
          </a:p>
          <a:p>
            <a:r>
              <a:rPr lang="en-US" sz="1800" dirty="0" err="1"/>
              <a:t>Cloudera</a:t>
            </a:r>
            <a:r>
              <a:rPr lang="en-US" sz="1800" dirty="0"/>
              <a:t> Oryx</a:t>
            </a:r>
          </a:p>
          <a:p>
            <a:r>
              <a:rPr lang="en-US" sz="1800" dirty="0" err="1" smtClean="0"/>
              <a:t>SourceForge</a:t>
            </a:r>
            <a:endParaRPr lang="en-US" sz="1800" dirty="0" smtClean="0"/>
          </a:p>
          <a:p>
            <a:r>
              <a:rPr lang="en-US" sz="1800" dirty="0" smtClean="0"/>
              <a:t>Google GO/</a:t>
            </a:r>
            <a:r>
              <a:rPr lang="en-US" sz="1800" dirty="0" err="1" smtClean="0"/>
              <a:t>GOLearn</a:t>
            </a:r>
            <a:endParaRPr lang="en-US" sz="1800" dirty="0" smtClean="0"/>
          </a:p>
          <a:p>
            <a:r>
              <a:rPr lang="en-US" sz="1800" dirty="0"/>
              <a:t>Python </a:t>
            </a:r>
            <a:r>
              <a:rPr lang="en-US" sz="1800" dirty="0" err="1"/>
              <a:t>Scikit</a:t>
            </a:r>
            <a:r>
              <a:rPr lang="en-US" sz="1800" dirty="0"/>
              <a:t>/</a:t>
            </a:r>
            <a:r>
              <a:rPr lang="en-US" sz="1800" dirty="0" err="1"/>
              <a:t>PyBrain</a:t>
            </a:r>
            <a:r>
              <a:rPr lang="en-US" sz="1800" dirty="0"/>
              <a:t>/</a:t>
            </a:r>
            <a:r>
              <a:rPr lang="en-US" sz="1800" dirty="0" err="1"/>
              <a:t>mlpy</a:t>
            </a:r>
            <a:endParaRPr lang="en-US" sz="1800" dirty="0"/>
          </a:p>
          <a:p>
            <a:r>
              <a:rPr lang="en-US" sz="1800" dirty="0" smtClean="0"/>
              <a:t>Etc.</a:t>
            </a:r>
          </a:p>
        </p:txBody>
      </p:sp>
      <p:sp>
        <p:nvSpPr>
          <p:cNvPr id="7" name="Rectangle 6"/>
          <p:cNvSpPr/>
          <p:nvPr/>
        </p:nvSpPr>
        <p:spPr>
          <a:xfrm>
            <a:off x="7464152" y="1857885"/>
            <a:ext cx="4608512" cy="4431983"/>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1600" b="1" dirty="0"/>
              <a:t>Project:</a:t>
            </a:r>
            <a:r>
              <a:rPr lang="en-US" sz="1600" dirty="0"/>
              <a:t> </a:t>
            </a:r>
            <a:r>
              <a:rPr lang="en-US" sz="1600" dirty="0" err="1">
                <a:hlinkClick r:id="rId3"/>
              </a:rPr>
              <a:t>scikit</a:t>
            </a:r>
            <a:r>
              <a:rPr lang="en-US" sz="1600" dirty="0">
                <a:hlinkClick r:id="rId3"/>
              </a:rPr>
              <a:t>-learn</a:t>
            </a:r>
            <a:r>
              <a:rPr lang="en-US" sz="1600" dirty="0"/>
              <a:t> </a:t>
            </a:r>
            <a:r>
              <a:rPr lang="en-US" sz="1600" b="1" dirty="0"/>
              <a:t/>
            </a:r>
            <a:br>
              <a:rPr lang="en-US" sz="1600" b="1" dirty="0"/>
            </a:br>
            <a:r>
              <a:rPr lang="en-US" sz="1600" b="1" dirty="0" err="1"/>
              <a:t>GitHub</a:t>
            </a:r>
            <a:r>
              <a:rPr lang="en-US" sz="1600" b="1" dirty="0"/>
              <a:t>:</a:t>
            </a:r>
            <a:r>
              <a:rPr lang="en-US" sz="1600" dirty="0"/>
              <a:t> </a:t>
            </a:r>
            <a:r>
              <a:rPr lang="en-US" sz="1600" dirty="0">
                <a:hlinkClick r:id="rId4"/>
              </a:rPr>
              <a:t>https://</a:t>
            </a:r>
            <a:r>
              <a:rPr lang="en-US" sz="1600" dirty="0" smtClean="0">
                <a:hlinkClick r:id="rId4"/>
              </a:rPr>
              <a:t>github.com/scikit-learn/scikit-learn</a:t>
            </a:r>
            <a:endParaRPr lang="en-US" sz="1600" dirty="0" smtClean="0"/>
          </a:p>
          <a:p>
            <a:endParaRPr lang="en-US" sz="1600" dirty="0"/>
          </a:p>
          <a:p>
            <a:r>
              <a:rPr lang="en-US" sz="1600" b="1" dirty="0"/>
              <a:t>Project:</a:t>
            </a:r>
            <a:r>
              <a:rPr lang="en-US" sz="1600" dirty="0"/>
              <a:t> </a:t>
            </a:r>
            <a:r>
              <a:rPr lang="en-US" sz="1600" dirty="0">
                <a:hlinkClick r:id="rId5"/>
              </a:rPr>
              <a:t>Shogun</a:t>
            </a:r>
            <a:r>
              <a:rPr lang="en-US" sz="1600" dirty="0"/>
              <a:t> </a:t>
            </a:r>
            <a:br>
              <a:rPr lang="en-US" sz="1600" dirty="0"/>
            </a:br>
            <a:r>
              <a:rPr lang="en-US" sz="1600" b="1" dirty="0" err="1"/>
              <a:t>GitHub</a:t>
            </a:r>
            <a:r>
              <a:rPr lang="en-US" sz="1600" b="1" dirty="0"/>
              <a:t>:</a:t>
            </a:r>
            <a:r>
              <a:rPr lang="en-US" sz="1600" dirty="0"/>
              <a:t> </a:t>
            </a:r>
            <a:r>
              <a:rPr lang="en-US" sz="1600" dirty="0">
                <a:hlinkClick r:id="rId6"/>
              </a:rPr>
              <a:t>https://</a:t>
            </a:r>
            <a:r>
              <a:rPr lang="en-US" sz="1600" dirty="0" smtClean="0">
                <a:hlinkClick r:id="rId6"/>
              </a:rPr>
              <a:t>github.com/shogun-toolbox/shogun</a:t>
            </a:r>
            <a:endParaRPr lang="en-US" sz="1600" dirty="0" smtClean="0"/>
          </a:p>
          <a:p>
            <a:endParaRPr lang="en-US" sz="1600" dirty="0"/>
          </a:p>
          <a:p>
            <a:r>
              <a:rPr lang="en-US" sz="1600" b="1" dirty="0"/>
              <a:t>Project: </a:t>
            </a:r>
            <a:r>
              <a:rPr lang="en-US" sz="1600" dirty="0">
                <a:hlinkClick r:id="rId7"/>
              </a:rPr>
              <a:t>Accord Framework/AForge.net</a:t>
            </a:r>
            <a:r>
              <a:rPr lang="en-US" sz="1600" dirty="0"/>
              <a:t> </a:t>
            </a:r>
            <a:br>
              <a:rPr lang="en-US" sz="1600" dirty="0"/>
            </a:br>
            <a:r>
              <a:rPr lang="en-US" sz="1600" b="1" dirty="0" err="1"/>
              <a:t>GitHub</a:t>
            </a:r>
            <a:r>
              <a:rPr lang="en-US" sz="1600" b="1" dirty="0"/>
              <a:t>:</a:t>
            </a:r>
            <a:r>
              <a:rPr lang="en-US" sz="1600" dirty="0"/>
              <a:t> </a:t>
            </a:r>
            <a:r>
              <a:rPr lang="en-US" sz="1600" dirty="0">
                <a:hlinkClick r:id="rId8"/>
              </a:rPr>
              <a:t>https://github.com/accord-net/framework</a:t>
            </a:r>
            <a:r>
              <a:rPr lang="en-US" sz="1600" dirty="0" smtClean="0">
                <a:hlinkClick r:id="rId8"/>
              </a:rPr>
              <a:t>/</a:t>
            </a:r>
            <a:endParaRPr lang="en-US" sz="1600" dirty="0" smtClean="0"/>
          </a:p>
          <a:p>
            <a:endParaRPr lang="en-US" sz="1600" dirty="0"/>
          </a:p>
          <a:p>
            <a:r>
              <a:rPr lang="en-US" sz="1600" b="1" dirty="0"/>
              <a:t>Project:</a:t>
            </a:r>
            <a:r>
              <a:rPr lang="en-US" sz="1600" dirty="0"/>
              <a:t> </a:t>
            </a:r>
            <a:r>
              <a:rPr lang="en-US" sz="1600" dirty="0" err="1"/>
              <a:t>Cloudera</a:t>
            </a:r>
            <a:r>
              <a:rPr lang="en-US" sz="1600" dirty="0"/>
              <a:t> Oryx </a:t>
            </a:r>
            <a:r>
              <a:rPr lang="en-US" sz="1600" b="1" dirty="0"/>
              <a:t/>
            </a:r>
            <a:br>
              <a:rPr lang="en-US" sz="1600" b="1" dirty="0"/>
            </a:br>
            <a:r>
              <a:rPr lang="en-US" sz="1600" b="1" dirty="0" err="1"/>
              <a:t>GitHub</a:t>
            </a:r>
            <a:r>
              <a:rPr lang="en-US" sz="1600" b="1" dirty="0"/>
              <a:t>:</a:t>
            </a:r>
            <a:r>
              <a:rPr lang="en-US" sz="1600" dirty="0"/>
              <a:t> </a:t>
            </a:r>
            <a:r>
              <a:rPr lang="en-US" sz="1600" dirty="0">
                <a:hlinkClick r:id="rId9"/>
              </a:rPr>
              <a:t>https://</a:t>
            </a:r>
            <a:r>
              <a:rPr lang="en-US" sz="1600" dirty="0" smtClean="0">
                <a:hlinkClick r:id="rId9"/>
              </a:rPr>
              <a:t>github.com/cloudera/oryx</a:t>
            </a:r>
            <a:endParaRPr lang="en-US" sz="1600" dirty="0" smtClean="0"/>
          </a:p>
          <a:p>
            <a:endParaRPr lang="en-US" sz="1600" dirty="0"/>
          </a:p>
          <a:p>
            <a:r>
              <a:rPr lang="en-US" sz="1600" b="1" dirty="0"/>
              <a:t>Project: </a:t>
            </a:r>
            <a:r>
              <a:rPr lang="en-US" sz="1600" dirty="0" err="1"/>
              <a:t>GoLearn</a:t>
            </a:r>
            <a:r>
              <a:rPr lang="en-US" sz="1600" dirty="0"/>
              <a:t> </a:t>
            </a:r>
            <a:r>
              <a:rPr lang="en-US" sz="1600" b="1" dirty="0"/>
              <a:t/>
            </a:r>
            <a:br>
              <a:rPr lang="en-US" sz="1600" b="1" dirty="0"/>
            </a:br>
            <a:r>
              <a:rPr lang="en-US" sz="1600" b="1" dirty="0" err="1"/>
              <a:t>GitHub</a:t>
            </a:r>
            <a:r>
              <a:rPr lang="en-US" sz="1600" b="1" dirty="0"/>
              <a:t>: </a:t>
            </a:r>
            <a:r>
              <a:rPr lang="en-US" sz="1600" dirty="0">
                <a:hlinkClick r:id="rId10"/>
              </a:rPr>
              <a:t>https://</a:t>
            </a:r>
            <a:r>
              <a:rPr lang="en-US" sz="1600" dirty="0" smtClean="0">
                <a:hlinkClick r:id="rId10"/>
              </a:rPr>
              <a:t>github.com/sjwhitworth/golearn</a:t>
            </a:r>
            <a:endParaRPr lang="en-US" sz="1600" dirty="0" smtClean="0"/>
          </a:p>
          <a:p>
            <a:endParaRPr lang="en-US" sz="1600" dirty="0"/>
          </a:p>
          <a:p>
            <a:r>
              <a:rPr lang="en-US" sz="1600" b="1" dirty="0"/>
              <a:t>Project:</a:t>
            </a:r>
            <a:r>
              <a:rPr lang="en-US" sz="1600" dirty="0"/>
              <a:t> </a:t>
            </a:r>
            <a:r>
              <a:rPr lang="en-US" sz="1600" dirty="0" err="1">
                <a:hlinkClick r:id="rId11"/>
              </a:rPr>
              <a:t>ConvNetJS</a:t>
            </a:r>
            <a:r>
              <a:rPr lang="en-US" sz="1600" dirty="0"/>
              <a:t> </a:t>
            </a:r>
            <a:r>
              <a:rPr lang="en-US" sz="1600" b="1" dirty="0"/>
              <a:t/>
            </a:r>
            <a:br>
              <a:rPr lang="en-US" sz="1600" b="1" dirty="0"/>
            </a:br>
            <a:r>
              <a:rPr lang="en-US" sz="1600" b="1" dirty="0" err="1"/>
              <a:t>GitHub</a:t>
            </a:r>
            <a:r>
              <a:rPr lang="en-US" sz="1600" b="1" dirty="0"/>
              <a:t>:</a:t>
            </a:r>
            <a:r>
              <a:rPr lang="en-US" sz="1600" dirty="0"/>
              <a:t> </a:t>
            </a:r>
            <a:r>
              <a:rPr lang="en-US" sz="1600" dirty="0">
                <a:hlinkClick r:id="rId12"/>
              </a:rPr>
              <a:t>https://</a:t>
            </a:r>
            <a:r>
              <a:rPr lang="en-US" sz="1600" dirty="0" smtClean="0">
                <a:hlinkClick r:id="rId12"/>
              </a:rPr>
              <a:t>github.com/karpathy/convnetjs</a:t>
            </a:r>
            <a:endParaRPr lang="en-US" sz="1600" dirty="0"/>
          </a:p>
        </p:txBody>
      </p:sp>
      <p:sp>
        <p:nvSpPr>
          <p:cNvPr id="8" name="Content Placeholder 3"/>
          <p:cNvSpPr txBox="1">
            <a:spLocks/>
          </p:cNvSpPr>
          <p:nvPr/>
        </p:nvSpPr>
        <p:spPr>
          <a:xfrm>
            <a:off x="2495600" y="1694420"/>
            <a:ext cx="2052228" cy="4758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smtClean="0"/>
              <a:t>Statistica</a:t>
            </a:r>
            <a:r>
              <a:rPr lang="en-US" sz="1800" dirty="0" smtClean="0"/>
              <a:t> </a:t>
            </a:r>
          </a:p>
          <a:p>
            <a:r>
              <a:rPr lang="en-US" sz="1800" dirty="0" err="1" smtClean="0"/>
              <a:t>MADlib</a:t>
            </a:r>
            <a:endParaRPr lang="en-US" sz="1800" dirty="0"/>
          </a:p>
          <a:p>
            <a:r>
              <a:rPr lang="en-US" sz="1800" dirty="0" err="1" smtClean="0"/>
              <a:t>HaLoop</a:t>
            </a:r>
            <a:endParaRPr lang="en-US" sz="1800" dirty="0"/>
          </a:p>
          <a:p>
            <a:r>
              <a:rPr lang="en-US" sz="1800" dirty="0" err="1"/>
              <a:t>Pregel</a:t>
            </a:r>
            <a:endParaRPr lang="en-US" sz="1800" dirty="0"/>
          </a:p>
          <a:p>
            <a:r>
              <a:rPr lang="en-US" sz="1800" dirty="0" err="1"/>
              <a:t>Arago</a:t>
            </a:r>
            <a:endParaRPr lang="en-US" sz="1800" dirty="0"/>
          </a:p>
          <a:p>
            <a:r>
              <a:rPr lang="en-US" sz="1800" dirty="0" err="1"/>
              <a:t>libSVM</a:t>
            </a:r>
            <a:endParaRPr lang="en-US" sz="1800" dirty="0"/>
          </a:p>
          <a:p>
            <a:r>
              <a:rPr lang="en-US" sz="1800" dirty="0"/>
              <a:t>Spring XD </a:t>
            </a:r>
          </a:p>
          <a:p>
            <a:r>
              <a:rPr lang="en-US" sz="1800" dirty="0" smtClean="0"/>
              <a:t>Shogun</a:t>
            </a:r>
          </a:p>
          <a:p>
            <a:r>
              <a:rPr lang="en-US" sz="1800" dirty="0"/>
              <a:t>Mahout</a:t>
            </a:r>
          </a:p>
          <a:p>
            <a:r>
              <a:rPr lang="en-US" sz="1800" dirty="0" err="1" smtClean="0"/>
              <a:t>Pentaho</a:t>
            </a:r>
            <a:endParaRPr lang="en-US" sz="1800" dirty="0" smtClean="0"/>
          </a:p>
          <a:p>
            <a:r>
              <a:rPr lang="en-US" sz="1800" dirty="0" err="1" smtClean="0"/>
              <a:t>ConvNetJS</a:t>
            </a:r>
            <a:endParaRPr lang="en-US" sz="1800" dirty="0"/>
          </a:p>
          <a:p>
            <a:endParaRPr lang="en-US" sz="1800" dirty="0"/>
          </a:p>
        </p:txBody>
      </p:sp>
      <p:sp>
        <p:nvSpPr>
          <p:cNvPr id="9" name="Rectangle 8"/>
          <p:cNvSpPr/>
          <p:nvPr/>
        </p:nvSpPr>
        <p:spPr>
          <a:xfrm>
            <a:off x="759176" y="5844733"/>
            <a:ext cx="5156804" cy="830997"/>
          </a:xfrm>
          <a:prstGeom prst="rect">
            <a:avLst/>
          </a:prstGeom>
        </p:spPr>
        <p:txBody>
          <a:bodyPr wrap="square">
            <a:spAutoFit/>
          </a:bodyPr>
          <a:lstStyle/>
          <a:p>
            <a:r>
              <a:rPr lang="en-US" sz="1600" dirty="0" smtClean="0">
                <a:solidFill>
                  <a:schemeClr val="bg1">
                    <a:lumMod val="65000"/>
                  </a:schemeClr>
                </a:solidFill>
              </a:rPr>
              <a:t>Reference </a:t>
            </a:r>
            <a:r>
              <a:rPr lang="en-US" sz="1600" i="1" dirty="0" smtClean="0">
                <a:solidFill>
                  <a:schemeClr val="bg1">
                    <a:lumMod val="65000"/>
                  </a:schemeClr>
                </a:solidFill>
              </a:rPr>
              <a:t>“Practical Machine Learning – </a:t>
            </a:r>
            <a:r>
              <a:rPr lang="en-US" sz="1600" i="1" dirty="0" err="1" smtClean="0">
                <a:solidFill>
                  <a:schemeClr val="bg1">
                    <a:lumMod val="65000"/>
                  </a:schemeClr>
                </a:solidFill>
              </a:rPr>
              <a:t>Sunila</a:t>
            </a:r>
            <a:r>
              <a:rPr lang="en-US" sz="1600" i="1" dirty="0" smtClean="0">
                <a:solidFill>
                  <a:schemeClr val="bg1">
                    <a:lumMod val="65000"/>
                  </a:schemeClr>
                </a:solidFill>
              </a:rPr>
              <a:t> </a:t>
            </a:r>
            <a:r>
              <a:rPr lang="en-US" sz="1600" i="1" dirty="0" err="1" smtClean="0">
                <a:solidFill>
                  <a:schemeClr val="bg1">
                    <a:lumMod val="65000"/>
                  </a:schemeClr>
                </a:solidFill>
              </a:rPr>
              <a:t>Gallapudi</a:t>
            </a:r>
            <a:r>
              <a:rPr lang="en-US" sz="1600" i="1" dirty="0" smtClean="0">
                <a:solidFill>
                  <a:schemeClr val="bg1">
                    <a:lumMod val="65000"/>
                  </a:schemeClr>
                </a:solidFill>
              </a:rPr>
              <a:t>” </a:t>
            </a:r>
            <a:r>
              <a:rPr lang="en-US" sz="1600" dirty="0" smtClean="0">
                <a:solidFill>
                  <a:schemeClr val="bg1">
                    <a:lumMod val="65000"/>
                  </a:schemeClr>
                </a:solidFill>
              </a:rPr>
              <a:t>for how to setup some of these ML SW tools and libraries, as well as select and trade ML methods.</a:t>
            </a:r>
            <a:endParaRPr lang="en-US" sz="1600" dirty="0">
              <a:solidFill>
                <a:schemeClr val="bg1">
                  <a:lumMod val="65000"/>
                </a:schemeClr>
              </a:solidFill>
            </a:endParaRPr>
          </a:p>
        </p:txBody>
      </p:sp>
    </p:spTree>
    <p:extLst>
      <p:ext uri="{BB962C8B-B14F-4D97-AF65-F5344CB8AC3E}">
        <p14:creationId xmlns:p14="http://schemas.microsoft.com/office/powerpoint/2010/main" val="134722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2"/>
          <p:cNvSpPr/>
          <p:nvPr/>
        </p:nvSpPr>
        <p:spPr>
          <a:xfrm>
            <a:off x="1533236" y="2225964"/>
            <a:ext cx="6474691" cy="2576945"/>
          </a:xfrm>
          <a:custGeom>
            <a:avLst/>
            <a:gdLst>
              <a:gd name="connsiteX0" fmla="*/ 0 w 6474691"/>
              <a:gd name="connsiteY0" fmla="*/ 2576945 h 2576945"/>
              <a:gd name="connsiteX1" fmla="*/ 3232728 w 6474691"/>
              <a:gd name="connsiteY1" fmla="*/ 923636 h 2576945"/>
              <a:gd name="connsiteX2" fmla="*/ 6474691 w 6474691"/>
              <a:gd name="connsiteY2" fmla="*/ 0 h 2576945"/>
              <a:gd name="connsiteX3" fmla="*/ 6474691 w 6474691"/>
              <a:gd name="connsiteY3" fmla="*/ 0 h 2576945"/>
              <a:gd name="connsiteX0" fmla="*/ 0 w 6474691"/>
              <a:gd name="connsiteY0" fmla="*/ 2576945 h 2576945"/>
              <a:gd name="connsiteX1" fmla="*/ 3214256 w 6474691"/>
              <a:gd name="connsiteY1" fmla="*/ 831273 h 2576945"/>
              <a:gd name="connsiteX2" fmla="*/ 6474691 w 6474691"/>
              <a:gd name="connsiteY2" fmla="*/ 0 h 2576945"/>
              <a:gd name="connsiteX3" fmla="*/ 6474691 w 6474691"/>
              <a:gd name="connsiteY3" fmla="*/ 0 h 2576945"/>
              <a:gd name="connsiteX0" fmla="*/ 0 w 6474691"/>
              <a:gd name="connsiteY0" fmla="*/ 2576945 h 2576945"/>
              <a:gd name="connsiteX1" fmla="*/ 3214256 w 6474691"/>
              <a:gd name="connsiteY1" fmla="*/ 831273 h 2576945"/>
              <a:gd name="connsiteX2" fmla="*/ 6474691 w 6474691"/>
              <a:gd name="connsiteY2" fmla="*/ 0 h 2576945"/>
              <a:gd name="connsiteX3" fmla="*/ 6474691 w 6474691"/>
              <a:gd name="connsiteY3" fmla="*/ 0 h 2576945"/>
            </a:gdLst>
            <a:ahLst/>
            <a:cxnLst>
              <a:cxn ang="0">
                <a:pos x="connsiteX0" y="connsiteY0"/>
              </a:cxn>
              <a:cxn ang="0">
                <a:pos x="connsiteX1" y="connsiteY1"/>
              </a:cxn>
              <a:cxn ang="0">
                <a:pos x="connsiteX2" y="connsiteY2"/>
              </a:cxn>
              <a:cxn ang="0">
                <a:pos x="connsiteX3" y="connsiteY3"/>
              </a:cxn>
            </a:cxnLst>
            <a:rect l="l" t="t" r="r" b="b"/>
            <a:pathLst>
              <a:path w="6474691" h="2576945">
                <a:moveTo>
                  <a:pt x="0" y="2576945"/>
                </a:moveTo>
                <a:cubicBezTo>
                  <a:pt x="1076806" y="1965036"/>
                  <a:pt x="2135141" y="1260764"/>
                  <a:pt x="3214256" y="831273"/>
                </a:cubicBezTo>
                <a:cubicBezTo>
                  <a:pt x="4293371" y="401782"/>
                  <a:pt x="5866631" y="55418"/>
                  <a:pt x="6474691" y="0"/>
                </a:cubicBezTo>
                <a:lnTo>
                  <a:pt x="6474691" y="0"/>
                </a:lnTo>
              </a:path>
            </a:pathLst>
          </a:cu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Straight Connector 90"/>
          <p:cNvCxnSpPr/>
          <p:nvPr/>
        </p:nvCxnSpPr>
        <p:spPr>
          <a:xfrm flipV="1">
            <a:off x="1414608" y="1972153"/>
            <a:ext cx="6575420" cy="281174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838200" y="1232756"/>
            <a:ext cx="11270468" cy="830997"/>
          </a:xfrm>
          <a:prstGeom prst="rect">
            <a:avLst/>
          </a:prstGeom>
        </p:spPr>
        <p:txBody>
          <a:bodyPr wrap="square">
            <a:spAutoFit/>
          </a:bodyPr>
          <a:lstStyle/>
          <a:p>
            <a:r>
              <a:rPr lang="en-US" sz="2400" u="sng" dirty="0" smtClean="0"/>
              <a:t>Regression</a:t>
            </a:r>
            <a:r>
              <a:rPr lang="en-US" sz="2400" dirty="0" smtClean="0"/>
              <a:t> – design of a ML algorithm to predict a variable that is </a:t>
            </a:r>
            <a:r>
              <a:rPr lang="en-US" sz="2400" b="1" i="1" dirty="0" smtClean="0"/>
              <a:t>continuous</a:t>
            </a:r>
            <a:r>
              <a:rPr lang="en-US" sz="2400" dirty="0" smtClean="0"/>
              <a:t> valued</a:t>
            </a:r>
          </a:p>
          <a:p>
            <a:r>
              <a:rPr lang="en-US" sz="2400" u="sng" dirty="0" smtClean="0"/>
              <a:t>Classification</a:t>
            </a:r>
            <a:r>
              <a:rPr lang="en-US" sz="2400" dirty="0" smtClean="0"/>
              <a:t> - </a:t>
            </a:r>
            <a:r>
              <a:rPr lang="en-US" sz="2400" dirty="0"/>
              <a:t>design of a ML algorithm to predict a variable that is </a:t>
            </a:r>
            <a:r>
              <a:rPr lang="en-US" sz="2400" b="1" i="1" dirty="0" smtClean="0"/>
              <a:t>discrete</a:t>
            </a:r>
            <a:r>
              <a:rPr lang="en-US" sz="2400" dirty="0" smtClean="0"/>
              <a:t> </a:t>
            </a:r>
            <a:r>
              <a:rPr lang="en-US" sz="2400" dirty="0"/>
              <a:t>valued</a:t>
            </a:r>
            <a:endParaRPr lang="en-US" sz="2400" b="1" i="1" dirty="0" smtClean="0"/>
          </a:p>
        </p:txBody>
      </p:sp>
      <p:sp>
        <p:nvSpPr>
          <p:cNvPr id="10" name="Title 1"/>
          <p:cNvSpPr txBox="1">
            <a:spLocks/>
          </p:cNvSpPr>
          <p:nvPr/>
        </p:nvSpPr>
        <p:spPr>
          <a:xfrm>
            <a:off x="838200" y="181492"/>
            <a:ext cx="7503977"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Supervised Machine Learning</a:t>
            </a:r>
            <a:endParaRPr lang="en-US" dirty="0"/>
          </a:p>
        </p:txBody>
      </p:sp>
      <p:sp>
        <p:nvSpPr>
          <p:cNvPr id="11" name="Content Placeholder 2"/>
          <p:cNvSpPr>
            <a:spLocks noGrp="1"/>
          </p:cNvSpPr>
          <p:nvPr>
            <p:ph idx="1"/>
          </p:nvPr>
        </p:nvSpPr>
        <p:spPr>
          <a:xfrm>
            <a:off x="1278218" y="791502"/>
            <a:ext cx="9390289" cy="409709"/>
          </a:xfrm>
        </p:spPr>
        <p:txBody>
          <a:bodyPr>
            <a:noAutofit/>
          </a:bodyPr>
          <a:lstStyle/>
          <a:p>
            <a:pPr marL="0" indent="0">
              <a:buNone/>
            </a:pPr>
            <a:r>
              <a:rPr lang="en-US" sz="2800" dirty="0" smtClean="0"/>
              <a:t>An example of Linear Regression</a:t>
            </a:r>
            <a:endParaRPr lang="en-US" sz="2800" dirty="0"/>
          </a:p>
        </p:txBody>
      </p:sp>
      <p:sp>
        <p:nvSpPr>
          <p:cNvPr id="13" name="Rectangle 12"/>
          <p:cNvSpPr/>
          <p:nvPr/>
        </p:nvSpPr>
        <p:spPr>
          <a:xfrm>
            <a:off x="8400255" y="2413286"/>
            <a:ext cx="3658315" cy="2862322"/>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smtClean="0">
                <a:latin typeface="Gill Sans MT" panose="020B0502020104020203" pitchFamily="34" charset="0"/>
              </a:rPr>
              <a:t>Regression Goal: </a:t>
            </a:r>
          </a:p>
          <a:p>
            <a:pPr marL="342900" indent="-342900">
              <a:buFontTx/>
              <a:buChar char="-"/>
            </a:pPr>
            <a:r>
              <a:rPr lang="en-US" sz="2000" dirty="0" smtClean="0">
                <a:latin typeface="Gill Sans MT" panose="020B0502020104020203" pitchFamily="34" charset="0"/>
              </a:rPr>
              <a:t>Learn what makes the price a certain value from the training data (</a:t>
            </a:r>
            <a:r>
              <a:rPr lang="en-US" sz="2000" dirty="0" err="1" smtClean="0">
                <a:latin typeface="Gill Sans MT" panose="020B0502020104020203" pitchFamily="34" charset="0"/>
              </a:rPr>
              <a:t>sqft</a:t>
            </a:r>
            <a:r>
              <a:rPr lang="en-US" sz="2000" dirty="0" smtClean="0">
                <a:latin typeface="Gill Sans MT" panose="020B0502020104020203" pitchFamily="34" charset="0"/>
              </a:rPr>
              <a:t> &amp; price)</a:t>
            </a:r>
          </a:p>
          <a:p>
            <a:pPr marL="342900" indent="-342900">
              <a:buFontTx/>
              <a:buChar char="-"/>
            </a:pPr>
            <a:endParaRPr lang="en-US" sz="2000" dirty="0" smtClean="0">
              <a:latin typeface="Gill Sans MT" panose="020B0502020104020203" pitchFamily="34" charset="0"/>
            </a:endParaRPr>
          </a:p>
          <a:p>
            <a:pPr marL="342900" indent="-342900">
              <a:buFontTx/>
              <a:buChar char="-"/>
            </a:pPr>
            <a:r>
              <a:rPr lang="en-US" sz="2000" dirty="0" smtClean="0">
                <a:latin typeface="Gill Sans MT" panose="020B0502020104020203" pitchFamily="34" charset="0"/>
              </a:rPr>
              <a:t>ML </a:t>
            </a:r>
            <a:r>
              <a:rPr lang="en-US" sz="2000" dirty="0" err="1" smtClean="0">
                <a:latin typeface="Gill Sans MT" panose="020B0502020104020203" pitchFamily="34" charset="0"/>
              </a:rPr>
              <a:t>Alg</a:t>
            </a:r>
            <a:r>
              <a:rPr lang="en-US" sz="2000" dirty="0" smtClean="0">
                <a:latin typeface="Gill Sans MT" panose="020B0502020104020203" pitchFamily="34" charset="0"/>
              </a:rPr>
              <a:t> then produces more “right” answers based on input data, where we do not already know the price.</a:t>
            </a:r>
          </a:p>
        </p:txBody>
      </p:sp>
      <p:grpSp>
        <p:nvGrpSpPr>
          <p:cNvPr id="101" name="Group 100"/>
          <p:cNvGrpSpPr/>
          <p:nvPr/>
        </p:nvGrpSpPr>
        <p:grpSpPr>
          <a:xfrm>
            <a:off x="381616" y="2100580"/>
            <a:ext cx="8044775" cy="3967784"/>
            <a:chOff x="381616" y="2100580"/>
            <a:chExt cx="8044775" cy="3967784"/>
          </a:xfrm>
        </p:grpSpPr>
        <p:cxnSp>
          <p:nvCxnSpPr>
            <p:cNvPr id="18" name="Straight Connector 17"/>
            <p:cNvCxnSpPr/>
            <p:nvPr/>
          </p:nvCxnSpPr>
          <p:spPr>
            <a:xfrm>
              <a:off x="1343472" y="2276872"/>
              <a:ext cx="0" cy="3096344"/>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278218" y="5300720"/>
              <a:ext cx="671181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180819" y="5606699"/>
              <a:ext cx="2762227" cy="461665"/>
            </a:xfrm>
            <a:prstGeom prst="rect">
              <a:avLst/>
            </a:prstGeom>
          </p:spPr>
          <p:txBody>
            <a:bodyPr wrap="square">
              <a:spAutoFit/>
            </a:bodyPr>
            <a:lstStyle/>
            <a:p>
              <a:r>
                <a:rPr lang="en-US" sz="2400" dirty="0" smtClean="0"/>
                <a:t>SD House Size in ft</a:t>
              </a:r>
              <a:r>
                <a:rPr lang="en-US" sz="2400" baseline="30000" dirty="0" smtClean="0"/>
                <a:t>2</a:t>
              </a:r>
              <a:endParaRPr lang="en-US" sz="2400" b="1" i="1" baseline="30000" dirty="0" smtClean="0"/>
            </a:p>
          </p:txBody>
        </p:sp>
        <p:sp>
          <p:nvSpPr>
            <p:cNvPr id="23" name="Rectangle 22"/>
            <p:cNvSpPr/>
            <p:nvPr/>
          </p:nvSpPr>
          <p:spPr>
            <a:xfrm rot="16200000">
              <a:off x="-815685" y="3297881"/>
              <a:ext cx="2856267" cy="461665"/>
            </a:xfrm>
            <a:prstGeom prst="rect">
              <a:avLst/>
            </a:prstGeom>
          </p:spPr>
          <p:txBody>
            <a:bodyPr wrap="square">
              <a:spAutoFit/>
            </a:bodyPr>
            <a:lstStyle/>
            <a:p>
              <a:r>
                <a:rPr lang="en-US" sz="2400" dirty="0" smtClean="0"/>
                <a:t>SD Housing Prices ($)</a:t>
              </a:r>
              <a:endParaRPr lang="en-US" sz="2400" b="1" i="1" baseline="30000" dirty="0" smtClean="0"/>
            </a:p>
          </p:txBody>
        </p:sp>
        <p:sp>
          <p:nvSpPr>
            <p:cNvPr id="24" name="Rectangle 23"/>
            <p:cNvSpPr/>
            <p:nvPr/>
          </p:nvSpPr>
          <p:spPr>
            <a:xfrm>
              <a:off x="803412" y="2390227"/>
              <a:ext cx="736098" cy="338554"/>
            </a:xfrm>
            <a:prstGeom prst="rect">
              <a:avLst/>
            </a:prstGeom>
          </p:spPr>
          <p:txBody>
            <a:bodyPr wrap="square">
              <a:spAutoFit/>
            </a:bodyPr>
            <a:lstStyle/>
            <a:p>
              <a:r>
                <a:rPr lang="en-US" sz="1600" dirty="0" smtClean="0"/>
                <a:t>900k</a:t>
              </a:r>
              <a:endParaRPr lang="en-US" sz="1600" b="1" i="1" baseline="30000" dirty="0" smtClean="0"/>
            </a:p>
          </p:txBody>
        </p:sp>
        <p:cxnSp>
          <p:nvCxnSpPr>
            <p:cNvPr id="25" name="Straight Connector 24"/>
            <p:cNvCxnSpPr/>
            <p:nvPr/>
          </p:nvCxnSpPr>
          <p:spPr>
            <a:xfrm>
              <a:off x="1231524" y="4833156"/>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31524" y="4401108"/>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231524" y="3969060"/>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31524" y="3537012"/>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231524" y="3104964"/>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231524" y="2672916"/>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231524" y="2292947"/>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38200" y="2100581"/>
              <a:ext cx="605070" cy="338554"/>
            </a:xfrm>
            <a:prstGeom prst="rect">
              <a:avLst/>
            </a:prstGeom>
          </p:spPr>
          <p:txBody>
            <a:bodyPr wrap="square">
              <a:spAutoFit/>
            </a:bodyPr>
            <a:lstStyle/>
            <a:p>
              <a:r>
                <a:rPr lang="en-US" sz="1600" dirty="0" smtClean="0"/>
                <a:t>1M</a:t>
              </a:r>
              <a:endParaRPr lang="en-US" sz="1600" b="1" i="1" baseline="30000" dirty="0" smtClean="0"/>
            </a:p>
          </p:txBody>
        </p:sp>
        <p:sp>
          <p:nvSpPr>
            <p:cNvPr id="35" name="Rectangle 34"/>
            <p:cNvSpPr/>
            <p:nvPr/>
          </p:nvSpPr>
          <p:spPr>
            <a:xfrm>
              <a:off x="803412" y="2828177"/>
              <a:ext cx="736098" cy="338554"/>
            </a:xfrm>
            <a:prstGeom prst="rect">
              <a:avLst/>
            </a:prstGeom>
          </p:spPr>
          <p:txBody>
            <a:bodyPr wrap="square">
              <a:spAutoFit/>
            </a:bodyPr>
            <a:lstStyle/>
            <a:p>
              <a:r>
                <a:rPr lang="en-US" sz="1600" dirty="0"/>
                <a:t>8</a:t>
              </a:r>
              <a:r>
                <a:rPr lang="en-US" sz="1600" dirty="0" smtClean="0"/>
                <a:t>00k</a:t>
              </a:r>
              <a:endParaRPr lang="en-US" sz="1600" b="1" i="1" baseline="30000" dirty="0" smtClean="0"/>
            </a:p>
          </p:txBody>
        </p:sp>
        <p:sp>
          <p:nvSpPr>
            <p:cNvPr id="36" name="Rectangle 35"/>
            <p:cNvSpPr/>
            <p:nvPr/>
          </p:nvSpPr>
          <p:spPr>
            <a:xfrm>
              <a:off x="803412" y="3267195"/>
              <a:ext cx="736098" cy="338554"/>
            </a:xfrm>
            <a:prstGeom prst="rect">
              <a:avLst/>
            </a:prstGeom>
          </p:spPr>
          <p:txBody>
            <a:bodyPr wrap="square">
              <a:spAutoFit/>
            </a:bodyPr>
            <a:lstStyle/>
            <a:p>
              <a:r>
                <a:rPr lang="en-US" sz="1600" dirty="0"/>
                <a:t>7</a:t>
              </a:r>
              <a:r>
                <a:rPr lang="en-US" sz="1600" dirty="0" smtClean="0"/>
                <a:t>00k</a:t>
              </a:r>
              <a:endParaRPr lang="en-US" sz="1600" b="1" i="1" baseline="30000" dirty="0" smtClean="0"/>
            </a:p>
          </p:txBody>
        </p:sp>
        <p:sp>
          <p:nvSpPr>
            <p:cNvPr id="37" name="Rectangle 36"/>
            <p:cNvSpPr/>
            <p:nvPr/>
          </p:nvSpPr>
          <p:spPr>
            <a:xfrm>
              <a:off x="803412" y="3690625"/>
              <a:ext cx="736098" cy="338554"/>
            </a:xfrm>
            <a:prstGeom prst="rect">
              <a:avLst/>
            </a:prstGeom>
          </p:spPr>
          <p:txBody>
            <a:bodyPr wrap="square">
              <a:spAutoFit/>
            </a:bodyPr>
            <a:lstStyle/>
            <a:p>
              <a:r>
                <a:rPr lang="en-US" sz="1600" dirty="0"/>
                <a:t>6</a:t>
              </a:r>
              <a:r>
                <a:rPr lang="en-US" sz="1600" dirty="0" smtClean="0"/>
                <a:t>00k</a:t>
              </a:r>
              <a:endParaRPr lang="en-US" sz="1600" b="1" i="1" baseline="30000" dirty="0" smtClean="0"/>
            </a:p>
          </p:txBody>
        </p:sp>
        <p:sp>
          <p:nvSpPr>
            <p:cNvPr id="38" name="Rectangle 37"/>
            <p:cNvSpPr/>
            <p:nvPr/>
          </p:nvSpPr>
          <p:spPr>
            <a:xfrm>
              <a:off x="803412" y="4113724"/>
              <a:ext cx="736098" cy="338554"/>
            </a:xfrm>
            <a:prstGeom prst="rect">
              <a:avLst/>
            </a:prstGeom>
          </p:spPr>
          <p:txBody>
            <a:bodyPr wrap="square">
              <a:spAutoFit/>
            </a:bodyPr>
            <a:lstStyle/>
            <a:p>
              <a:r>
                <a:rPr lang="en-US" sz="1600" dirty="0"/>
                <a:t>5</a:t>
              </a:r>
              <a:r>
                <a:rPr lang="en-US" sz="1600" dirty="0" smtClean="0"/>
                <a:t>00k</a:t>
              </a:r>
              <a:endParaRPr lang="en-US" sz="1600" b="1" i="1" baseline="30000" dirty="0" smtClean="0"/>
            </a:p>
          </p:txBody>
        </p:sp>
        <p:sp>
          <p:nvSpPr>
            <p:cNvPr id="39" name="Rectangle 38"/>
            <p:cNvSpPr/>
            <p:nvPr/>
          </p:nvSpPr>
          <p:spPr>
            <a:xfrm>
              <a:off x="803412" y="4534875"/>
              <a:ext cx="736098" cy="338554"/>
            </a:xfrm>
            <a:prstGeom prst="rect">
              <a:avLst/>
            </a:prstGeom>
          </p:spPr>
          <p:txBody>
            <a:bodyPr wrap="square">
              <a:spAutoFit/>
            </a:bodyPr>
            <a:lstStyle/>
            <a:p>
              <a:r>
                <a:rPr lang="en-US" sz="1600" dirty="0"/>
                <a:t>4</a:t>
              </a:r>
              <a:r>
                <a:rPr lang="en-US" sz="1600" dirty="0" smtClean="0"/>
                <a:t>00k</a:t>
              </a:r>
              <a:endParaRPr lang="en-US" sz="1600" b="1" i="1" baseline="30000" dirty="0" smtClean="0"/>
            </a:p>
          </p:txBody>
        </p:sp>
        <p:grpSp>
          <p:nvGrpSpPr>
            <p:cNvPr id="43" name="Group 42"/>
            <p:cNvGrpSpPr/>
            <p:nvPr/>
          </p:nvGrpSpPr>
          <p:grpSpPr>
            <a:xfrm>
              <a:off x="1227714" y="4956847"/>
              <a:ext cx="50504" cy="227269"/>
              <a:chOff x="3323692" y="2600908"/>
              <a:chExt cx="144016" cy="648072"/>
            </a:xfrm>
            <a:solidFill>
              <a:schemeClr val="tx1">
                <a:lumMod val="50000"/>
                <a:lumOff val="50000"/>
              </a:schemeClr>
            </a:solidFill>
          </p:grpSpPr>
          <p:sp>
            <p:nvSpPr>
              <p:cNvPr id="40" name="Oval 39"/>
              <p:cNvSpPr/>
              <p:nvPr/>
            </p:nvSpPr>
            <p:spPr>
              <a:xfrm>
                <a:off x="3323692" y="260090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23692" y="2860042"/>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23692" y="3104964"/>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rot="5400000">
              <a:off x="4734822" y="2171774"/>
              <a:ext cx="223896" cy="6286517"/>
              <a:chOff x="1383924" y="1678103"/>
              <a:chExt cx="223896" cy="3307453"/>
            </a:xfrm>
          </p:grpSpPr>
          <p:cxnSp>
            <p:nvCxnSpPr>
              <p:cNvPr id="44" name="Straight Connector 43"/>
              <p:cNvCxnSpPr/>
              <p:nvPr/>
            </p:nvCxnSpPr>
            <p:spPr>
              <a:xfrm>
                <a:off x="1383924" y="4985556"/>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383924" y="4553508"/>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383924" y="4121460"/>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383924" y="3689412"/>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383924" y="3257364"/>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383924" y="2825316"/>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383924" y="2445347"/>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383925" y="2058072"/>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383924" y="1678103"/>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5400000" flipH="1">
              <a:off x="1495613" y="5290442"/>
              <a:ext cx="49650" cy="223423"/>
              <a:chOff x="3323692" y="2600908"/>
              <a:chExt cx="144016" cy="648072"/>
            </a:xfrm>
            <a:solidFill>
              <a:schemeClr val="tx1">
                <a:lumMod val="50000"/>
                <a:lumOff val="50000"/>
              </a:schemeClr>
            </a:solidFill>
          </p:grpSpPr>
          <p:sp>
            <p:nvSpPr>
              <p:cNvPr id="53" name="Oval 52"/>
              <p:cNvSpPr/>
              <p:nvPr/>
            </p:nvSpPr>
            <p:spPr>
              <a:xfrm>
                <a:off x="3323692" y="2600908"/>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323692" y="2860042"/>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323692" y="3104964"/>
                <a:ext cx="144016" cy="144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p:cNvSpPr/>
            <p:nvPr/>
          </p:nvSpPr>
          <p:spPr>
            <a:xfrm>
              <a:off x="1408726" y="5358698"/>
              <a:ext cx="736098" cy="338554"/>
            </a:xfrm>
            <a:prstGeom prst="rect">
              <a:avLst/>
            </a:prstGeom>
          </p:spPr>
          <p:txBody>
            <a:bodyPr wrap="square">
              <a:spAutoFit/>
            </a:bodyPr>
            <a:lstStyle/>
            <a:p>
              <a:r>
                <a:rPr lang="en-US" sz="1600" dirty="0" smtClean="0"/>
                <a:t>1000</a:t>
              </a:r>
              <a:endParaRPr lang="en-US" sz="1600" b="1" i="1" baseline="30000" dirty="0" smtClean="0"/>
            </a:p>
          </p:txBody>
        </p:sp>
        <p:sp>
          <p:nvSpPr>
            <p:cNvPr id="57" name="Rectangle 56"/>
            <p:cNvSpPr/>
            <p:nvPr/>
          </p:nvSpPr>
          <p:spPr>
            <a:xfrm>
              <a:off x="2229388" y="5358698"/>
              <a:ext cx="736098" cy="338554"/>
            </a:xfrm>
            <a:prstGeom prst="rect">
              <a:avLst/>
            </a:prstGeom>
          </p:spPr>
          <p:txBody>
            <a:bodyPr wrap="square">
              <a:spAutoFit/>
            </a:bodyPr>
            <a:lstStyle/>
            <a:p>
              <a:r>
                <a:rPr lang="en-US" sz="1600" dirty="0" smtClean="0"/>
                <a:t>1500</a:t>
              </a:r>
              <a:endParaRPr lang="en-US" sz="1600" b="1" i="1" baseline="30000" dirty="0" smtClean="0"/>
            </a:p>
          </p:txBody>
        </p:sp>
        <p:sp>
          <p:nvSpPr>
            <p:cNvPr id="58" name="Rectangle 57"/>
            <p:cNvSpPr/>
            <p:nvPr/>
          </p:nvSpPr>
          <p:spPr>
            <a:xfrm>
              <a:off x="3046020" y="5358698"/>
              <a:ext cx="736098" cy="338554"/>
            </a:xfrm>
            <a:prstGeom prst="rect">
              <a:avLst/>
            </a:prstGeom>
          </p:spPr>
          <p:txBody>
            <a:bodyPr wrap="square">
              <a:spAutoFit/>
            </a:bodyPr>
            <a:lstStyle/>
            <a:p>
              <a:r>
                <a:rPr lang="en-US" sz="1600" dirty="0" smtClean="0"/>
                <a:t>2000</a:t>
              </a:r>
              <a:endParaRPr lang="en-US" sz="1600" b="1" i="1" baseline="30000" dirty="0" smtClean="0"/>
            </a:p>
          </p:txBody>
        </p:sp>
        <p:sp>
          <p:nvSpPr>
            <p:cNvPr id="59" name="Rectangle 58"/>
            <p:cNvSpPr/>
            <p:nvPr/>
          </p:nvSpPr>
          <p:spPr>
            <a:xfrm>
              <a:off x="3884162" y="5358698"/>
              <a:ext cx="736098" cy="338554"/>
            </a:xfrm>
            <a:prstGeom prst="rect">
              <a:avLst/>
            </a:prstGeom>
          </p:spPr>
          <p:txBody>
            <a:bodyPr wrap="square">
              <a:spAutoFit/>
            </a:bodyPr>
            <a:lstStyle/>
            <a:p>
              <a:r>
                <a:rPr lang="en-US" sz="1600" dirty="0" smtClean="0"/>
                <a:t>2500</a:t>
              </a:r>
              <a:endParaRPr lang="en-US" sz="1600" b="1" i="1" baseline="30000" dirty="0" smtClean="0"/>
            </a:p>
          </p:txBody>
        </p:sp>
        <p:sp>
          <p:nvSpPr>
            <p:cNvPr id="60" name="Rectangle 59"/>
            <p:cNvSpPr/>
            <p:nvPr/>
          </p:nvSpPr>
          <p:spPr>
            <a:xfrm>
              <a:off x="4692985" y="5358698"/>
              <a:ext cx="736098" cy="338554"/>
            </a:xfrm>
            <a:prstGeom prst="rect">
              <a:avLst/>
            </a:prstGeom>
          </p:spPr>
          <p:txBody>
            <a:bodyPr wrap="square">
              <a:spAutoFit/>
            </a:bodyPr>
            <a:lstStyle/>
            <a:p>
              <a:r>
                <a:rPr lang="en-US" sz="1600" dirty="0" smtClean="0"/>
                <a:t>3000</a:t>
              </a:r>
              <a:endParaRPr lang="en-US" sz="1600" b="1" i="1" baseline="30000" dirty="0" smtClean="0"/>
            </a:p>
          </p:txBody>
        </p:sp>
        <p:sp>
          <p:nvSpPr>
            <p:cNvPr id="61" name="Rectangle 60"/>
            <p:cNvSpPr/>
            <p:nvPr/>
          </p:nvSpPr>
          <p:spPr>
            <a:xfrm>
              <a:off x="5519829" y="5358698"/>
              <a:ext cx="736098" cy="338554"/>
            </a:xfrm>
            <a:prstGeom prst="rect">
              <a:avLst/>
            </a:prstGeom>
          </p:spPr>
          <p:txBody>
            <a:bodyPr wrap="square">
              <a:spAutoFit/>
            </a:bodyPr>
            <a:lstStyle/>
            <a:p>
              <a:r>
                <a:rPr lang="en-US" sz="1600" dirty="0" smtClean="0"/>
                <a:t>3500</a:t>
              </a:r>
              <a:endParaRPr lang="en-US" sz="1600" b="1" i="1" baseline="30000" dirty="0" smtClean="0"/>
            </a:p>
          </p:txBody>
        </p:sp>
        <p:sp>
          <p:nvSpPr>
            <p:cNvPr id="62" name="Rectangle 61"/>
            <p:cNvSpPr/>
            <p:nvPr/>
          </p:nvSpPr>
          <p:spPr>
            <a:xfrm>
              <a:off x="6231984" y="5358698"/>
              <a:ext cx="736098" cy="338554"/>
            </a:xfrm>
            <a:prstGeom prst="rect">
              <a:avLst/>
            </a:prstGeom>
          </p:spPr>
          <p:txBody>
            <a:bodyPr wrap="square">
              <a:spAutoFit/>
            </a:bodyPr>
            <a:lstStyle/>
            <a:p>
              <a:r>
                <a:rPr lang="en-US" sz="1600" dirty="0" smtClean="0"/>
                <a:t>4000</a:t>
              </a:r>
              <a:endParaRPr lang="en-US" sz="1600" b="1" i="1" baseline="30000" dirty="0" smtClean="0"/>
            </a:p>
          </p:txBody>
        </p:sp>
        <p:sp>
          <p:nvSpPr>
            <p:cNvPr id="66" name="Rectangle 65"/>
            <p:cNvSpPr/>
            <p:nvPr/>
          </p:nvSpPr>
          <p:spPr>
            <a:xfrm>
              <a:off x="6978138" y="5358698"/>
              <a:ext cx="736098" cy="338554"/>
            </a:xfrm>
            <a:prstGeom prst="rect">
              <a:avLst/>
            </a:prstGeom>
          </p:spPr>
          <p:txBody>
            <a:bodyPr wrap="square">
              <a:spAutoFit/>
            </a:bodyPr>
            <a:lstStyle/>
            <a:p>
              <a:r>
                <a:rPr lang="en-US" sz="1600" dirty="0"/>
                <a:t>4</a:t>
              </a:r>
              <a:r>
                <a:rPr lang="en-US" sz="1600" dirty="0" smtClean="0"/>
                <a:t>500</a:t>
              </a:r>
              <a:endParaRPr lang="en-US" sz="1600" b="1" i="1" baseline="30000" dirty="0" smtClean="0"/>
            </a:p>
          </p:txBody>
        </p:sp>
        <p:sp>
          <p:nvSpPr>
            <p:cNvPr id="67" name="Rectangle 66"/>
            <p:cNvSpPr/>
            <p:nvPr/>
          </p:nvSpPr>
          <p:spPr>
            <a:xfrm>
              <a:off x="7690293" y="5358698"/>
              <a:ext cx="736098" cy="338554"/>
            </a:xfrm>
            <a:prstGeom prst="rect">
              <a:avLst/>
            </a:prstGeom>
          </p:spPr>
          <p:txBody>
            <a:bodyPr wrap="square">
              <a:spAutoFit/>
            </a:bodyPr>
            <a:lstStyle/>
            <a:p>
              <a:r>
                <a:rPr lang="en-US" sz="1600" dirty="0"/>
                <a:t>5</a:t>
              </a:r>
              <a:r>
                <a:rPr lang="en-US" sz="1600" dirty="0" smtClean="0"/>
                <a:t>000</a:t>
              </a:r>
              <a:endParaRPr lang="en-US" sz="1600" b="1" i="1" baseline="30000" dirty="0" smtClean="0"/>
            </a:p>
          </p:txBody>
        </p:sp>
      </p:grpSp>
      <p:sp>
        <p:nvSpPr>
          <p:cNvPr id="68" name="Cross 67"/>
          <p:cNvSpPr/>
          <p:nvPr/>
        </p:nvSpPr>
        <p:spPr>
          <a:xfrm rot="2700000">
            <a:off x="1508972" y="4537056"/>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ross 68"/>
          <p:cNvSpPr/>
          <p:nvPr/>
        </p:nvSpPr>
        <p:spPr>
          <a:xfrm rot="2700000">
            <a:off x="1902775" y="4345296"/>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ross 69"/>
          <p:cNvSpPr/>
          <p:nvPr/>
        </p:nvSpPr>
        <p:spPr>
          <a:xfrm rot="2700000">
            <a:off x="2139751" y="3956722"/>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ross 70"/>
          <p:cNvSpPr/>
          <p:nvPr/>
        </p:nvSpPr>
        <p:spPr>
          <a:xfrm rot="2700000">
            <a:off x="2493642" y="3891315"/>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ross 71"/>
          <p:cNvSpPr/>
          <p:nvPr/>
        </p:nvSpPr>
        <p:spPr>
          <a:xfrm rot="2700000">
            <a:off x="2769671" y="3649370"/>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ross 72"/>
          <p:cNvSpPr/>
          <p:nvPr/>
        </p:nvSpPr>
        <p:spPr>
          <a:xfrm rot="2700000">
            <a:off x="3104366" y="3707347"/>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ross 73"/>
          <p:cNvSpPr/>
          <p:nvPr/>
        </p:nvSpPr>
        <p:spPr>
          <a:xfrm rot="2700000">
            <a:off x="3695562" y="3521645"/>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ross 74"/>
          <p:cNvSpPr/>
          <p:nvPr/>
        </p:nvSpPr>
        <p:spPr>
          <a:xfrm rot="2700000">
            <a:off x="4223501" y="3161887"/>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ross 75"/>
          <p:cNvSpPr/>
          <p:nvPr/>
        </p:nvSpPr>
        <p:spPr>
          <a:xfrm rot="2700000">
            <a:off x="4084074" y="2882426"/>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ross 76"/>
          <p:cNvSpPr/>
          <p:nvPr/>
        </p:nvSpPr>
        <p:spPr>
          <a:xfrm rot="2700000">
            <a:off x="4676531" y="2928304"/>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ross 77"/>
          <p:cNvSpPr/>
          <p:nvPr/>
        </p:nvSpPr>
        <p:spPr>
          <a:xfrm rot="2700000">
            <a:off x="4993655" y="2767669"/>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ross 78"/>
          <p:cNvSpPr/>
          <p:nvPr/>
        </p:nvSpPr>
        <p:spPr>
          <a:xfrm rot="2700000">
            <a:off x="5354864" y="2907628"/>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ross 79"/>
          <p:cNvSpPr/>
          <p:nvPr/>
        </p:nvSpPr>
        <p:spPr>
          <a:xfrm rot="2700000">
            <a:off x="5679944" y="2557891"/>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Cross 80"/>
          <p:cNvSpPr/>
          <p:nvPr/>
        </p:nvSpPr>
        <p:spPr>
          <a:xfrm rot="2700000">
            <a:off x="6051888" y="2639521"/>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Cross 81"/>
          <p:cNvSpPr/>
          <p:nvPr/>
        </p:nvSpPr>
        <p:spPr>
          <a:xfrm rot="2700000">
            <a:off x="6404277" y="2554368"/>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ross 82"/>
          <p:cNvSpPr/>
          <p:nvPr/>
        </p:nvSpPr>
        <p:spPr>
          <a:xfrm rot="2700000">
            <a:off x="6588101" y="2231456"/>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ross 83"/>
          <p:cNvSpPr/>
          <p:nvPr/>
        </p:nvSpPr>
        <p:spPr>
          <a:xfrm rot="2700000">
            <a:off x="6968000" y="2167541"/>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ross 84"/>
          <p:cNvSpPr/>
          <p:nvPr/>
        </p:nvSpPr>
        <p:spPr>
          <a:xfrm rot="2700000">
            <a:off x="7319385" y="2122891"/>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ross 85"/>
          <p:cNvSpPr/>
          <p:nvPr/>
        </p:nvSpPr>
        <p:spPr>
          <a:xfrm rot="2700000">
            <a:off x="7575348" y="2050680"/>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ross 86"/>
          <p:cNvSpPr/>
          <p:nvPr/>
        </p:nvSpPr>
        <p:spPr>
          <a:xfrm rot="2700000">
            <a:off x="3445656" y="3459839"/>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Cross 87"/>
          <p:cNvSpPr/>
          <p:nvPr/>
        </p:nvSpPr>
        <p:spPr>
          <a:xfrm rot="2700000">
            <a:off x="3815623" y="3246891"/>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Cross 88"/>
          <p:cNvSpPr/>
          <p:nvPr/>
        </p:nvSpPr>
        <p:spPr>
          <a:xfrm rot="2700000">
            <a:off x="7657831" y="2290625"/>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5398534" y="4239554"/>
            <a:ext cx="3076103" cy="995144"/>
            <a:chOff x="5398534" y="4239554"/>
            <a:chExt cx="3076103" cy="995144"/>
          </a:xfrm>
        </p:grpSpPr>
        <p:grpSp>
          <p:nvGrpSpPr>
            <p:cNvPr id="98" name="Group 97"/>
            <p:cNvGrpSpPr/>
            <p:nvPr/>
          </p:nvGrpSpPr>
          <p:grpSpPr>
            <a:xfrm>
              <a:off x="5398534" y="4239554"/>
              <a:ext cx="3076103" cy="995144"/>
              <a:chOff x="5035780" y="3399302"/>
              <a:chExt cx="3076103" cy="995144"/>
            </a:xfrm>
          </p:grpSpPr>
          <p:sp>
            <p:nvSpPr>
              <p:cNvPr id="94" name="Rectangle 93"/>
              <p:cNvSpPr/>
              <p:nvPr/>
            </p:nvSpPr>
            <p:spPr>
              <a:xfrm>
                <a:off x="5349656" y="3399302"/>
                <a:ext cx="2762227" cy="995144"/>
              </a:xfrm>
              <a:prstGeom prst="rect">
                <a:avLst/>
              </a:prstGeom>
            </p:spPr>
            <p:txBody>
              <a:bodyPr wrap="square">
                <a:spAutoFit/>
              </a:bodyPr>
              <a:lstStyle/>
              <a:p>
                <a:r>
                  <a:rPr lang="en-US" sz="1600" dirty="0" smtClean="0"/>
                  <a:t>Training Data</a:t>
                </a:r>
              </a:p>
              <a:p>
                <a:r>
                  <a:rPr lang="en-US" sz="1600" dirty="0" smtClean="0"/>
                  <a:t>Straight Line Fit</a:t>
                </a:r>
              </a:p>
              <a:p>
                <a:r>
                  <a:rPr lang="en-US" sz="1600" dirty="0" smtClean="0"/>
                  <a:t>Second order polynomial </a:t>
                </a:r>
              </a:p>
              <a:p>
                <a:endParaRPr lang="en-US" sz="1600" b="1" i="1" baseline="30000" dirty="0" smtClean="0"/>
              </a:p>
            </p:txBody>
          </p:sp>
          <p:cxnSp>
            <p:nvCxnSpPr>
              <p:cNvPr id="95" name="Straight Connector 94"/>
              <p:cNvCxnSpPr/>
              <p:nvPr/>
            </p:nvCxnSpPr>
            <p:spPr>
              <a:xfrm flipV="1">
                <a:off x="5035780" y="3812788"/>
                <a:ext cx="344387" cy="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035780" y="4074988"/>
                <a:ext cx="344387" cy="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99" name="Cross 98"/>
            <p:cNvSpPr/>
            <p:nvPr/>
          </p:nvSpPr>
          <p:spPr>
            <a:xfrm rot="2700000">
              <a:off x="5461942" y="4295452"/>
              <a:ext cx="232771" cy="232771"/>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1343472" y="3140968"/>
            <a:ext cx="3916549" cy="2179343"/>
            <a:chOff x="1343472" y="3140968"/>
            <a:chExt cx="3916549" cy="2179343"/>
          </a:xfrm>
        </p:grpSpPr>
        <p:cxnSp>
          <p:nvCxnSpPr>
            <p:cNvPr id="102" name="Straight Connector 101"/>
            <p:cNvCxnSpPr/>
            <p:nvPr/>
          </p:nvCxnSpPr>
          <p:spPr>
            <a:xfrm flipV="1">
              <a:off x="5260021" y="3140968"/>
              <a:ext cx="0" cy="2179343"/>
            </a:xfrm>
            <a:prstGeom prst="line">
              <a:avLst/>
            </a:prstGeom>
            <a:ln w="28575">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343472" y="3164067"/>
              <a:ext cx="3916549" cy="0"/>
            </a:xfrm>
            <a:prstGeom prst="line">
              <a:avLst/>
            </a:prstGeom>
            <a:ln w="28575">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343472" y="2828178"/>
            <a:ext cx="3916549" cy="2492133"/>
            <a:chOff x="1343472" y="2828178"/>
            <a:chExt cx="3916549" cy="2492133"/>
          </a:xfrm>
        </p:grpSpPr>
        <p:cxnSp>
          <p:nvCxnSpPr>
            <p:cNvPr id="109" name="Straight Connector 108"/>
            <p:cNvCxnSpPr/>
            <p:nvPr/>
          </p:nvCxnSpPr>
          <p:spPr>
            <a:xfrm>
              <a:off x="1343472" y="2849777"/>
              <a:ext cx="3916549" cy="0"/>
            </a:xfrm>
            <a:prstGeom prst="line">
              <a:avLst/>
            </a:prstGeom>
            <a:ln w="28575">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5260021" y="2828178"/>
              <a:ext cx="0" cy="2492133"/>
            </a:xfrm>
            <a:prstGeom prst="line">
              <a:avLst/>
            </a:prstGeom>
            <a:ln w="28575">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65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
                                        <p:tgtEl>
                                          <p:spTgt spid="74"/>
                                        </p:tgtEl>
                                      </p:cBhvr>
                                    </p:animEffect>
                                  </p:childTnLst>
                                </p:cTn>
                              </p:par>
                            </p:childTnLst>
                          </p:cTn>
                        </p:par>
                        <p:par>
                          <p:cTn id="13" fill="hold">
                            <p:stCondLst>
                              <p:cond delay="100"/>
                            </p:stCondLst>
                            <p:childTnLst>
                              <p:par>
                                <p:cTn id="14" presetID="10" presetClass="entr" presetSubtype="0" fill="hold" grpId="0" nodeType="after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00"/>
                                        <p:tgtEl>
                                          <p:spTgt spid="79"/>
                                        </p:tgtEl>
                                      </p:cBhvr>
                                    </p:animEffect>
                                  </p:childTnLst>
                                </p:cTn>
                              </p:par>
                            </p:childTnLst>
                          </p:cTn>
                        </p:par>
                        <p:par>
                          <p:cTn id="17" fill="hold">
                            <p:stCondLst>
                              <p:cond delay="200"/>
                            </p:stCondLst>
                            <p:childTnLst>
                              <p:par>
                                <p:cTn id="18" presetID="10" presetClass="entr" presetSubtype="0" fill="hold" grpId="0"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100"/>
                                        <p:tgtEl>
                                          <p:spTgt spid="85"/>
                                        </p:tgtEl>
                                      </p:cBhvr>
                                    </p:animEffect>
                                  </p:childTnLst>
                                </p:cTn>
                              </p:par>
                            </p:childTnLst>
                          </p:cTn>
                        </p:par>
                        <p:par>
                          <p:cTn id="21" fill="hold">
                            <p:stCondLst>
                              <p:cond delay="300"/>
                            </p:stCondLst>
                            <p:childTnLst>
                              <p:par>
                                <p:cTn id="22" presetID="10" presetClass="entr" presetSubtype="0" fill="hold" grpId="0"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100"/>
                                        <p:tgtEl>
                                          <p:spTgt spid="76"/>
                                        </p:tgtEl>
                                      </p:cBhvr>
                                    </p:animEffect>
                                  </p:childTnLst>
                                </p:cTn>
                              </p:par>
                            </p:childTnLst>
                          </p:cTn>
                        </p:par>
                        <p:par>
                          <p:cTn id="25" fill="hold">
                            <p:stCondLst>
                              <p:cond delay="400"/>
                            </p:stCondLst>
                            <p:childTnLst>
                              <p:par>
                                <p:cTn id="26" presetID="10" presetClass="entr" presetSubtype="0"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100"/>
                                        <p:tgtEl>
                                          <p:spTgt spid="82"/>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100"/>
                                        <p:tgtEl>
                                          <p:spTgt spid="89"/>
                                        </p:tgtEl>
                                      </p:cBhvr>
                                    </p:animEffect>
                                  </p:childTnLst>
                                </p:cTn>
                              </p:par>
                            </p:childTnLst>
                          </p:cTn>
                        </p:par>
                        <p:par>
                          <p:cTn id="33" fill="hold">
                            <p:stCondLst>
                              <p:cond delay="600"/>
                            </p:stCondLst>
                            <p:childTnLst>
                              <p:par>
                                <p:cTn id="34" presetID="10" presetClass="entr" presetSubtype="0" fill="hold" grpId="0" nodeType="after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100"/>
                                        <p:tgtEl>
                                          <p:spTgt spid="83"/>
                                        </p:tgtEl>
                                      </p:cBhvr>
                                    </p:animEffect>
                                  </p:childTnLst>
                                </p:cTn>
                              </p:par>
                            </p:childTnLst>
                          </p:cTn>
                        </p:par>
                        <p:par>
                          <p:cTn id="37" fill="hold">
                            <p:stCondLst>
                              <p:cond delay="7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100"/>
                                        <p:tgtEl>
                                          <p:spTgt spid="75"/>
                                        </p:tgtEl>
                                      </p:cBhvr>
                                    </p:animEffect>
                                  </p:childTnLst>
                                </p:cTn>
                              </p:par>
                            </p:childTnLst>
                          </p:cTn>
                        </p:par>
                        <p:par>
                          <p:cTn id="41" fill="hold">
                            <p:stCondLst>
                              <p:cond delay="800"/>
                            </p:stCondLst>
                            <p:childTnLst>
                              <p:par>
                                <p:cTn id="42" presetID="10" presetClass="entr" presetSubtype="0" fill="hold" grpId="0" nodeType="after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
                                        <p:tgtEl>
                                          <p:spTgt spid="77"/>
                                        </p:tgtEl>
                                      </p:cBhvr>
                                    </p:animEffect>
                                  </p:childTnLst>
                                </p:cTn>
                              </p:par>
                            </p:childTnLst>
                          </p:cTn>
                        </p:par>
                        <p:par>
                          <p:cTn id="45" fill="hold">
                            <p:stCondLst>
                              <p:cond delay="900"/>
                            </p:stCondLst>
                            <p:childTnLst>
                              <p:par>
                                <p:cTn id="46" presetID="10" presetClass="entr" presetSubtype="0" fill="hold" grpId="0"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100"/>
                                        <p:tgtEl>
                                          <p:spTgt spid="71"/>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100"/>
                                        <p:tgtEl>
                                          <p:spTgt spid="68"/>
                                        </p:tgtEl>
                                      </p:cBhvr>
                                    </p:animEffect>
                                  </p:childTnLst>
                                </p:cTn>
                              </p:par>
                            </p:childTnLst>
                          </p:cTn>
                        </p:par>
                        <p:par>
                          <p:cTn id="53" fill="hold">
                            <p:stCondLst>
                              <p:cond delay="1100"/>
                            </p:stCondLst>
                            <p:childTnLst>
                              <p:par>
                                <p:cTn id="54" presetID="10" presetClass="entr" presetSubtype="0"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100"/>
                                        <p:tgtEl>
                                          <p:spTgt spid="80"/>
                                        </p:tgtEl>
                                      </p:cBhvr>
                                    </p:animEffect>
                                  </p:childTnLst>
                                </p:cTn>
                              </p:par>
                            </p:childTnLst>
                          </p:cTn>
                        </p:par>
                        <p:par>
                          <p:cTn id="57" fill="hold">
                            <p:stCondLst>
                              <p:cond delay="1200"/>
                            </p:stCondLst>
                            <p:childTnLst>
                              <p:par>
                                <p:cTn id="58" presetID="10" presetClass="entr" presetSubtype="0" fill="hold" grpId="0" nodeType="after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100"/>
                                        <p:tgtEl>
                                          <p:spTgt spid="86"/>
                                        </p:tgtEl>
                                      </p:cBhvr>
                                    </p:animEffect>
                                  </p:childTnLst>
                                </p:cTn>
                              </p:par>
                            </p:childTnLst>
                          </p:cTn>
                        </p:par>
                        <p:par>
                          <p:cTn id="61" fill="hold">
                            <p:stCondLst>
                              <p:cond delay="1300"/>
                            </p:stCondLst>
                            <p:childTnLst>
                              <p:par>
                                <p:cTn id="62" presetID="10" presetClass="entr" presetSubtype="0" fill="hold" grpId="0" nodeType="after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100"/>
                                        <p:tgtEl>
                                          <p:spTgt spid="84"/>
                                        </p:tgtEl>
                                      </p:cBhvr>
                                    </p:animEffect>
                                  </p:childTnLst>
                                </p:cTn>
                              </p:par>
                            </p:childTnLst>
                          </p:cTn>
                        </p:par>
                        <p:par>
                          <p:cTn id="65" fill="hold">
                            <p:stCondLst>
                              <p:cond delay="1400"/>
                            </p:stCondLst>
                            <p:childTnLst>
                              <p:par>
                                <p:cTn id="66" presetID="10" presetClass="entr" presetSubtype="0" fill="hold" grpId="0" nodeType="after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fade">
                                      <p:cBhvr>
                                        <p:cTn id="68" dur="100"/>
                                        <p:tgtEl>
                                          <p:spTgt spid="69"/>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100"/>
                                        <p:tgtEl>
                                          <p:spTgt spid="73"/>
                                        </p:tgtEl>
                                      </p:cBhvr>
                                    </p:animEffect>
                                  </p:childTnLst>
                                </p:cTn>
                              </p:par>
                            </p:childTnLst>
                          </p:cTn>
                        </p:par>
                        <p:par>
                          <p:cTn id="73" fill="hold">
                            <p:stCondLst>
                              <p:cond delay="1600"/>
                            </p:stCondLst>
                            <p:childTnLst>
                              <p:par>
                                <p:cTn id="74" presetID="10" presetClass="entr" presetSubtype="0" fill="hold" grpId="0" nodeType="after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
                                        <p:tgtEl>
                                          <p:spTgt spid="70"/>
                                        </p:tgtEl>
                                      </p:cBhvr>
                                    </p:animEffect>
                                  </p:childTnLst>
                                </p:cTn>
                              </p:par>
                            </p:childTnLst>
                          </p:cTn>
                        </p:par>
                        <p:par>
                          <p:cTn id="77" fill="hold">
                            <p:stCondLst>
                              <p:cond delay="1700"/>
                            </p:stCondLst>
                            <p:childTnLst>
                              <p:par>
                                <p:cTn id="78" presetID="10" presetClass="entr" presetSubtype="0"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Effect transition="in" filter="fade">
                                      <p:cBhvr>
                                        <p:cTn id="80" dur="100"/>
                                        <p:tgtEl>
                                          <p:spTgt spid="87"/>
                                        </p:tgtEl>
                                      </p:cBhvr>
                                    </p:animEffect>
                                  </p:childTnLst>
                                </p:cTn>
                              </p:par>
                            </p:childTnLst>
                          </p:cTn>
                        </p:par>
                        <p:par>
                          <p:cTn id="81" fill="hold">
                            <p:stCondLst>
                              <p:cond delay="1800"/>
                            </p:stCondLst>
                            <p:childTnLst>
                              <p:par>
                                <p:cTn id="82" presetID="10" presetClass="entr" presetSubtype="0" fill="hold" grpId="0" nodeType="after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fade">
                                      <p:cBhvr>
                                        <p:cTn id="84" dur="100"/>
                                        <p:tgtEl>
                                          <p:spTgt spid="72"/>
                                        </p:tgtEl>
                                      </p:cBhvr>
                                    </p:animEffect>
                                  </p:childTnLst>
                                </p:cTn>
                              </p:par>
                            </p:childTnLst>
                          </p:cTn>
                        </p:par>
                        <p:par>
                          <p:cTn id="85" fill="hold">
                            <p:stCondLst>
                              <p:cond delay="1900"/>
                            </p:stCondLst>
                            <p:childTnLst>
                              <p:par>
                                <p:cTn id="86" presetID="10" presetClass="entr" presetSubtype="0" fill="hold" grpId="0" nodeType="after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100"/>
                                        <p:tgtEl>
                                          <p:spTgt spid="78"/>
                                        </p:tgtEl>
                                      </p:cBhvr>
                                    </p:animEffect>
                                  </p:childTnLst>
                                </p:cTn>
                              </p:par>
                            </p:childTnLst>
                          </p:cTn>
                        </p:par>
                        <p:par>
                          <p:cTn id="89" fill="hold">
                            <p:stCondLst>
                              <p:cond delay="2000"/>
                            </p:stCondLst>
                            <p:childTnLst>
                              <p:par>
                                <p:cTn id="90" presetID="10" presetClass="entr" presetSubtype="0" fill="hold" grpId="0" nodeType="afterEffect">
                                  <p:stCondLst>
                                    <p:cond delay="0"/>
                                  </p:stCondLst>
                                  <p:childTnLst>
                                    <p:set>
                                      <p:cBhvr>
                                        <p:cTn id="91" dur="1" fill="hold">
                                          <p:stCondLst>
                                            <p:cond delay="0"/>
                                          </p:stCondLst>
                                        </p:cTn>
                                        <p:tgtEl>
                                          <p:spTgt spid="81"/>
                                        </p:tgtEl>
                                        <p:attrNameLst>
                                          <p:attrName>style.visibility</p:attrName>
                                        </p:attrNameLst>
                                      </p:cBhvr>
                                      <p:to>
                                        <p:strVal val="visible"/>
                                      </p:to>
                                    </p:set>
                                    <p:animEffect transition="in" filter="fade">
                                      <p:cBhvr>
                                        <p:cTn id="92" dur="100"/>
                                        <p:tgtEl>
                                          <p:spTgt spid="81"/>
                                        </p:tgtEl>
                                      </p:cBhvr>
                                    </p:animEffect>
                                  </p:childTnLst>
                                </p:cTn>
                              </p:par>
                            </p:childTnLst>
                          </p:cTn>
                        </p:par>
                        <p:par>
                          <p:cTn id="93" fill="hold">
                            <p:stCondLst>
                              <p:cond delay="2100"/>
                            </p:stCondLst>
                            <p:childTnLst>
                              <p:par>
                                <p:cTn id="94" presetID="10" presetClass="entr" presetSubtype="0" fill="hold" grpId="0" nodeType="after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1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down)">
                                      <p:cBhvr>
                                        <p:cTn id="101" dur="500"/>
                                        <p:tgtEl>
                                          <p:spTgt spid="9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93"/>
                                        </p:tgtEl>
                                        <p:attrNameLst>
                                          <p:attrName>style.visibility</p:attrName>
                                        </p:attrNameLst>
                                      </p:cBhvr>
                                      <p:to>
                                        <p:strVal val="visible"/>
                                      </p:to>
                                    </p:set>
                                    <p:animEffect transition="in" filter="wipe(down)">
                                      <p:cBhvr>
                                        <p:cTn id="106" dur="500"/>
                                        <p:tgtEl>
                                          <p:spTgt spid="93"/>
                                        </p:tgtEl>
                                      </p:cBhvr>
                                    </p:animEffect>
                                  </p:childTnLst>
                                </p:cTn>
                              </p:par>
                            </p:childTnLst>
                          </p:cTn>
                        </p:par>
                        <p:par>
                          <p:cTn id="107" fill="hold">
                            <p:stCondLst>
                              <p:cond delay="500"/>
                            </p:stCondLst>
                            <p:childTnLst>
                              <p:par>
                                <p:cTn id="108" presetID="1" presetClass="entr" presetSubtype="0" fill="hold" nodeType="afterEffect">
                                  <p:stCondLst>
                                    <p:cond delay="0"/>
                                  </p:stCondLst>
                                  <p:childTnLst>
                                    <p:set>
                                      <p:cBhvr>
                                        <p:cTn id="109" dur="1" fill="hold">
                                          <p:stCondLst>
                                            <p:cond delay="0"/>
                                          </p:stCondLst>
                                        </p:cTn>
                                        <p:tgtEl>
                                          <p:spTgt spid="100"/>
                                        </p:tgtEl>
                                        <p:attrNameLst>
                                          <p:attrName>style.visibility</p:attrName>
                                        </p:attrNameLst>
                                      </p:cBhvr>
                                      <p:to>
                                        <p:strVal val="visible"/>
                                      </p:to>
                                    </p:set>
                                  </p:childTnLst>
                                </p:cTn>
                              </p:par>
                            </p:childTnLst>
                          </p:cTn>
                        </p:par>
                        <p:par>
                          <p:cTn id="110" fill="hold">
                            <p:stCondLst>
                              <p:cond delay="500"/>
                            </p:stCondLst>
                            <p:childTnLst>
                              <p:par>
                                <p:cTn id="111" presetID="10" presetClass="exit" presetSubtype="0" fill="hold" nodeType="afterEffect">
                                  <p:stCondLst>
                                    <p:cond delay="1900"/>
                                  </p:stCondLst>
                                  <p:childTnLst>
                                    <p:animEffect transition="out" filter="fade">
                                      <p:cBhvr>
                                        <p:cTn id="112" dur="500"/>
                                        <p:tgtEl>
                                          <p:spTgt spid="91"/>
                                        </p:tgtEl>
                                      </p:cBhvr>
                                    </p:animEffect>
                                    <p:set>
                                      <p:cBhvr>
                                        <p:cTn id="113" dur="1" fill="hold">
                                          <p:stCondLst>
                                            <p:cond delay="499"/>
                                          </p:stCondLst>
                                        </p:cTn>
                                        <p:tgtEl>
                                          <p:spTgt spid="91"/>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4"/>
                                        </p:tgtEl>
                                      </p:cBhvr>
                                    </p:animEffect>
                                    <p:set>
                                      <p:cBhvr>
                                        <p:cTn id="118" dur="1" fill="hold">
                                          <p:stCondLst>
                                            <p:cond delay="499"/>
                                          </p:stCondLst>
                                        </p:cTn>
                                        <p:tgtEl>
                                          <p:spTgt spid="74"/>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79"/>
                                        </p:tgtEl>
                                      </p:cBhvr>
                                    </p:animEffect>
                                    <p:set>
                                      <p:cBhvr>
                                        <p:cTn id="121" dur="1" fill="hold">
                                          <p:stCondLst>
                                            <p:cond delay="499"/>
                                          </p:stCondLst>
                                        </p:cTn>
                                        <p:tgtEl>
                                          <p:spTgt spid="79"/>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85"/>
                                        </p:tgtEl>
                                      </p:cBhvr>
                                    </p:animEffect>
                                    <p:set>
                                      <p:cBhvr>
                                        <p:cTn id="124" dur="1" fill="hold">
                                          <p:stCondLst>
                                            <p:cond delay="499"/>
                                          </p:stCondLst>
                                        </p:cTn>
                                        <p:tgtEl>
                                          <p:spTgt spid="85"/>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82"/>
                                        </p:tgtEl>
                                      </p:cBhvr>
                                    </p:animEffect>
                                    <p:set>
                                      <p:cBhvr>
                                        <p:cTn id="130" dur="1" fill="hold">
                                          <p:stCondLst>
                                            <p:cond delay="499"/>
                                          </p:stCondLst>
                                        </p:cTn>
                                        <p:tgtEl>
                                          <p:spTgt spid="82"/>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89"/>
                                        </p:tgtEl>
                                      </p:cBhvr>
                                    </p:animEffect>
                                    <p:set>
                                      <p:cBhvr>
                                        <p:cTn id="133" dur="1" fill="hold">
                                          <p:stCondLst>
                                            <p:cond delay="499"/>
                                          </p:stCondLst>
                                        </p:cTn>
                                        <p:tgtEl>
                                          <p:spTgt spid="89"/>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83"/>
                                        </p:tgtEl>
                                      </p:cBhvr>
                                    </p:animEffect>
                                    <p:set>
                                      <p:cBhvr>
                                        <p:cTn id="136" dur="1" fill="hold">
                                          <p:stCondLst>
                                            <p:cond delay="499"/>
                                          </p:stCondLst>
                                        </p:cTn>
                                        <p:tgtEl>
                                          <p:spTgt spid="83"/>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75"/>
                                        </p:tgtEl>
                                      </p:cBhvr>
                                    </p:animEffect>
                                    <p:set>
                                      <p:cBhvr>
                                        <p:cTn id="139" dur="1" fill="hold">
                                          <p:stCondLst>
                                            <p:cond delay="499"/>
                                          </p:stCondLst>
                                        </p:cTn>
                                        <p:tgtEl>
                                          <p:spTgt spid="75"/>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77"/>
                                        </p:tgtEl>
                                      </p:cBhvr>
                                    </p:animEffect>
                                    <p:set>
                                      <p:cBhvr>
                                        <p:cTn id="142" dur="1" fill="hold">
                                          <p:stCondLst>
                                            <p:cond delay="499"/>
                                          </p:stCondLst>
                                        </p:cTn>
                                        <p:tgtEl>
                                          <p:spTgt spid="77"/>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71"/>
                                        </p:tgtEl>
                                      </p:cBhvr>
                                    </p:animEffect>
                                    <p:set>
                                      <p:cBhvr>
                                        <p:cTn id="145" dur="1" fill="hold">
                                          <p:stCondLst>
                                            <p:cond delay="499"/>
                                          </p:stCondLst>
                                        </p:cTn>
                                        <p:tgtEl>
                                          <p:spTgt spid="71"/>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68"/>
                                        </p:tgtEl>
                                      </p:cBhvr>
                                    </p:animEffect>
                                    <p:set>
                                      <p:cBhvr>
                                        <p:cTn id="148" dur="1" fill="hold">
                                          <p:stCondLst>
                                            <p:cond delay="499"/>
                                          </p:stCondLst>
                                        </p:cTn>
                                        <p:tgtEl>
                                          <p:spTgt spid="68"/>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80"/>
                                        </p:tgtEl>
                                      </p:cBhvr>
                                    </p:animEffect>
                                    <p:set>
                                      <p:cBhvr>
                                        <p:cTn id="151" dur="1" fill="hold">
                                          <p:stCondLst>
                                            <p:cond delay="499"/>
                                          </p:stCondLst>
                                        </p:cTn>
                                        <p:tgtEl>
                                          <p:spTgt spid="80"/>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86"/>
                                        </p:tgtEl>
                                      </p:cBhvr>
                                    </p:animEffect>
                                    <p:set>
                                      <p:cBhvr>
                                        <p:cTn id="154" dur="1" fill="hold">
                                          <p:stCondLst>
                                            <p:cond delay="499"/>
                                          </p:stCondLst>
                                        </p:cTn>
                                        <p:tgtEl>
                                          <p:spTgt spid="86"/>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84"/>
                                        </p:tgtEl>
                                      </p:cBhvr>
                                    </p:animEffect>
                                    <p:set>
                                      <p:cBhvr>
                                        <p:cTn id="157" dur="1" fill="hold">
                                          <p:stCondLst>
                                            <p:cond delay="499"/>
                                          </p:stCondLst>
                                        </p:cTn>
                                        <p:tgtEl>
                                          <p:spTgt spid="84"/>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69"/>
                                        </p:tgtEl>
                                      </p:cBhvr>
                                    </p:animEffect>
                                    <p:set>
                                      <p:cBhvr>
                                        <p:cTn id="160" dur="1" fill="hold">
                                          <p:stCondLst>
                                            <p:cond delay="499"/>
                                          </p:stCondLst>
                                        </p:cTn>
                                        <p:tgtEl>
                                          <p:spTgt spid="69"/>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73"/>
                                        </p:tgtEl>
                                      </p:cBhvr>
                                    </p:animEffect>
                                    <p:set>
                                      <p:cBhvr>
                                        <p:cTn id="163" dur="1" fill="hold">
                                          <p:stCondLst>
                                            <p:cond delay="499"/>
                                          </p:stCondLst>
                                        </p:cTn>
                                        <p:tgtEl>
                                          <p:spTgt spid="73"/>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70"/>
                                        </p:tgtEl>
                                      </p:cBhvr>
                                    </p:animEffect>
                                    <p:set>
                                      <p:cBhvr>
                                        <p:cTn id="166" dur="1" fill="hold">
                                          <p:stCondLst>
                                            <p:cond delay="499"/>
                                          </p:stCondLst>
                                        </p:cTn>
                                        <p:tgtEl>
                                          <p:spTgt spid="70"/>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87"/>
                                        </p:tgtEl>
                                      </p:cBhvr>
                                    </p:animEffect>
                                    <p:set>
                                      <p:cBhvr>
                                        <p:cTn id="169" dur="1" fill="hold">
                                          <p:stCondLst>
                                            <p:cond delay="499"/>
                                          </p:stCondLst>
                                        </p:cTn>
                                        <p:tgtEl>
                                          <p:spTgt spid="87"/>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72"/>
                                        </p:tgtEl>
                                      </p:cBhvr>
                                    </p:animEffect>
                                    <p:set>
                                      <p:cBhvr>
                                        <p:cTn id="172" dur="1" fill="hold">
                                          <p:stCondLst>
                                            <p:cond delay="499"/>
                                          </p:stCondLst>
                                        </p:cTn>
                                        <p:tgtEl>
                                          <p:spTgt spid="72"/>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78"/>
                                        </p:tgtEl>
                                      </p:cBhvr>
                                    </p:animEffect>
                                    <p:set>
                                      <p:cBhvr>
                                        <p:cTn id="175" dur="1" fill="hold">
                                          <p:stCondLst>
                                            <p:cond delay="499"/>
                                          </p:stCondLst>
                                        </p:cTn>
                                        <p:tgtEl>
                                          <p:spTgt spid="78"/>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81"/>
                                        </p:tgtEl>
                                      </p:cBhvr>
                                    </p:animEffect>
                                    <p:set>
                                      <p:cBhvr>
                                        <p:cTn id="178" dur="1" fill="hold">
                                          <p:stCondLst>
                                            <p:cond delay="499"/>
                                          </p:stCondLst>
                                        </p:cTn>
                                        <p:tgtEl>
                                          <p:spTgt spid="81"/>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88"/>
                                        </p:tgtEl>
                                      </p:cBhvr>
                                    </p:animEffect>
                                    <p:set>
                                      <p:cBhvr>
                                        <p:cTn id="181" dur="1" fill="hold">
                                          <p:stCondLst>
                                            <p:cond delay="499"/>
                                          </p:stCondLst>
                                        </p:cTn>
                                        <p:tgtEl>
                                          <p:spTgt spid="88"/>
                                        </p:tgtEl>
                                        <p:attrNameLst>
                                          <p:attrName>style.visibility</p:attrName>
                                        </p:attrNameLst>
                                      </p:cBhvr>
                                      <p:to>
                                        <p:strVal val="hidden"/>
                                      </p:to>
                                    </p:set>
                                  </p:childTnLst>
                                </p:cTn>
                              </p:par>
                            </p:childTnLst>
                          </p:cTn>
                        </p:par>
                        <p:par>
                          <p:cTn id="182" fill="hold">
                            <p:stCondLst>
                              <p:cond delay="500"/>
                            </p:stCondLst>
                            <p:childTnLst>
                              <p:par>
                                <p:cTn id="183" presetID="10" presetClass="entr" presetSubtype="0" fill="hold" grpId="0" nodeType="afterEffect">
                                  <p:stCondLst>
                                    <p:cond delay="0"/>
                                  </p:stCondLst>
                                  <p:childTnLst>
                                    <p:set>
                                      <p:cBhvr>
                                        <p:cTn id="184" dur="1" fill="hold">
                                          <p:stCondLst>
                                            <p:cond delay="0"/>
                                          </p:stCondLst>
                                        </p:cTn>
                                        <p:tgtEl>
                                          <p:spTgt spid="13"/>
                                        </p:tgtEl>
                                        <p:attrNameLst>
                                          <p:attrName>style.visibility</p:attrName>
                                        </p:attrNameLst>
                                      </p:cBhvr>
                                      <p:to>
                                        <p:strVal val="visible"/>
                                      </p:to>
                                    </p:set>
                                    <p:animEffect transition="in" filter="fade">
                                      <p:cBhvr>
                                        <p:cTn id="185" dur="500"/>
                                        <p:tgtEl>
                                          <p:spTgt spid="13"/>
                                        </p:tgtEl>
                                      </p:cBhvr>
                                    </p:animEffect>
                                  </p:childTnLst>
                                </p:cTn>
                              </p:par>
                              <p:par>
                                <p:cTn id="186" presetID="10" presetClass="entr" presetSubtype="0" fill="hold" nodeType="withEffect">
                                  <p:stCondLst>
                                    <p:cond delay="0"/>
                                  </p:stCondLst>
                                  <p:childTnLst>
                                    <p:set>
                                      <p:cBhvr>
                                        <p:cTn id="187" dur="1" fill="hold">
                                          <p:stCondLst>
                                            <p:cond delay="0"/>
                                          </p:stCondLst>
                                        </p:cTn>
                                        <p:tgtEl>
                                          <p:spTgt spid="91"/>
                                        </p:tgtEl>
                                        <p:attrNameLst>
                                          <p:attrName>style.visibility</p:attrName>
                                        </p:attrNameLst>
                                      </p:cBhvr>
                                      <p:to>
                                        <p:strVal val="visible"/>
                                      </p:to>
                                    </p:set>
                                    <p:animEffect transition="in" filter="fade">
                                      <p:cBhvr>
                                        <p:cTn id="188" dur="500"/>
                                        <p:tgtEl>
                                          <p:spTgt spid="91"/>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2" fill="hold" nodeType="clickEffect">
                                  <p:stCondLst>
                                    <p:cond delay="0"/>
                                  </p:stCondLst>
                                  <p:childTnLst>
                                    <p:set>
                                      <p:cBhvr>
                                        <p:cTn id="192" dur="1" fill="hold">
                                          <p:stCondLst>
                                            <p:cond delay="0"/>
                                          </p:stCondLst>
                                        </p:cTn>
                                        <p:tgtEl>
                                          <p:spTgt spid="113"/>
                                        </p:tgtEl>
                                        <p:attrNameLst>
                                          <p:attrName>style.visibility</p:attrName>
                                        </p:attrNameLst>
                                      </p:cBhvr>
                                      <p:to>
                                        <p:strVal val="visible"/>
                                      </p:to>
                                    </p:set>
                                    <p:animEffect transition="in" filter="wipe(right)">
                                      <p:cBhvr>
                                        <p:cTn id="193" dur="500"/>
                                        <p:tgtEl>
                                          <p:spTgt spid="113"/>
                                        </p:tgtEl>
                                      </p:cBhvr>
                                    </p:animEffect>
                                  </p:childTnLst>
                                </p:cTn>
                              </p:par>
                            </p:childTnLst>
                          </p:cTn>
                        </p:par>
                        <p:par>
                          <p:cTn id="194" fill="hold">
                            <p:stCondLst>
                              <p:cond delay="500"/>
                            </p:stCondLst>
                            <p:childTnLst>
                              <p:par>
                                <p:cTn id="195" presetID="22" presetClass="entr" presetSubtype="2" fill="hold" nodeType="afterEffect">
                                  <p:stCondLst>
                                    <p:cond delay="400"/>
                                  </p:stCondLst>
                                  <p:childTnLst>
                                    <p:set>
                                      <p:cBhvr>
                                        <p:cTn id="196" dur="1" fill="hold">
                                          <p:stCondLst>
                                            <p:cond delay="0"/>
                                          </p:stCondLst>
                                        </p:cTn>
                                        <p:tgtEl>
                                          <p:spTgt spid="112"/>
                                        </p:tgtEl>
                                        <p:attrNameLst>
                                          <p:attrName>style.visibility</p:attrName>
                                        </p:attrNameLst>
                                      </p:cBhvr>
                                      <p:to>
                                        <p:strVal val="visible"/>
                                      </p:to>
                                    </p:set>
                                    <p:animEffect transition="in" filter="wipe(right)">
                                      <p:cBhvr>
                                        <p:cTn id="19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3" grpId="0"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2081"/>
            <a:ext cx="4817344" cy="701731"/>
          </a:xfrm>
        </p:spPr>
        <p:txBody>
          <a:bodyPr/>
          <a:lstStyle/>
          <a:p>
            <a:r>
              <a:rPr lang="en-US" dirty="0" smtClean="0"/>
              <a:t>Course Description</a:t>
            </a:r>
            <a:endParaRPr lang="en-US" dirty="0"/>
          </a:p>
        </p:txBody>
      </p:sp>
      <p:sp>
        <p:nvSpPr>
          <p:cNvPr id="3" name="Content Placeholder 2"/>
          <p:cNvSpPr>
            <a:spLocks noGrp="1"/>
          </p:cNvSpPr>
          <p:nvPr>
            <p:ph idx="1"/>
          </p:nvPr>
        </p:nvSpPr>
        <p:spPr>
          <a:xfrm>
            <a:off x="838200" y="1340768"/>
            <a:ext cx="10515600" cy="5328592"/>
          </a:xfrm>
        </p:spPr>
        <p:txBody>
          <a:bodyPr>
            <a:noAutofit/>
          </a:bodyPr>
          <a:lstStyle/>
          <a:p>
            <a:pPr marL="0" indent="0">
              <a:buNone/>
            </a:pPr>
            <a:r>
              <a:rPr lang="en-US" sz="3200" dirty="0" smtClean="0"/>
              <a:t>Machine Learning </a:t>
            </a:r>
            <a:endParaRPr lang="en-US" sz="3200" dirty="0"/>
          </a:p>
          <a:p>
            <a:pPr marL="0" indent="0">
              <a:buNone/>
            </a:pPr>
            <a:r>
              <a:rPr lang="en-US" sz="1800" dirty="0" smtClean="0"/>
              <a:t>This introductory course reviews machine learning approaches in use across our industry, commercial companies, and academia.   Insight from this course will enable you to make better decisions on ML approaches to fit the problem domain.   Whether you are developing your own software solution or leveraging commercial software packages to solve your project’s problem, this course aims to demystify machine learning and describe what is within the ML “Black Box”.   This course is a multi-part series which includes ML techniques like:</a:t>
            </a:r>
          </a:p>
          <a:p>
            <a:pPr>
              <a:buFontTx/>
              <a:buChar char="-"/>
            </a:pPr>
            <a:r>
              <a:rPr lang="en-US" sz="1800" dirty="0" smtClean="0"/>
              <a:t>Regression</a:t>
            </a:r>
          </a:p>
          <a:p>
            <a:pPr>
              <a:buFontTx/>
              <a:buChar char="-"/>
            </a:pPr>
            <a:r>
              <a:rPr lang="en-US" sz="1800" dirty="0" smtClean="0"/>
              <a:t>Decision Trees</a:t>
            </a:r>
          </a:p>
          <a:p>
            <a:pPr>
              <a:buFontTx/>
              <a:buChar char="-"/>
            </a:pPr>
            <a:r>
              <a:rPr lang="en-US" sz="1800" dirty="0" smtClean="0"/>
              <a:t>Instance-based and Kernel methods-based Learning</a:t>
            </a:r>
          </a:p>
          <a:p>
            <a:pPr>
              <a:buFontTx/>
              <a:buChar char="-"/>
            </a:pPr>
            <a:r>
              <a:rPr lang="en-US" sz="1800" dirty="0" smtClean="0"/>
              <a:t>Bayesian Learning</a:t>
            </a:r>
          </a:p>
          <a:p>
            <a:pPr>
              <a:buFontTx/>
              <a:buChar char="-"/>
            </a:pPr>
            <a:r>
              <a:rPr lang="en-US" sz="1800" dirty="0" smtClean="0"/>
              <a:t>Neural Networks</a:t>
            </a:r>
          </a:p>
          <a:p>
            <a:pPr>
              <a:buFontTx/>
              <a:buChar char="-"/>
            </a:pPr>
            <a:r>
              <a:rPr lang="en-US" sz="1800" dirty="0" smtClean="0"/>
              <a:t>Deep Learning</a:t>
            </a:r>
            <a:endParaRPr lang="en-US" sz="1800" dirty="0"/>
          </a:p>
          <a:p>
            <a:pPr marL="0" indent="0">
              <a:buNone/>
            </a:pPr>
            <a:r>
              <a:rPr lang="en-US" sz="1800" dirty="0" smtClean="0"/>
              <a:t>During the series we will be joined by guest speakers to describe how they applied machine learning techniques to projects here at BAE systems.   After each session you should have an appreciation for the inner workings of ML techniques.   </a:t>
            </a:r>
          </a:p>
        </p:txBody>
      </p:sp>
      <p:grpSp>
        <p:nvGrpSpPr>
          <p:cNvPr id="7" name="Group 6"/>
          <p:cNvGrpSpPr/>
          <p:nvPr/>
        </p:nvGrpSpPr>
        <p:grpSpPr>
          <a:xfrm>
            <a:off x="731404" y="1844824"/>
            <a:ext cx="10442376" cy="4751567"/>
            <a:chOff x="731404" y="1844824"/>
            <a:chExt cx="10442376" cy="4751567"/>
          </a:xfrm>
        </p:grpSpPr>
        <p:sp>
          <p:nvSpPr>
            <p:cNvPr id="6" name="Rectangle 5"/>
            <p:cNvSpPr/>
            <p:nvPr/>
          </p:nvSpPr>
          <p:spPr>
            <a:xfrm>
              <a:off x="731404" y="1844824"/>
              <a:ext cx="10442376" cy="4751567"/>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77498" y="2897168"/>
              <a:ext cx="9037004" cy="1323439"/>
            </a:xfrm>
            <a:prstGeom prst="rect">
              <a:avLst/>
            </a:prstGeom>
            <a:solidFill>
              <a:schemeClr val="accent1">
                <a:lumMod val="20000"/>
                <a:lumOff val="80000"/>
              </a:schemeClr>
            </a:solidFill>
            <a:ln>
              <a:noFill/>
            </a:ln>
          </p:spPr>
          <p:txBody>
            <a:bodyPr wrap="square">
              <a:spAutoFit/>
            </a:bodyPr>
            <a:lstStyle/>
            <a:p>
              <a:r>
                <a:rPr lang="en-US" sz="4000" dirty="0" smtClean="0">
                  <a:latin typeface="Gill Sans MT" panose="020B0502020104020203" pitchFamily="34" charset="0"/>
                </a:rPr>
                <a:t>…demystify </a:t>
              </a:r>
              <a:r>
                <a:rPr lang="en-US" sz="4000" dirty="0">
                  <a:latin typeface="Gill Sans MT" panose="020B0502020104020203" pitchFamily="34" charset="0"/>
                </a:rPr>
                <a:t>machine learning and describe what is within the ML “Black Box</a:t>
              </a:r>
              <a:r>
                <a:rPr lang="en-US" sz="4000" dirty="0" smtClean="0">
                  <a:latin typeface="Gill Sans MT" panose="020B0502020104020203" pitchFamily="34" charset="0"/>
                </a:rPr>
                <a:t>”…</a:t>
              </a:r>
              <a:endParaRPr lang="en-US" sz="4000" dirty="0">
                <a:latin typeface="Gill Sans MT" panose="020B0502020104020203" pitchFamily="34" charset="0"/>
              </a:endParaRPr>
            </a:p>
          </p:txBody>
        </p:sp>
      </p:grpSp>
    </p:spTree>
    <p:extLst>
      <p:ext uri="{BB962C8B-B14F-4D97-AF65-F5344CB8AC3E}">
        <p14:creationId xmlns:p14="http://schemas.microsoft.com/office/powerpoint/2010/main" val="60217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p:cNvGrpSpPr/>
          <p:nvPr/>
        </p:nvGrpSpPr>
        <p:grpSpPr>
          <a:xfrm>
            <a:off x="10577095" y="2486963"/>
            <a:ext cx="1523177" cy="798961"/>
            <a:chOff x="9289346" y="3212598"/>
            <a:chExt cx="1523177" cy="798961"/>
          </a:xfrm>
        </p:grpSpPr>
        <p:sp>
          <p:nvSpPr>
            <p:cNvPr id="110" name="Rectangle 109"/>
            <p:cNvSpPr/>
            <p:nvPr/>
          </p:nvSpPr>
          <p:spPr>
            <a:xfrm>
              <a:off x="9289346" y="3212598"/>
              <a:ext cx="1523177" cy="338554"/>
            </a:xfrm>
            <a:prstGeom prst="rect">
              <a:avLst/>
            </a:prstGeom>
          </p:spPr>
          <p:txBody>
            <a:bodyPr wrap="square">
              <a:spAutoFit/>
            </a:bodyPr>
            <a:lstStyle/>
            <a:p>
              <a:r>
                <a:rPr lang="en-US" sz="1600" dirty="0" smtClean="0"/>
                <a:t>Training Data</a:t>
              </a:r>
            </a:p>
          </p:txBody>
        </p:sp>
        <p:sp>
          <p:nvSpPr>
            <p:cNvPr id="109" name="Cross 108"/>
            <p:cNvSpPr/>
            <p:nvPr/>
          </p:nvSpPr>
          <p:spPr>
            <a:xfrm rot="2700000">
              <a:off x="9393750" y="3485423"/>
              <a:ext cx="232771" cy="232771"/>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Cross 112"/>
            <p:cNvSpPr/>
            <p:nvPr/>
          </p:nvSpPr>
          <p:spPr>
            <a:xfrm rot="2700000">
              <a:off x="9396232" y="3728955"/>
              <a:ext cx="232771" cy="232771"/>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9624392" y="3412115"/>
              <a:ext cx="1067471" cy="338554"/>
            </a:xfrm>
            <a:prstGeom prst="rect">
              <a:avLst/>
            </a:prstGeom>
          </p:spPr>
          <p:txBody>
            <a:bodyPr wrap="square">
              <a:spAutoFit/>
            </a:bodyPr>
            <a:lstStyle/>
            <a:p>
              <a:r>
                <a:rPr lang="en-US" sz="1600" dirty="0" smtClean="0"/>
                <a:t>Benign</a:t>
              </a:r>
            </a:p>
          </p:txBody>
        </p:sp>
        <p:sp>
          <p:nvSpPr>
            <p:cNvPr id="115" name="Rectangle 114"/>
            <p:cNvSpPr/>
            <p:nvPr/>
          </p:nvSpPr>
          <p:spPr>
            <a:xfrm>
              <a:off x="9624393" y="3673005"/>
              <a:ext cx="1123666" cy="338554"/>
            </a:xfrm>
            <a:prstGeom prst="rect">
              <a:avLst/>
            </a:prstGeom>
          </p:spPr>
          <p:txBody>
            <a:bodyPr wrap="square">
              <a:spAutoFit/>
            </a:bodyPr>
            <a:lstStyle/>
            <a:p>
              <a:r>
                <a:rPr lang="en-US" sz="1600" dirty="0" smtClean="0"/>
                <a:t>Malignant</a:t>
              </a:r>
            </a:p>
          </p:txBody>
        </p:sp>
      </p:grpSp>
      <p:sp>
        <p:nvSpPr>
          <p:cNvPr id="10" name="Title 1"/>
          <p:cNvSpPr txBox="1">
            <a:spLocks/>
          </p:cNvSpPr>
          <p:nvPr/>
        </p:nvSpPr>
        <p:spPr>
          <a:xfrm>
            <a:off x="838200" y="181492"/>
            <a:ext cx="7503977"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a:t>Supervised Machine Learning</a:t>
            </a:r>
          </a:p>
        </p:txBody>
      </p:sp>
      <p:sp>
        <p:nvSpPr>
          <p:cNvPr id="11" name="Content Placeholder 2"/>
          <p:cNvSpPr>
            <a:spLocks noGrp="1"/>
          </p:cNvSpPr>
          <p:nvPr>
            <p:ph idx="1"/>
          </p:nvPr>
        </p:nvSpPr>
        <p:spPr>
          <a:xfrm>
            <a:off x="1278219" y="791502"/>
            <a:ext cx="6685594" cy="409709"/>
          </a:xfrm>
        </p:spPr>
        <p:txBody>
          <a:bodyPr>
            <a:noAutofit/>
          </a:bodyPr>
          <a:lstStyle/>
          <a:p>
            <a:pPr marL="0" indent="0">
              <a:buNone/>
            </a:pPr>
            <a:r>
              <a:rPr lang="en-US" sz="2800" dirty="0" smtClean="0"/>
              <a:t>A Classification example</a:t>
            </a:r>
            <a:endParaRPr lang="en-US" sz="2800" dirty="0"/>
          </a:p>
        </p:txBody>
      </p:sp>
      <p:sp>
        <p:nvSpPr>
          <p:cNvPr id="9" name="Rectangle 8"/>
          <p:cNvSpPr/>
          <p:nvPr/>
        </p:nvSpPr>
        <p:spPr>
          <a:xfrm>
            <a:off x="5964830" y="5207247"/>
            <a:ext cx="167700" cy="1677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2" name="Rectangle 11"/>
          <p:cNvSpPr/>
          <p:nvPr/>
        </p:nvSpPr>
        <p:spPr>
          <a:xfrm>
            <a:off x="5964830" y="5373428"/>
            <a:ext cx="167700" cy="1677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3" name="Rectangle 12"/>
          <p:cNvSpPr/>
          <p:nvPr/>
        </p:nvSpPr>
        <p:spPr>
          <a:xfrm>
            <a:off x="5964830" y="5541236"/>
            <a:ext cx="167700" cy="1677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4" name="Rectangle 13"/>
          <p:cNvSpPr/>
          <p:nvPr/>
        </p:nvSpPr>
        <p:spPr>
          <a:xfrm>
            <a:off x="5964830" y="5708935"/>
            <a:ext cx="167700" cy="1677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5" name="Rectangle 14"/>
          <p:cNvSpPr/>
          <p:nvPr/>
        </p:nvSpPr>
        <p:spPr>
          <a:xfrm>
            <a:off x="5964830" y="6179879"/>
            <a:ext cx="167700" cy="16770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6" name="Group 15"/>
          <p:cNvGrpSpPr/>
          <p:nvPr/>
        </p:nvGrpSpPr>
        <p:grpSpPr>
          <a:xfrm>
            <a:off x="6028804" y="5910887"/>
            <a:ext cx="39752" cy="212965"/>
            <a:chOff x="7264127" y="3328658"/>
            <a:chExt cx="256034" cy="1371663"/>
          </a:xfrm>
        </p:grpSpPr>
        <p:sp>
          <p:nvSpPr>
            <p:cNvPr id="17" name="Oval 1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 name="Oval 1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 name="Oval 1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sp>
        <p:nvSpPr>
          <p:cNvPr id="7" name="Content Placeholder 2"/>
          <p:cNvSpPr txBox="1">
            <a:spLocks/>
          </p:cNvSpPr>
          <p:nvPr/>
        </p:nvSpPr>
        <p:spPr>
          <a:xfrm>
            <a:off x="5068088" y="5176988"/>
            <a:ext cx="849392"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 vector</a:t>
            </a:r>
            <a:endParaRPr lang="en-US" sz="1600" dirty="0">
              <a:latin typeface="Gill Sans MT" panose="020B0502020104020203" pitchFamily="34" charset="0"/>
            </a:endParaRPr>
          </a:p>
        </p:txBody>
      </p:sp>
      <p:cxnSp>
        <p:nvCxnSpPr>
          <p:cNvPr id="8" name="Elbow Connector 7"/>
          <p:cNvCxnSpPr/>
          <p:nvPr/>
        </p:nvCxnSpPr>
        <p:spPr>
          <a:xfrm flipH="1" flipV="1">
            <a:off x="6132530" y="5297169"/>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38200" y="1232756"/>
            <a:ext cx="11270468" cy="830997"/>
          </a:xfrm>
          <a:prstGeom prst="rect">
            <a:avLst/>
          </a:prstGeom>
        </p:spPr>
        <p:txBody>
          <a:bodyPr wrap="square">
            <a:spAutoFit/>
          </a:bodyPr>
          <a:lstStyle/>
          <a:p>
            <a:r>
              <a:rPr lang="en-US" sz="2400" u="sng" dirty="0" smtClean="0"/>
              <a:t>Regression</a:t>
            </a:r>
            <a:r>
              <a:rPr lang="en-US" sz="2400" dirty="0" smtClean="0"/>
              <a:t> – design of a ML algorithm to predict a variable that is </a:t>
            </a:r>
            <a:r>
              <a:rPr lang="en-US" sz="2400" b="1" i="1" dirty="0" smtClean="0"/>
              <a:t>continuous</a:t>
            </a:r>
            <a:r>
              <a:rPr lang="en-US" sz="2400" dirty="0" smtClean="0"/>
              <a:t> valued</a:t>
            </a:r>
          </a:p>
          <a:p>
            <a:r>
              <a:rPr lang="en-US" sz="2400" u="sng" dirty="0" smtClean="0"/>
              <a:t>Classification</a:t>
            </a:r>
            <a:r>
              <a:rPr lang="en-US" sz="2400" dirty="0" smtClean="0"/>
              <a:t> - </a:t>
            </a:r>
            <a:r>
              <a:rPr lang="en-US" sz="2400" dirty="0"/>
              <a:t>design of a ML algorithm to predict a variable that is </a:t>
            </a:r>
            <a:r>
              <a:rPr lang="en-US" sz="2400" b="1" i="1" dirty="0" smtClean="0"/>
              <a:t>discrete</a:t>
            </a:r>
            <a:r>
              <a:rPr lang="en-US" sz="2400" dirty="0" smtClean="0"/>
              <a:t> </a:t>
            </a:r>
            <a:r>
              <a:rPr lang="en-US" sz="2400" dirty="0"/>
              <a:t>valued</a:t>
            </a:r>
            <a:endParaRPr lang="en-US" sz="2400" b="1" i="1" dirty="0" smtClean="0"/>
          </a:p>
        </p:txBody>
      </p:sp>
      <p:grpSp>
        <p:nvGrpSpPr>
          <p:cNvPr id="106" name="Group 105"/>
          <p:cNvGrpSpPr/>
          <p:nvPr/>
        </p:nvGrpSpPr>
        <p:grpSpPr>
          <a:xfrm>
            <a:off x="2181031" y="2329535"/>
            <a:ext cx="8231932" cy="1421128"/>
            <a:chOff x="1130482" y="2329535"/>
            <a:chExt cx="8231932" cy="1421128"/>
          </a:xfrm>
        </p:grpSpPr>
        <p:cxnSp>
          <p:nvCxnSpPr>
            <p:cNvPr id="22" name="Straight Connector 21"/>
            <p:cNvCxnSpPr/>
            <p:nvPr/>
          </p:nvCxnSpPr>
          <p:spPr>
            <a:xfrm>
              <a:off x="3339494" y="2446753"/>
              <a:ext cx="0" cy="83834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74240" y="3212598"/>
              <a:ext cx="6088174" cy="0"/>
            </a:xfrm>
            <a:prstGeom prst="line">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509986" y="3288998"/>
              <a:ext cx="2762227" cy="461665"/>
            </a:xfrm>
            <a:prstGeom prst="rect">
              <a:avLst/>
            </a:prstGeom>
          </p:spPr>
          <p:txBody>
            <a:bodyPr wrap="square">
              <a:spAutoFit/>
            </a:bodyPr>
            <a:lstStyle/>
            <a:p>
              <a:r>
                <a:rPr lang="en-US" sz="2400" dirty="0" smtClean="0"/>
                <a:t>Tumor Size</a:t>
              </a:r>
              <a:endParaRPr lang="en-US" sz="2400" b="1" i="1" baseline="30000" dirty="0" smtClean="0"/>
            </a:p>
          </p:txBody>
        </p:sp>
        <p:sp>
          <p:nvSpPr>
            <p:cNvPr id="25" name="Rectangle 24"/>
            <p:cNvSpPr/>
            <p:nvPr/>
          </p:nvSpPr>
          <p:spPr>
            <a:xfrm>
              <a:off x="1130482" y="2329535"/>
              <a:ext cx="1554037" cy="830997"/>
            </a:xfrm>
            <a:prstGeom prst="rect">
              <a:avLst/>
            </a:prstGeom>
          </p:spPr>
          <p:txBody>
            <a:bodyPr wrap="square">
              <a:spAutoFit/>
            </a:bodyPr>
            <a:lstStyle/>
            <a:p>
              <a:r>
                <a:rPr lang="en-US" sz="2400" dirty="0" smtClean="0"/>
                <a:t>Malignant Tumor ? </a:t>
              </a:r>
              <a:endParaRPr lang="en-US" sz="2400" b="1" i="1" baseline="30000" dirty="0" smtClean="0"/>
            </a:p>
          </p:txBody>
        </p:sp>
        <p:cxnSp>
          <p:nvCxnSpPr>
            <p:cNvPr id="27" name="Straight Connector 26"/>
            <p:cNvCxnSpPr/>
            <p:nvPr/>
          </p:nvCxnSpPr>
          <p:spPr>
            <a:xfrm>
              <a:off x="3227546" y="2745034"/>
              <a:ext cx="223895"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557658" y="2566998"/>
              <a:ext cx="776485" cy="338554"/>
            </a:xfrm>
            <a:prstGeom prst="rect">
              <a:avLst/>
            </a:prstGeom>
          </p:spPr>
          <p:txBody>
            <a:bodyPr wrap="square">
              <a:spAutoFit/>
            </a:bodyPr>
            <a:lstStyle/>
            <a:p>
              <a:r>
                <a:rPr lang="en-US" sz="1600" dirty="0" smtClean="0"/>
                <a:t>1 (YES)</a:t>
              </a:r>
              <a:endParaRPr lang="en-US" sz="1600" b="1" i="1" baseline="30000" dirty="0" smtClean="0"/>
            </a:p>
          </p:txBody>
        </p:sp>
        <p:sp>
          <p:nvSpPr>
            <p:cNvPr id="68" name="Rectangle 67"/>
            <p:cNvSpPr/>
            <p:nvPr/>
          </p:nvSpPr>
          <p:spPr>
            <a:xfrm>
              <a:off x="2557659" y="3043321"/>
              <a:ext cx="736098" cy="338554"/>
            </a:xfrm>
            <a:prstGeom prst="rect">
              <a:avLst/>
            </a:prstGeom>
          </p:spPr>
          <p:txBody>
            <a:bodyPr wrap="square">
              <a:spAutoFit/>
            </a:bodyPr>
            <a:lstStyle/>
            <a:p>
              <a:r>
                <a:rPr lang="en-US" sz="1600" dirty="0" smtClean="0"/>
                <a:t>0 (NO)</a:t>
              </a:r>
              <a:endParaRPr lang="en-US" sz="1600" b="1" i="1" baseline="30000" dirty="0" smtClean="0"/>
            </a:p>
          </p:txBody>
        </p:sp>
      </p:grpSp>
      <p:grpSp>
        <p:nvGrpSpPr>
          <p:cNvPr id="127" name="Group 126"/>
          <p:cNvGrpSpPr/>
          <p:nvPr/>
        </p:nvGrpSpPr>
        <p:grpSpPr>
          <a:xfrm>
            <a:off x="4576678" y="3048008"/>
            <a:ext cx="3523914" cy="379160"/>
            <a:chOff x="3526129" y="3048008"/>
            <a:chExt cx="3523914" cy="379160"/>
          </a:xfrm>
        </p:grpSpPr>
        <p:sp>
          <p:nvSpPr>
            <p:cNvPr id="67" name="Cross 66"/>
            <p:cNvSpPr/>
            <p:nvPr/>
          </p:nvSpPr>
          <p:spPr>
            <a:xfrm rot="2700000">
              <a:off x="3526129" y="3048008"/>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ross 69"/>
            <p:cNvSpPr/>
            <p:nvPr/>
          </p:nvSpPr>
          <p:spPr>
            <a:xfrm rot="2700000">
              <a:off x="3866496" y="3048008"/>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ross 70"/>
            <p:cNvSpPr/>
            <p:nvPr/>
          </p:nvSpPr>
          <p:spPr>
            <a:xfrm rot="2700000">
              <a:off x="4510817" y="3048008"/>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Cross 71"/>
            <p:cNvSpPr/>
            <p:nvPr/>
          </p:nvSpPr>
          <p:spPr>
            <a:xfrm rot="2700000">
              <a:off x="6063452" y="3048009"/>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ross 72"/>
            <p:cNvSpPr/>
            <p:nvPr/>
          </p:nvSpPr>
          <p:spPr>
            <a:xfrm rot="2700000">
              <a:off x="6670884" y="3048009"/>
              <a:ext cx="379159" cy="379159"/>
            </a:xfrm>
            <a:prstGeom prst="plus">
              <a:avLst>
                <a:gd name="adj" fmla="val 4206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p:cNvGrpSpPr/>
          <p:nvPr/>
        </p:nvGrpSpPr>
        <p:grpSpPr>
          <a:xfrm>
            <a:off x="6285378" y="2546694"/>
            <a:ext cx="3884578" cy="379164"/>
            <a:chOff x="5234829" y="2546694"/>
            <a:chExt cx="3884578" cy="379164"/>
          </a:xfrm>
        </p:grpSpPr>
        <p:sp>
          <p:nvSpPr>
            <p:cNvPr id="69" name="Cross 68"/>
            <p:cNvSpPr/>
            <p:nvPr/>
          </p:nvSpPr>
          <p:spPr>
            <a:xfrm rot="2700000">
              <a:off x="5234829" y="2546694"/>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ross 73"/>
            <p:cNvSpPr/>
            <p:nvPr/>
          </p:nvSpPr>
          <p:spPr>
            <a:xfrm rot="2700000">
              <a:off x="6372726" y="2546695"/>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ross 74"/>
            <p:cNvSpPr/>
            <p:nvPr/>
          </p:nvSpPr>
          <p:spPr>
            <a:xfrm rot="2700000">
              <a:off x="7278314" y="2546696"/>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ross 75"/>
            <p:cNvSpPr/>
            <p:nvPr/>
          </p:nvSpPr>
          <p:spPr>
            <a:xfrm rot="2700000">
              <a:off x="7616087" y="2546697"/>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ross 76"/>
            <p:cNvSpPr/>
            <p:nvPr/>
          </p:nvSpPr>
          <p:spPr>
            <a:xfrm rot="2700000">
              <a:off x="8020549" y="2546697"/>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ross 77"/>
            <p:cNvSpPr/>
            <p:nvPr/>
          </p:nvSpPr>
          <p:spPr>
            <a:xfrm rot="2700000">
              <a:off x="8362016" y="2546698"/>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ross 78"/>
            <p:cNvSpPr/>
            <p:nvPr/>
          </p:nvSpPr>
          <p:spPr>
            <a:xfrm rot="2700000">
              <a:off x="8740248" y="2546699"/>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4324789" y="3215881"/>
            <a:ext cx="6088174" cy="538065"/>
            <a:chOff x="3274240" y="4628269"/>
            <a:chExt cx="6088174" cy="538065"/>
          </a:xfrm>
        </p:grpSpPr>
        <p:cxnSp>
          <p:nvCxnSpPr>
            <p:cNvPr id="81" name="Straight Connector 80"/>
            <p:cNvCxnSpPr/>
            <p:nvPr/>
          </p:nvCxnSpPr>
          <p:spPr>
            <a:xfrm>
              <a:off x="3274240" y="4628269"/>
              <a:ext cx="6088174" cy="0"/>
            </a:xfrm>
            <a:prstGeom prst="line">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5509986" y="4704669"/>
              <a:ext cx="2762227" cy="461665"/>
            </a:xfrm>
            <a:prstGeom prst="rect">
              <a:avLst/>
            </a:prstGeom>
          </p:spPr>
          <p:txBody>
            <a:bodyPr wrap="square">
              <a:spAutoFit/>
            </a:bodyPr>
            <a:lstStyle/>
            <a:p>
              <a:r>
                <a:rPr lang="en-US" sz="2400" dirty="0" smtClean="0"/>
                <a:t>Tumor Size</a:t>
              </a:r>
              <a:endParaRPr lang="en-US" sz="2400" b="1" i="1" baseline="30000" dirty="0" smtClean="0"/>
            </a:p>
          </p:txBody>
        </p:sp>
      </p:grpSp>
      <p:grpSp>
        <p:nvGrpSpPr>
          <p:cNvPr id="105" name="Group 104"/>
          <p:cNvGrpSpPr/>
          <p:nvPr/>
        </p:nvGrpSpPr>
        <p:grpSpPr>
          <a:xfrm>
            <a:off x="6285378" y="3045006"/>
            <a:ext cx="3884578" cy="379164"/>
            <a:chOff x="5234829" y="3962365"/>
            <a:chExt cx="3884578" cy="379164"/>
          </a:xfrm>
        </p:grpSpPr>
        <p:sp>
          <p:nvSpPr>
            <p:cNvPr id="88" name="Cross 87"/>
            <p:cNvSpPr/>
            <p:nvPr/>
          </p:nvSpPr>
          <p:spPr>
            <a:xfrm rot="2700000">
              <a:off x="5234829" y="3962365"/>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ross 92"/>
            <p:cNvSpPr/>
            <p:nvPr/>
          </p:nvSpPr>
          <p:spPr>
            <a:xfrm rot="2700000">
              <a:off x="6372726" y="3962366"/>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ross 93"/>
            <p:cNvSpPr/>
            <p:nvPr/>
          </p:nvSpPr>
          <p:spPr>
            <a:xfrm rot="2700000">
              <a:off x="7278314" y="3962367"/>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ross 94"/>
            <p:cNvSpPr/>
            <p:nvPr/>
          </p:nvSpPr>
          <p:spPr>
            <a:xfrm rot="2700000">
              <a:off x="7616087" y="3962368"/>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ross 95"/>
            <p:cNvSpPr/>
            <p:nvPr/>
          </p:nvSpPr>
          <p:spPr>
            <a:xfrm rot="2700000">
              <a:off x="8020549" y="3962368"/>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ross 96"/>
            <p:cNvSpPr/>
            <p:nvPr/>
          </p:nvSpPr>
          <p:spPr>
            <a:xfrm rot="2700000">
              <a:off x="8362016" y="3962369"/>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ross 97"/>
            <p:cNvSpPr/>
            <p:nvPr/>
          </p:nvSpPr>
          <p:spPr>
            <a:xfrm rot="2700000">
              <a:off x="8740248" y="3962370"/>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p:cNvGrpSpPr/>
          <p:nvPr/>
        </p:nvGrpSpPr>
        <p:grpSpPr>
          <a:xfrm>
            <a:off x="4625781" y="3094737"/>
            <a:ext cx="3422863" cy="279702"/>
            <a:chOff x="3575232" y="4507125"/>
            <a:chExt cx="3422863" cy="279702"/>
          </a:xfrm>
        </p:grpSpPr>
        <p:sp>
          <p:nvSpPr>
            <p:cNvPr id="99" name="Oval 98"/>
            <p:cNvSpPr/>
            <p:nvPr/>
          </p:nvSpPr>
          <p:spPr>
            <a:xfrm>
              <a:off x="6718393" y="4507125"/>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113180" y="4507125"/>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559307" y="4507125"/>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3909743" y="4507125"/>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75232" y="4507125"/>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p:cNvGrpSpPr/>
          <p:nvPr/>
        </p:nvGrpSpPr>
        <p:grpSpPr>
          <a:xfrm>
            <a:off x="10577095" y="2486963"/>
            <a:ext cx="1523177" cy="798961"/>
            <a:chOff x="9526546" y="3979386"/>
            <a:chExt cx="1523177" cy="798961"/>
          </a:xfrm>
        </p:grpSpPr>
        <p:sp>
          <p:nvSpPr>
            <p:cNvPr id="118" name="Rectangle 117"/>
            <p:cNvSpPr/>
            <p:nvPr/>
          </p:nvSpPr>
          <p:spPr>
            <a:xfrm>
              <a:off x="9526546" y="3979386"/>
              <a:ext cx="1523177" cy="338554"/>
            </a:xfrm>
            <a:prstGeom prst="rect">
              <a:avLst/>
            </a:prstGeom>
          </p:spPr>
          <p:txBody>
            <a:bodyPr wrap="square">
              <a:spAutoFit/>
            </a:bodyPr>
            <a:lstStyle/>
            <a:p>
              <a:r>
                <a:rPr lang="en-US" sz="1600" dirty="0" smtClean="0"/>
                <a:t>Classes</a:t>
              </a:r>
            </a:p>
          </p:txBody>
        </p:sp>
        <p:sp>
          <p:nvSpPr>
            <p:cNvPr id="120" name="Cross 119"/>
            <p:cNvSpPr/>
            <p:nvPr/>
          </p:nvSpPr>
          <p:spPr>
            <a:xfrm rot="2700000">
              <a:off x="9633432" y="4495743"/>
              <a:ext cx="232771" cy="232771"/>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9861592" y="4178903"/>
              <a:ext cx="1067471" cy="338554"/>
            </a:xfrm>
            <a:prstGeom prst="rect">
              <a:avLst/>
            </a:prstGeom>
          </p:spPr>
          <p:txBody>
            <a:bodyPr wrap="square">
              <a:spAutoFit/>
            </a:bodyPr>
            <a:lstStyle/>
            <a:p>
              <a:r>
                <a:rPr lang="en-US" sz="1600" dirty="0" smtClean="0"/>
                <a:t>Benign</a:t>
              </a:r>
            </a:p>
          </p:txBody>
        </p:sp>
        <p:sp>
          <p:nvSpPr>
            <p:cNvPr id="122" name="Rectangle 121"/>
            <p:cNvSpPr/>
            <p:nvPr/>
          </p:nvSpPr>
          <p:spPr>
            <a:xfrm>
              <a:off x="9861593" y="4439793"/>
              <a:ext cx="1123666" cy="338554"/>
            </a:xfrm>
            <a:prstGeom prst="rect">
              <a:avLst/>
            </a:prstGeom>
          </p:spPr>
          <p:txBody>
            <a:bodyPr wrap="square">
              <a:spAutoFit/>
            </a:bodyPr>
            <a:lstStyle/>
            <a:p>
              <a:r>
                <a:rPr lang="en-US" sz="1600" dirty="0" smtClean="0"/>
                <a:t>Malignant</a:t>
              </a:r>
            </a:p>
          </p:txBody>
        </p:sp>
        <p:sp>
          <p:nvSpPr>
            <p:cNvPr id="123" name="Oval 122"/>
            <p:cNvSpPr/>
            <p:nvPr/>
          </p:nvSpPr>
          <p:spPr>
            <a:xfrm>
              <a:off x="9653623" y="4272050"/>
              <a:ext cx="173860" cy="17386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Rectangle 130"/>
          <p:cNvSpPr/>
          <p:nvPr/>
        </p:nvSpPr>
        <p:spPr>
          <a:xfrm>
            <a:off x="477380" y="4017000"/>
            <a:ext cx="3658315" cy="1631216"/>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smtClean="0">
                <a:latin typeface="Gill Sans MT" panose="020B0502020104020203" pitchFamily="34" charset="0"/>
              </a:rPr>
              <a:t>Classification: </a:t>
            </a:r>
          </a:p>
          <a:p>
            <a:pPr marL="342900" indent="-342900">
              <a:buFontTx/>
              <a:buChar char="-"/>
            </a:pPr>
            <a:r>
              <a:rPr lang="en-US" sz="2000" dirty="0" smtClean="0">
                <a:latin typeface="Gill Sans MT" panose="020B0502020104020203" pitchFamily="34" charset="0"/>
              </a:rPr>
              <a:t>Classify data into one of two discrete classes – no in between, either malignant or not</a:t>
            </a:r>
          </a:p>
        </p:txBody>
      </p:sp>
      <p:sp>
        <p:nvSpPr>
          <p:cNvPr id="132" name="Rectangle 131"/>
          <p:cNvSpPr/>
          <p:nvPr/>
        </p:nvSpPr>
        <p:spPr>
          <a:xfrm>
            <a:off x="477379" y="4017000"/>
            <a:ext cx="3658315" cy="2554545"/>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smtClean="0">
                <a:latin typeface="Gill Sans MT" panose="020B0502020104020203" pitchFamily="34" charset="0"/>
              </a:rPr>
              <a:t>Classification: </a:t>
            </a:r>
          </a:p>
          <a:p>
            <a:pPr marL="342900" indent="-342900">
              <a:buFontTx/>
              <a:buChar char="-"/>
            </a:pPr>
            <a:r>
              <a:rPr lang="en-US" sz="2000" dirty="0" smtClean="0">
                <a:latin typeface="Gill Sans MT" panose="020B0502020104020203" pitchFamily="34" charset="0"/>
              </a:rPr>
              <a:t>Classify data into one of two discrete classes – no in between, either malignant or not</a:t>
            </a:r>
          </a:p>
          <a:p>
            <a:pPr marL="342900" indent="-342900">
              <a:buFontTx/>
              <a:buChar char="-"/>
            </a:pPr>
            <a:r>
              <a:rPr lang="en-US" sz="2000" dirty="0" smtClean="0">
                <a:latin typeface="Gill Sans MT" panose="020B0502020104020203" pitchFamily="34" charset="0"/>
              </a:rPr>
              <a:t>In classification problems, can have a discrete number of possible values for the output</a:t>
            </a:r>
          </a:p>
        </p:txBody>
      </p:sp>
      <p:sp>
        <p:nvSpPr>
          <p:cNvPr id="133" name="Rectangle 132"/>
          <p:cNvSpPr/>
          <p:nvPr/>
        </p:nvSpPr>
        <p:spPr>
          <a:xfrm>
            <a:off x="4390839" y="2859556"/>
            <a:ext cx="1122600" cy="172157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5514233" y="2859556"/>
            <a:ext cx="2695643" cy="172157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8213228" y="2859556"/>
            <a:ext cx="1235570" cy="172157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9448798" y="2859556"/>
            <a:ext cx="964164" cy="172157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Content Placeholder 2"/>
          <p:cNvSpPr txBox="1">
            <a:spLocks/>
          </p:cNvSpPr>
          <p:nvPr/>
        </p:nvSpPr>
        <p:spPr>
          <a:xfrm>
            <a:off x="4327053" y="3842002"/>
            <a:ext cx="1111991" cy="6268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smtClean="0">
                <a:latin typeface="Gill Sans MT" panose="020B0502020104020203" pitchFamily="34" charset="0"/>
              </a:rPr>
              <a:t>0</a:t>
            </a:r>
            <a:endParaRPr lang="en-US" sz="1600" b="1" dirty="0" smtClean="0">
              <a:latin typeface="Gill Sans MT" panose="020B0502020104020203" pitchFamily="34" charset="0"/>
            </a:endParaRPr>
          </a:p>
          <a:p>
            <a:pPr marL="0" indent="0" algn="ctr">
              <a:buFont typeface="Arial" panose="020B0604020202020204" pitchFamily="34" charset="0"/>
              <a:buNone/>
            </a:pPr>
            <a:r>
              <a:rPr lang="en-US" sz="1600" dirty="0" smtClean="0">
                <a:latin typeface="Gill Sans MT" panose="020B0502020104020203" pitchFamily="34" charset="0"/>
              </a:rPr>
              <a:t>Benign</a:t>
            </a:r>
            <a:endParaRPr lang="en-US" sz="1600" dirty="0">
              <a:latin typeface="Gill Sans MT" panose="020B0502020104020203" pitchFamily="34" charset="0"/>
            </a:endParaRPr>
          </a:p>
        </p:txBody>
      </p:sp>
      <p:sp>
        <p:nvSpPr>
          <p:cNvPr id="138" name="Content Placeholder 2"/>
          <p:cNvSpPr txBox="1">
            <a:spLocks/>
          </p:cNvSpPr>
          <p:nvPr/>
        </p:nvSpPr>
        <p:spPr>
          <a:xfrm>
            <a:off x="6289093" y="3831855"/>
            <a:ext cx="1043596" cy="6268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smtClean="0">
                <a:latin typeface="+mn-lt"/>
              </a:rPr>
              <a:t>1</a:t>
            </a:r>
          </a:p>
          <a:p>
            <a:pPr marL="0" indent="0" algn="ctr">
              <a:buFont typeface="Arial" panose="020B0604020202020204" pitchFamily="34" charset="0"/>
              <a:buNone/>
            </a:pPr>
            <a:r>
              <a:rPr lang="en-US" sz="1600" dirty="0" smtClean="0">
                <a:latin typeface="Gill Sans MT" panose="020B0502020104020203" pitchFamily="34" charset="0"/>
              </a:rPr>
              <a:t>Type 1</a:t>
            </a:r>
            <a:endParaRPr lang="en-US" sz="1600" dirty="0">
              <a:latin typeface="Gill Sans MT" panose="020B0502020104020203" pitchFamily="34" charset="0"/>
            </a:endParaRPr>
          </a:p>
        </p:txBody>
      </p:sp>
      <p:sp>
        <p:nvSpPr>
          <p:cNvPr id="139" name="Content Placeholder 2"/>
          <p:cNvSpPr txBox="1">
            <a:spLocks/>
          </p:cNvSpPr>
          <p:nvPr/>
        </p:nvSpPr>
        <p:spPr>
          <a:xfrm>
            <a:off x="8279591" y="3836000"/>
            <a:ext cx="1136059" cy="6268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smtClean="0">
                <a:latin typeface="Gill Sans MT" panose="020B0502020104020203" pitchFamily="34" charset="0"/>
              </a:rPr>
              <a:t>2</a:t>
            </a:r>
          </a:p>
          <a:p>
            <a:pPr marL="0" indent="0" algn="ctr">
              <a:buFont typeface="Arial" panose="020B0604020202020204" pitchFamily="34" charset="0"/>
              <a:buNone/>
            </a:pPr>
            <a:r>
              <a:rPr lang="en-US" sz="1600" dirty="0" smtClean="0">
                <a:latin typeface="Gill Sans MT" panose="020B0502020104020203" pitchFamily="34" charset="0"/>
              </a:rPr>
              <a:t>Type 2 &amp; 3 </a:t>
            </a:r>
            <a:endParaRPr lang="en-US" sz="1600" dirty="0">
              <a:latin typeface="Gill Sans MT" panose="020B0502020104020203" pitchFamily="34" charset="0"/>
            </a:endParaRPr>
          </a:p>
        </p:txBody>
      </p:sp>
      <p:sp>
        <p:nvSpPr>
          <p:cNvPr id="140" name="Content Placeholder 2"/>
          <p:cNvSpPr txBox="1">
            <a:spLocks/>
          </p:cNvSpPr>
          <p:nvPr/>
        </p:nvSpPr>
        <p:spPr>
          <a:xfrm>
            <a:off x="9448797" y="3842002"/>
            <a:ext cx="962561" cy="6268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smtClean="0">
                <a:latin typeface="Gill Sans MT" panose="020B0502020104020203" pitchFamily="34" charset="0"/>
              </a:rPr>
              <a:t>3</a:t>
            </a:r>
            <a:endParaRPr lang="en-US" sz="2000" b="1" dirty="0">
              <a:latin typeface="Gill Sans MT" panose="020B0502020104020203" pitchFamily="34" charset="0"/>
            </a:endParaRPr>
          </a:p>
          <a:p>
            <a:pPr marL="0" indent="0" algn="ctr">
              <a:buFont typeface="Arial" panose="020B0604020202020204" pitchFamily="34" charset="0"/>
              <a:buNone/>
            </a:pPr>
            <a:r>
              <a:rPr lang="en-US" sz="1600" dirty="0" smtClean="0">
                <a:latin typeface="Gill Sans MT" panose="020B0502020104020203" pitchFamily="34" charset="0"/>
              </a:rPr>
              <a:t>Type 4</a:t>
            </a:r>
            <a:endParaRPr lang="en-US" sz="1600" dirty="0">
              <a:latin typeface="Gill Sans MT" panose="020B0502020104020203" pitchFamily="34" charset="0"/>
            </a:endParaRPr>
          </a:p>
        </p:txBody>
      </p:sp>
      <p:sp>
        <p:nvSpPr>
          <p:cNvPr id="141" name="Content Placeholder 2"/>
          <p:cNvSpPr txBox="1">
            <a:spLocks/>
          </p:cNvSpPr>
          <p:nvPr/>
        </p:nvSpPr>
        <p:spPr>
          <a:xfrm>
            <a:off x="6407742" y="5186860"/>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Feature(0) = tumor size</a:t>
            </a:r>
            <a:endParaRPr lang="en-US" sz="1600" dirty="0">
              <a:latin typeface="Gill Sans MT" panose="020B0502020104020203" pitchFamily="34" charset="0"/>
            </a:endParaRPr>
          </a:p>
        </p:txBody>
      </p:sp>
      <p:sp>
        <p:nvSpPr>
          <p:cNvPr id="142" name="Content Placeholder 2"/>
          <p:cNvSpPr txBox="1">
            <a:spLocks/>
          </p:cNvSpPr>
          <p:nvPr/>
        </p:nvSpPr>
        <p:spPr>
          <a:xfrm>
            <a:off x="8533523" y="5186860"/>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err="1" smtClean="0">
                <a:latin typeface="Gill Sans MT" panose="020B0502020104020203" pitchFamily="34" charset="0"/>
              </a:rPr>
              <a:t>feature_length</a:t>
            </a:r>
            <a:r>
              <a:rPr lang="en-US" sz="1600" dirty="0" smtClean="0">
                <a:latin typeface="Gill Sans MT" panose="020B0502020104020203" pitchFamily="34" charset="0"/>
              </a:rPr>
              <a:t> = </a:t>
            </a:r>
            <a:r>
              <a:rPr lang="en-US" sz="1600" dirty="0" smtClean="0">
                <a:latin typeface="+mn-lt"/>
              </a:rPr>
              <a:t>1</a:t>
            </a:r>
            <a:endParaRPr lang="en-US" sz="1600" dirty="0">
              <a:latin typeface="+mn-lt"/>
            </a:endParaRPr>
          </a:p>
        </p:txBody>
      </p:sp>
    </p:spTree>
    <p:extLst>
      <p:ext uri="{BB962C8B-B14F-4D97-AF65-F5344CB8AC3E}">
        <p14:creationId xmlns:p14="http://schemas.microsoft.com/office/powerpoint/2010/main" val="111122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7"/>
                                        </p:tgtEl>
                                        <p:attrNameLst>
                                          <p:attrName>style.visibility</p:attrName>
                                        </p:attrNameLst>
                                      </p:cBhvr>
                                      <p:to>
                                        <p:strVal val="visible"/>
                                      </p:to>
                                    </p:set>
                                    <p:animEffect transition="in" filter="fade">
                                      <p:cBhvr>
                                        <p:cTn id="11" dur="400"/>
                                        <p:tgtEl>
                                          <p:spTgt spid="127"/>
                                        </p:tgtEl>
                                      </p:cBhvr>
                                    </p:animEffect>
                                    <p:anim calcmode="lin" valueType="num">
                                      <p:cBhvr>
                                        <p:cTn id="12" dur="400" fill="hold"/>
                                        <p:tgtEl>
                                          <p:spTgt spid="127"/>
                                        </p:tgtEl>
                                        <p:attrNameLst>
                                          <p:attrName>ppt_x</p:attrName>
                                        </p:attrNameLst>
                                      </p:cBhvr>
                                      <p:tavLst>
                                        <p:tav tm="0">
                                          <p:val>
                                            <p:strVal val="#ppt_x"/>
                                          </p:val>
                                        </p:tav>
                                        <p:tav tm="100000">
                                          <p:val>
                                            <p:strVal val="#ppt_x"/>
                                          </p:val>
                                        </p:tav>
                                      </p:tavLst>
                                    </p:anim>
                                    <p:anim calcmode="lin" valueType="num">
                                      <p:cBhvr>
                                        <p:cTn id="13" dur="400" fill="hold"/>
                                        <p:tgtEl>
                                          <p:spTgt spid="127"/>
                                        </p:tgtEl>
                                        <p:attrNameLst>
                                          <p:attrName>ppt_y</p:attrName>
                                        </p:attrNameLst>
                                      </p:cBhvr>
                                      <p:tavLst>
                                        <p:tav tm="0">
                                          <p:val>
                                            <p:strVal val="#ppt_y+.1"/>
                                          </p:val>
                                        </p:tav>
                                        <p:tav tm="100000">
                                          <p:val>
                                            <p:strVal val="#ppt_y"/>
                                          </p:val>
                                        </p:tav>
                                      </p:tavLst>
                                    </p:anim>
                                  </p:childTnLst>
                                </p:cTn>
                              </p:par>
                            </p:childTnLst>
                          </p:cTn>
                        </p:par>
                        <p:par>
                          <p:cTn id="14" fill="hold">
                            <p:stCondLst>
                              <p:cond delay="900"/>
                            </p:stCondLst>
                            <p:childTnLst>
                              <p:par>
                                <p:cTn id="15" presetID="47" presetClass="entr" presetSubtype="0" fill="hold" nodeType="after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400"/>
                                        <p:tgtEl>
                                          <p:spTgt spid="128"/>
                                        </p:tgtEl>
                                      </p:cBhvr>
                                    </p:animEffect>
                                    <p:anim calcmode="lin" valueType="num">
                                      <p:cBhvr>
                                        <p:cTn id="18" dur="400" fill="hold"/>
                                        <p:tgtEl>
                                          <p:spTgt spid="128"/>
                                        </p:tgtEl>
                                        <p:attrNameLst>
                                          <p:attrName>ppt_x</p:attrName>
                                        </p:attrNameLst>
                                      </p:cBhvr>
                                      <p:tavLst>
                                        <p:tav tm="0">
                                          <p:val>
                                            <p:strVal val="#ppt_x"/>
                                          </p:val>
                                        </p:tav>
                                        <p:tav tm="100000">
                                          <p:val>
                                            <p:strVal val="#ppt_x"/>
                                          </p:val>
                                        </p:tav>
                                      </p:tavLst>
                                    </p:anim>
                                    <p:anim calcmode="lin" valueType="num">
                                      <p:cBhvr>
                                        <p:cTn id="19" dur="400" fill="hold"/>
                                        <p:tgtEl>
                                          <p:spTgt spid="128"/>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childTnLst>
                          </p:cTn>
                        </p:par>
                        <p:par>
                          <p:cTn id="24" fill="hold">
                            <p:stCondLst>
                              <p:cond delay="1800"/>
                            </p:stCondLst>
                            <p:childTnLst>
                              <p:par>
                                <p:cTn id="25" presetID="10" presetClass="entr" presetSubtype="0" fill="hold" grpId="0" nodeType="after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500"/>
                                        <p:tgtEl>
                                          <p:spTgt spid="130"/>
                                        </p:tgtEl>
                                      </p:cBhvr>
                                    </p:animEffect>
                                  </p:childTnLst>
                                </p:cTn>
                              </p:par>
                              <p:par>
                                <p:cTn id="33" presetID="10" presetClass="exit" presetSubtype="0" fill="hold" nodeType="withEffect">
                                  <p:stCondLst>
                                    <p:cond delay="0"/>
                                  </p:stCondLst>
                                  <p:childTnLst>
                                    <p:animEffect transition="out" filter="fade">
                                      <p:cBhvr>
                                        <p:cTn id="34" dur="500"/>
                                        <p:tgtEl>
                                          <p:spTgt spid="106"/>
                                        </p:tgtEl>
                                      </p:cBhvr>
                                    </p:animEffect>
                                    <p:set>
                                      <p:cBhvr>
                                        <p:cTn id="35" dur="1" fill="hold">
                                          <p:stCondLst>
                                            <p:cond delay="499"/>
                                          </p:stCondLst>
                                        </p:cTn>
                                        <p:tgtEl>
                                          <p:spTgt spid="106"/>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500"/>
                                        <p:tgtEl>
                                          <p:spTgt spid="129"/>
                                        </p:tgtEl>
                                      </p:cBhvr>
                                    </p:animEffect>
                                  </p:childTnLst>
                                </p:cTn>
                              </p:par>
                              <p:par>
                                <p:cTn id="40" presetID="10" presetClass="exit" presetSubtype="0" fill="hold" nodeType="withEffect">
                                  <p:stCondLst>
                                    <p:cond delay="0"/>
                                  </p:stCondLst>
                                  <p:childTnLst>
                                    <p:animEffect transition="out" filter="fade">
                                      <p:cBhvr>
                                        <p:cTn id="41" dur="500"/>
                                        <p:tgtEl>
                                          <p:spTgt spid="127"/>
                                        </p:tgtEl>
                                      </p:cBhvr>
                                    </p:animEffect>
                                    <p:set>
                                      <p:cBhvr>
                                        <p:cTn id="42" dur="1" fill="hold">
                                          <p:stCondLst>
                                            <p:cond delay="499"/>
                                          </p:stCondLst>
                                        </p:cTn>
                                        <p:tgtEl>
                                          <p:spTgt spid="127"/>
                                        </p:tgtEl>
                                        <p:attrNameLst>
                                          <p:attrName>style.visibility</p:attrName>
                                        </p:attrNameLst>
                                      </p:cBhvr>
                                      <p:to>
                                        <p:strVal val="hidden"/>
                                      </p:to>
                                    </p:set>
                                  </p:childTnLst>
                                </p:cTn>
                              </p:par>
                            </p:childTnLst>
                          </p:cTn>
                        </p:par>
                        <p:par>
                          <p:cTn id="43" fill="hold">
                            <p:stCondLst>
                              <p:cond delay="1000"/>
                            </p:stCondLst>
                            <p:childTnLst>
                              <p:par>
                                <p:cTn id="44" presetID="47" presetClass="entr" presetSubtype="0" fill="hold" nodeType="after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1000"/>
                                        <p:tgtEl>
                                          <p:spTgt spid="105"/>
                                        </p:tgtEl>
                                      </p:cBhvr>
                                    </p:animEffect>
                                    <p:anim calcmode="lin" valueType="num">
                                      <p:cBhvr>
                                        <p:cTn id="47" dur="1000" fill="hold"/>
                                        <p:tgtEl>
                                          <p:spTgt spid="105"/>
                                        </p:tgtEl>
                                        <p:attrNameLst>
                                          <p:attrName>ppt_x</p:attrName>
                                        </p:attrNameLst>
                                      </p:cBhvr>
                                      <p:tavLst>
                                        <p:tav tm="0">
                                          <p:val>
                                            <p:strVal val="#ppt_x"/>
                                          </p:val>
                                        </p:tav>
                                        <p:tav tm="100000">
                                          <p:val>
                                            <p:strVal val="#ppt_x"/>
                                          </p:val>
                                        </p:tav>
                                      </p:tavLst>
                                    </p:anim>
                                    <p:anim calcmode="lin" valueType="num">
                                      <p:cBhvr>
                                        <p:cTn id="48" dur="1000" fill="hold"/>
                                        <p:tgtEl>
                                          <p:spTgt spid="105"/>
                                        </p:tgtEl>
                                        <p:attrNameLst>
                                          <p:attrName>ppt_y</p:attrName>
                                        </p:attrNameLst>
                                      </p:cBhvr>
                                      <p:tavLst>
                                        <p:tav tm="0">
                                          <p:val>
                                            <p:strVal val="#ppt_y-.1"/>
                                          </p:val>
                                        </p:tav>
                                        <p:tav tm="100000">
                                          <p:val>
                                            <p:strVal val="#ppt_y"/>
                                          </p:val>
                                        </p:tav>
                                      </p:tavLst>
                                    </p:anim>
                                  </p:childTnLst>
                                </p:cTn>
                              </p:par>
                              <p:par>
                                <p:cTn id="49" presetID="10" presetClass="exit" presetSubtype="0" fill="hold" nodeType="withEffect">
                                  <p:stCondLst>
                                    <p:cond delay="0"/>
                                  </p:stCondLst>
                                  <p:childTnLst>
                                    <p:animEffect transition="out" filter="fade">
                                      <p:cBhvr>
                                        <p:cTn id="50" dur="500"/>
                                        <p:tgtEl>
                                          <p:spTgt spid="128"/>
                                        </p:tgtEl>
                                      </p:cBhvr>
                                    </p:animEffect>
                                    <p:set>
                                      <p:cBhvr>
                                        <p:cTn id="51" dur="1" fill="hold">
                                          <p:stCondLst>
                                            <p:cond delay="499"/>
                                          </p:stCondLst>
                                        </p:cTn>
                                        <p:tgtEl>
                                          <p:spTgt spid="128"/>
                                        </p:tgtEl>
                                        <p:attrNameLst>
                                          <p:attrName>style.visibility</p:attrName>
                                        </p:attrNameLst>
                                      </p:cBhvr>
                                      <p:to>
                                        <p:strVal val="hidden"/>
                                      </p:to>
                                    </p:set>
                                  </p:childTnLst>
                                </p:cTn>
                              </p:par>
                            </p:childTnLst>
                          </p:cTn>
                        </p:par>
                        <p:par>
                          <p:cTn id="52" fill="hold">
                            <p:stCondLst>
                              <p:cond delay="2000"/>
                            </p:stCondLst>
                            <p:childTnLst>
                              <p:par>
                                <p:cTn id="53" presetID="10" presetClass="entr" presetSubtype="0" fill="hold" nodeType="after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par>
                                <p:cTn id="56" presetID="10" presetClass="exit" presetSubtype="0" fill="hold" nodeType="withEffect">
                                  <p:stCondLst>
                                    <p:cond delay="0"/>
                                  </p:stCondLst>
                                  <p:childTnLst>
                                    <p:animEffect transition="out" filter="fade">
                                      <p:cBhvr>
                                        <p:cTn id="57" dur="500"/>
                                        <p:tgtEl>
                                          <p:spTgt spid="116"/>
                                        </p:tgtEl>
                                      </p:cBhvr>
                                    </p:animEffect>
                                    <p:set>
                                      <p:cBhvr>
                                        <p:cTn id="58" dur="1" fill="hold">
                                          <p:stCondLst>
                                            <p:cond delay="499"/>
                                          </p:stCondLst>
                                        </p:cTn>
                                        <p:tgtEl>
                                          <p:spTgt spid="11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2"/>
                                        </p:tgtEl>
                                        <p:attrNameLst>
                                          <p:attrName>style.visibility</p:attrName>
                                        </p:attrNameLst>
                                      </p:cBhvr>
                                      <p:to>
                                        <p:strVal val="visible"/>
                                      </p:to>
                                    </p:set>
                                    <p:animEffect transition="in" filter="fade">
                                      <p:cBhvr>
                                        <p:cTn id="63" dur="500"/>
                                        <p:tgtEl>
                                          <p:spTgt spid="132"/>
                                        </p:tgtEl>
                                      </p:cBhvr>
                                    </p:animEffect>
                                  </p:childTnLst>
                                </p:cTn>
                              </p:par>
                            </p:childTnLst>
                          </p:cTn>
                        </p:par>
                        <p:par>
                          <p:cTn id="64" fill="hold">
                            <p:stCondLst>
                              <p:cond delay="500"/>
                            </p:stCondLst>
                            <p:childTnLst>
                              <p:par>
                                <p:cTn id="65" presetID="22" presetClass="entr" presetSubtype="1" fill="hold" grpId="0" nodeType="afterEffect">
                                  <p:stCondLst>
                                    <p:cond delay="0"/>
                                  </p:stCondLst>
                                  <p:childTnLst>
                                    <p:set>
                                      <p:cBhvr>
                                        <p:cTn id="66" dur="1" fill="hold">
                                          <p:stCondLst>
                                            <p:cond delay="0"/>
                                          </p:stCondLst>
                                        </p:cTn>
                                        <p:tgtEl>
                                          <p:spTgt spid="137"/>
                                        </p:tgtEl>
                                        <p:attrNameLst>
                                          <p:attrName>style.visibility</p:attrName>
                                        </p:attrNameLst>
                                      </p:cBhvr>
                                      <p:to>
                                        <p:strVal val="visible"/>
                                      </p:to>
                                    </p:set>
                                    <p:animEffect transition="in" filter="wipe(up)">
                                      <p:cBhvr>
                                        <p:cTn id="67" dur="500"/>
                                        <p:tgtEl>
                                          <p:spTgt spid="137"/>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33"/>
                                        </p:tgtEl>
                                        <p:attrNameLst>
                                          <p:attrName>style.visibility</p:attrName>
                                        </p:attrNameLst>
                                      </p:cBhvr>
                                      <p:to>
                                        <p:strVal val="visible"/>
                                      </p:to>
                                    </p:set>
                                    <p:animEffect transition="in" filter="wipe(up)">
                                      <p:cBhvr>
                                        <p:cTn id="70" dur="500"/>
                                        <p:tgtEl>
                                          <p:spTgt spid="133"/>
                                        </p:tgtEl>
                                      </p:cBhvr>
                                    </p:animEffect>
                                  </p:childTnLst>
                                </p:cTn>
                              </p:par>
                            </p:childTnLst>
                          </p:cTn>
                        </p:par>
                        <p:par>
                          <p:cTn id="71" fill="hold">
                            <p:stCondLst>
                              <p:cond delay="1000"/>
                            </p:stCondLst>
                            <p:childTnLst>
                              <p:par>
                                <p:cTn id="72" presetID="22" presetClass="entr" presetSubtype="1" fill="hold" grpId="0" nodeType="after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wipe(up)">
                                      <p:cBhvr>
                                        <p:cTn id="74" dur="500"/>
                                        <p:tgtEl>
                                          <p:spTgt spid="138"/>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34"/>
                                        </p:tgtEl>
                                        <p:attrNameLst>
                                          <p:attrName>style.visibility</p:attrName>
                                        </p:attrNameLst>
                                      </p:cBhvr>
                                      <p:to>
                                        <p:strVal val="visible"/>
                                      </p:to>
                                    </p:set>
                                    <p:animEffect transition="in" filter="wipe(up)">
                                      <p:cBhvr>
                                        <p:cTn id="77" dur="500"/>
                                        <p:tgtEl>
                                          <p:spTgt spid="134"/>
                                        </p:tgtEl>
                                      </p:cBhvr>
                                    </p:animEffect>
                                  </p:childTnLst>
                                </p:cTn>
                              </p:par>
                            </p:childTnLst>
                          </p:cTn>
                        </p:par>
                        <p:par>
                          <p:cTn id="78" fill="hold">
                            <p:stCondLst>
                              <p:cond delay="1500"/>
                            </p:stCondLst>
                            <p:childTnLst>
                              <p:par>
                                <p:cTn id="79" presetID="22" presetClass="entr" presetSubtype="1" fill="hold" grpId="0" nodeType="afterEffect">
                                  <p:stCondLst>
                                    <p:cond delay="0"/>
                                  </p:stCondLst>
                                  <p:childTnLst>
                                    <p:set>
                                      <p:cBhvr>
                                        <p:cTn id="80" dur="1" fill="hold">
                                          <p:stCondLst>
                                            <p:cond delay="0"/>
                                          </p:stCondLst>
                                        </p:cTn>
                                        <p:tgtEl>
                                          <p:spTgt spid="139"/>
                                        </p:tgtEl>
                                        <p:attrNameLst>
                                          <p:attrName>style.visibility</p:attrName>
                                        </p:attrNameLst>
                                      </p:cBhvr>
                                      <p:to>
                                        <p:strVal val="visible"/>
                                      </p:to>
                                    </p:set>
                                    <p:animEffect transition="in" filter="wipe(up)">
                                      <p:cBhvr>
                                        <p:cTn id="81" dur="500"/>
                                        <p:tgtEl>
                                          <p:spTgt spid="139"/>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wipe(up)">
                                      <p:cBhvr>
                                        <p:cTn id="84" dur="500"/>
                                        <p:tgtEl>
                                          <p:spTgt spid="135"/>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140"/>
                                        </p:tgtEl>
                                        <p:attrNameLst>
                                          <p:attrName>style.visibility</p:attrName>
                                        </p:attrNameLst>
                                      </p:cBhvr>
                                      <p:to>
                                        <p:strVal val="visible"/>
                                      </p:to>
                                    </p:set>
                                    <p:animEffect transition="in" filter="wipe(up)">
                                      <p:cBhvr>
                                        <p:cTn id="88" dur="500"/>
                                        <p:tgtEl>
                                          <p:spTgt spid="140"/>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136"/>
                                        </p:tgtEl>
                                        <p:attrNameLst>
                                          <p:attrName>style.visibility</p:attrName>
                                        </p:attrNameLst>
                                      </p:cBhvr>
                                      <p:to>
                                        <p:strVal val="visible"/>
                                      </p:to>
                                    </p:set>
                                    <p:animEffect transition="in" filter="wipe(up)">
                                      <p:cBhvr>
                                        <p:cTn id="91" dur="500"/>
                                        <p:tgtEl>
                                          <p:spTgt spid="13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10" presetClass="entr" presetSubtype="0" fill="hold" nodeType="with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fade">
                                      <p:cBhvr>
                                        <p:cTn id="99" dur="500"/>
                                        <p:tgtEl>
                                          <p:spTgt spid="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41"/>
                                        </p:tgtEl>
                                        <p:attrNameLst>
                                          <p:attrName>style.visibility</p:attrName>
                                        </p:attrNameLst>
                                      </p:cBhvr>
                                      <p:to>
                                        <p:strVal val="visible"/>
                                      </p:to>
                                    </p:set>
                                    <p:animEffect transition="in" filter="fade">
                                      <p:cBhvr>
                                        <p:cTn id="102" dur="500"/>
                                        <p:tgtEl>
                                          <p:spTgt spid="14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42"/>
                                        </p:tgtEl>
                                        <p:attrNameLst>
                                          <p:attrName>style.visibility</p:attrName>
                                        </p:attrNameLst>
                                      </p:cBhvr>
                                      <p:to>
                                        <p:strVal val="visible"/>
                                      </p:to>
                                    </p:set>
                                    <p:animEffect transition="in" filter="fade">
                                      <p:cBhvr>
                                        <p:cTn id="105" dur="500"/>
                                        <p:tgtEl>
                                          <p:spTgt spid="1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
                                        </p:tgtEl>
                                        <p:attrNameLst>
                                          <p:attrName>style.visibility</p:attrName>
                                        </p:attrNameLst>
                                      </p:cBhvr>
                                      <p:to>
                                        <p:strVal val="visible"/>
                                      </p:to>
                                    </p:set>
                                    <p:animEffect transition="in" filter="fade">
                                      <p:cBhvr>
                                        <p:cTn id="108" dur="500"/>
                                        <p:tgtEl>
                                          <p:spTgt spid="7"/>
                                        </p:tgtEl>
                                      </p:cBhvr>
                                    </p:animEffect>
                                  </p:childTnLst>
                                </p:cTn>
                              </p:par>
                              <p:par>
                                <p:cTn id="109" presetID="10" presetClass="entr" presetSubtype="0" fill="hold" grpId="1" nodeType="with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500"/>
                                        <p:tgtEl>
                                          <p:spTgt spid="12"/>
                                        </p:tgtEl>
                                      </p:cBhvr>
                                    </p:animEffect>
                                  </p:childTnLst>
                                </p:cTn>
                              </p:par>
                              <p:par>
                                <p:cTn id="112" presetID="10" presetClass="entr" presetSubtype="0" fill="hold" grpId="1" nodeType="withEffect">
                                  <p:stCondLst>
                                    <p:cond delay="0"/>
                                  </p:stCondLst>
                                  <p:childTnLst>
                                    <p:set>
                                      <p:cBhvr>
                                        <p:cTn id="113" dur="1" fill="hold">
                                          <p:stCondLst>
                                            <p:cond delay="0"/>
                                          </p:stCondLst>
                                        </p:cTn>
                                        <p:tgtEl>
                                          <p:spTgt spid="13"/>
                                        </p:tgtEl>
                                        <p:attrNameLst>
                                          <p:attrName>style.visibility</p:attrName>
                                        </p:attrNameLst>
                                      </p:cBhvr>
                                      <p:to>
                                        <p:strVal val="visible"/>
                                      </p:to>
                                    </p:set>
                                    <p:animEffect transition="in" filter="fade">
                                      <p:cBhvr>
                                        <p:cTn id="114" dur="500"/>
                                        <p:tgtEl>
                                          <p:spTgt spid="13"/>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500"/>
                                        <p:tgtEl>
                                          <p:spTgt spid="14"/>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500"/>
                                        <p:tgtEl>
                                          <p:spTgt spid="15"/>
                                        </p:tgtEl>
                                      </p:cBhvr>
                                    </p:animEffect>
                                  </p:childTnLst>
                                </p:cTn>
                              </p:par>
                              <p:par>
                                <p:cTn id="121" presetID="10" presetClass="entr" presetSubtype="0" fill="hold" nodeType="with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500"/>
                                        <p:tgtEl>
                                          <p:spTgt spid="16"/>
                                        </p:tgtEl>
                                      </p:cBhvr>
                                    </p:animEffect>
                                  </p:childTnLst>
                                </p:cTn>
                              </p:par>
                            </p:childTnLst>
                          </p:cTn>
                        </p:par>
                        <p:par>
                          <p:cTn id="124" fill="hold">
                            <p:stCondLst>
                              <p:cond delay="500"/>
                            </p:stCondLst>
                            <p:childTnLst>
                              <p:par>
                                <p:cTn id="125" presetID="10" presetClass="exit" presetSubtype="0" fill="hold" grpId="0" nodeType="afterEffect">
                                  <p:stCondLst>
                                    <p:cond delay="1000"/>
                                  </p:stCondLst>
                                  <p:childTnLst>
                                    <p:animEffect transition="out" filter="fade">
                                      <p:cBhvr>
                                        <p:cTn id="126" dur="500"/>
                                        <p:tgtEl>
                                          <p:spTgt spid="12"/>
                                        </p:tgtEl>
                                      </p:cBhvr>
                                    </p:animEffect>
                                    <p:set>
                                      <p:cBhvr>
                                        <p:cTn id="127" dur="1" fill="hold">
                                          <p:stCondLst>
                                            <p:cond delay="499"/>
                                          </p:stCondLst>
                                        </p:cTn>
                                        <p:tgtEl>
                                          <p:spTgt spid="12"/>
                                        </p:tgtEl>
                                        <p:attrNameLst>
                                          <p:attrName>style.visibility</p:attrName>
                                        </p:attrNameLst>
                                      </p:cBhvr>
                                      <p:to>
                                        <p:strVal val="hidden"/>
                                      </p:to>
                                    </p:set>
                                  </p:childTnLst>
                                </p:cTn>
                              </p:par>
                              <p:par>
                                <p:cTn id="128" presetID="10" presetClass="exit" presetSubtype="0" fill="hold" grpId="0" nodeType="withEffect">
                                  <p:stCondLst>
                                    <p:cond delay="1000"/>
                                  </p:stCondLst>
                                  <p:childTnLst>
                                    <p:animEffect transition="out" filter="fade">
                                      <p:cBhvr>
                                        <p:cTn id="129" dur="500"/>
                                        <p:tgtEl>
                                          <p:spTgt spid="13"/>
                                        </p:tgtEl>
                                      </p:cBhvr>
                                    </p:animEffect>
                                    <p:set>
                                      <p:cBhvr>
                                        <p:cTn id="130" dur="1" fill="hold">
                                          <p:stCondLst>
                                            <p:cond delay="499"/>
                                          </p:stCondLst>
                                        </p:cTn>
                                        <p:tgtEl>
                                          <p:spTgt spid="13"/>
                                        </p:tgtEl>
                                        <p:attrNameLst>
                                          <p:attrName>style.visibility</p:attrName>
                                        </p:attrNameLst>
                                      </p:cBhvr>
                                      <p:to>
                                        <p:strVal val="hidden"/>
                                      </p:to>
                                    </p:set>
                                  </p:childTnLst>
                                </p:cTn>
                              </p:par>
                              <p:par>
                                <p:cTn id="131" presetID="10" presetClass="exit" presetSubtype="0" fill="hold" grpId="0" nodeType="withEffect">
                                  <p:stCondLst>
                                    <p:cond delay="1000"/>
                                  </p:stCondLst>
                                  <p:childTnLst>
                                    <p:animEffect transition="out" filter="fade">
                                      <p:cBhvr>
                                        <p:cTn id="132" dur="500"/>
                                        <p:tgtEl>
                                          <p:spTgt spid="14"/>
                                        </p:tgtEl>
                                      </p:cBhvr>
                                    </p:animEffect>
                                    <p:set>
                                      <p:cBhvr>
                                        <p:cTn id="133" dur="1" fill="hold">
                                          <p:stCondLst>
                                            <p:cond delay="499"/>
                                          </p:stCondLst>
                                        </p:cTn>
                                        <p:tgtEl>
                                          <p:spTgt spid="14"/>
                                        </p:tgtEl>
                                        <p:attrNameLst>
                                          <p:attrName>style.visibility</p:attrName>
                                        </p:attrNameLst>
                                      </p:cBhvr>
                                      <p:to>
                                        <p:strVal val="hidden"/>
                                      </p:to>
                                    </p:set>
                                  </p:childTnLst>
                                </p:cTn>
                              </p:par>
                              <p:par>
                                <p:cTn id="134" presetID="10" presetClass="exit" presetSubtype="0" fill="hold" grpId="0" nodeType="withEffect">
                                  <p:stCondLst>
                                    <p:cond delay="1000"/>
                                  </p:stCondLst>
                                  <p:childTnLst>
                                    <p:animEffect transition="out" filter="fade">
                                      <p:cBhvr>
                                        <p:cTn id="135" dur="500"/>
                                        <p:tgtEl>
                                          <p:spTgt spid="15"/>
                                        </p:tgtEl>
                                      </p:cBhvr>
                                    </p:animEffect>
                                    <p:set>
                                      <p:cBhvr>
                                        <p:cTn id="136" dur="1" fill="hold">
                                          <p:stCondLst>
                                            <p:cond delay="499"/>
                                          </p:stCondLst>
                                        </p:cTn>
                                        <p:tgtEl>
                                          <p:spTgt spid="15"/>
                                        </p:tgtEl>
                                        <p:attrNameLst>
                                          <p:attrName>style.visibility</p:attrName>
                                        </p:attrNameLst>
                                      </p:cBhvr>
                                      <p:to>
                                        <p:strVal val="hidden"/>
                                      </p:to>
                                    </p:set>
                                  </p:childTnLst>
                                </p:cTn>
                              </p:par>
                              <p:par>
                                <p:cTn id="137" presetID="10" presetClass="exit" presetSubtype="0" fill="hold" nodeType="withEffect">
                                  <p:stCondLst>
                                    <p:cond delay="1000"/>
                                  </p:stCondLst>
                                  <p:childTnLst>
                                    <p:animEffect transition="out" filter="fade">
                                      <p:cBhvr>
                                        <p:cTn id="138" dur="500"/>
                                        <p:tgtEl>
                                          <p:spTgt spid="16"/>
                                        </p:tgtEl>
                                      </p:cBhvr>
                                    </p:animEffect>
                                    <p:set>
                                      <p:cBhvr>
                                        <p:cTn id="13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2" grpId="1" animBg="1"/>
      <p:bldP spid="13" grpId="0" animBg="1"/>
      <p:bldP spid="13" grpId="1" animBg="1"/>
      <p:bldP spid="14" grpId="0" animBg="1"/>
      <p:bldP spid="14" grpId="1" animBg="1"/>
      <p:bldP spid="15" grpId="0" animBg="1"/>
      <p:bldP spid="15" grpId="1" animBg="1"/>
      <p:bldP spid="7" grpId="0"/>
      <p:bldP spid="131" grpId="0" animBg="1"/>
      <p:bldP spid="132" grpId="0" animBg="1"/>
      <p:bldP spid="133" grpId="0" animBg="1"/>
      <p:bldP spid="134" grpId="0" animBg="1"/>
      <p:bldP spid="135" grpId="0" animBg="1"/>
      <p:bldP spid="136" grpId="0" animBg="1"/>
      <p:bldP spid="137" grpId="0"/>
      <p:bldP spid="138" grpId="0"/>
      <p:bldP spid="139" grpId="0"/>
      <p:bldP spid="140" grpId="0"/>
      <p:bldP spid="141" grpId="0"/>
      <p:bldP spid="1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ontent Placeholder 2"/>
          <p:cNvSpPr txBox="1">
            <a:spLocks/>
          </p:cNvSpPr>
          <p:nvPr/>
        </p:nvSpPr>
        <p:spPr>
          <a:xfrm>
            <a:off x="1355765" y="1258279"/>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err="1" smtClean="0">
                <a:latin typeface="Gill Sans MT" panose="020B0502020104020203" pitchFamily="34" charset="0"/>
              </a:rPr>
              <a:t>feature_length</a:t>
            </a:r>
            <a:r>
              <a:rPr lang="en-US" sz="1600" dirty="0" smtClean="0">
                <a:latin typeface="Gill Sans MT" panose="020B0502020104020203" pitchFamily="34" charset="0"/>
              </a:rPr>
              <a:t> = </a:t>
            </a:r>
            <a:r>
              <a:rPr lang="en-US" sz="1600" dirty="0" smtClean="0">
                <a:latin typeface="+mn-lt"/>
              </a:rPr>
              <a:t>1</a:t>
            </a:r>
            <a:endParaRPr lang="en-US" sz="1600" dirty="0">
              <a:latin typeface="+mn-lt"/>
            </a:endParaRPr>
          </a:p>
        </p:txBody>
      </p:sp>
      <p:cxnSp>
        <p:nvCxnSpPr>
          <p:cNvPr id="178" name="Straight Connector 177"/>
          <p:cNvCxnSpPr/>
          <p:nvPr/>
        </p:nvCxnSpPr>
        <p:spPr>
          <a:xfrm>
            <a:off x="4665543" y="5556088"/>
            <a:ext cx="7344816" cy="0"/>
          </a:xfrm>
          <a:prstGeom prst="line">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0" name="Rectangle 179"/>
          <p:cNvSpPr/>
          <p:nvPr/>
        </p:nvSpPr>
        <p:spPr>
          <a:xfrm>
            <a:off x="4694458" y="5733256"/>
            <a:ext cx="2762227" cy="461665"/>
          </a:xfrm>
          <a:prstGeom prst="rect">
            <a:avLst/>
          </a:prstGeom>
        </p:spPr>
        <p:txBody>
          <a:bodyPr wrap="square">
            <a:spAutoFit/>
          </a:bodyPr>
          <a:lstStyle/>
          <a:p>
            <a:r>
              <a:rPr lang="en-US" sz="2400" dirty="0" smtClean="0"/>
              <a:t>Tumor Size</a:t>
            </a:r>
            <a:endParaRPr lang="en-US" sz="2400" b="1" i="1" baseline="30000" dirty="0" smtClean="0"/>
          </a:p>
        </p:txBody>
      </p:sp>
      <p:sp>
        <p:nvSpPr>
          <p:cNvPr id="10" name="Title 1"/>
          <p:cNvSpPr txBox="1">
            <a:spLocks/>
          </p:cNvSpPr>
          <p:nvPr/>
        </p:nvSpPr>
        <p:spPr>
          <a:xfrm>
            <a:off x="838200" y="181492"/>
            <a:ext cx="8002512"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Feature Vectors and Dimension</a:t>
            </a:r>
            <a:endParaRPr lang="en-US" dirty="0"/>
          </a:p>
        </p:txBody>
      </p:sp>
      <p:sp>
        <p:nvSpPr>
          <p:cNvPr id="11" name="Content Placeholder 2"/>
          <p:cNvSpPr>
            <a:spLocks noGrp="1"/>
          </p:cNvSpPr>
          <p:nvPr>
            <p:ph idx="1"/>
          </p:nvPr>
        </p:nvSpPr>
        <p:spPr>
          <a:xfrm>
            <a:off x="1278219" y="791502"/>
            <a:ext cx="6685594" cy="409709"/>
          </a:xfrm>
        </p:spPr>
        <p:txBody>
          <a:bodyPr>
            <a:noAutofit/>
          </a:bodyPr>
          <a:lstStyle/>
          <a:p>
            <a:pPr marL="0" indent="0">
              <a:buNone/>
            </a:pPr>
            <a:r>
              <a:rPr lang="en-US" sz="2800" dirty="0" smtClean="0"/>
              <a:t>Re-using the classification example </a:t>
            </a:r>
            <a:endParaRPr lang="en-US" sz="2800" dirty="0"/>
          </a:p>
        </p:txBody>
      </p:sp>
      <p:sp>
        <p:nvSpPr>
          <p:cNvPr id="7" name="Content Placeholder 2"/>
          <p:cNvSpPr txBox="1">
            <a:spLocks/>
          </p:cNvSpPr>
          <p:nvPr/>
        </p:nvSpPr>
        <p:spPr>
          <a:xfrm>
            <a:off x="47328" y="1513065"/>
            <a:ext cx="849392"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 vector</a:t>
            </a:r>
            <a:endParaRPr lang="en-US" sz="1600" dirty="0">
              <a:latin typeface="Gill Sans MT" panose="020B0502020104020203" pitchFamily="34" charset="0"/>
            </a:endParaRPr>
          </a:p>
        </p:txBody>
      </p:sp>
      <p:cxnSp>
        <p:nvCxnSpPr>
          <p:cNvPr id="8" name="Elbow Connector 7"/>
          <p:cNvCxnSpPr/>
          <p:nvPr/>
        </p:nvCxnSpPr>
        <p:spPr>
          <a:xfrm flipH="1" flipV="1">
            <a:off x="1025058" y="1600349"/>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Cross 87"/>
          <p:cNvSpPr/>
          <p:nvPr/>
        </p:nvSpPr>
        <p:spPr>
          <a:xfrm rot="2700000">
            <a:off x="6639473" y="5385213"/>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ross 92"/>
          <p:cNvSpPr/>
          <p:nvPr/>
        </p:nvSpPr>
        <p:spPr>
          <a:xfrm rot="2700000">
            <a:off x="7777370" y="5385214"/>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ross 93"/>
          <p:cNvSpPr/>
          <p:nvPr/>
        </p:nvSpPr>
        <p:spPr>
          <a:xfrm rot="2700000">
            <a:off x="8682958" y="5385215"/>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ross 94"/>
          <p:cNvSpPr/>
          <p:nvPr/>
        </p:nvSpPr>
        <p:spPr>
          <a:xfrm rot="2700000">
            <a:off x="9020731" y="5385216"/>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ross 95"/>
          <p:cNvSpPr/>
          <p:nvPr/>
        </p:nvSpPr>
        <p:spPr>
          <a:xfrm rot="2700000">
            <a:off x="9425193" y="5385216"/>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ross 96"/>
          <p:cNvSpPr/>
          <p:nvPr/>
        </p:nvSpPr>
        <p:spPr>
          <a:xfrm rot="2700000">
            <a:off x="9766660" y="5385217"/>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ross 97"/>
          <p:cNvSpPr/>
          <p:nvPr/>
        </p:nvSpPr>
        <p:spPr>
          <a:xfrm rot="2700000">
            <a:off x="10144892" y="5385218"/>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8123037" y="5434944"/>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7517824" y="5434944"/>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963951" y="5434944"/>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5314387" y="5434944"/>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979876" y="5434944"/>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Content Placeholder 2"/>
          <p:cNvSpPr txBox="1">
            <a:spLocks/>
          </p:cNvSpPr>
          <p:nvPr/>
        </p:nvSpPr>
        <p:spPr>
          <a:xfrm>
            <a:off x="1349030" y="1490040"/>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Feature(0) = tumor size</a:t>
            </a:r>
            <a:endParaRPr lang="en-US" sz="1600" dirty="0">
              <a:latin typeface="Gill Sans MT" panose="020B0502020104020203" pitchFamily="34" charset="0"/>
            </a:endParaRPr>
          </a:p>
        </p:txBody>
      </p:sp>
      <p:sp>
        <p:nvSpPr>
          <p:cNvPr id="9" name="Rectangle 8"/>
          <p:cNvSpPr/>
          <p:nvPr/>
        </p:nvSpPr>
        <p:spPr>
          <a:xfrm>
            <a:off x="807230" y="1485518"/>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81" name="Group 180"/>
          <p:cNvGrpSpPr/>
          <p:nvPr/>
        </p:nvGrpSpPr>
        <p:grpSpPr>
          <a:xfrm>
            <a:off x="7810760" y="1196593"/>
            <a:ext cx="1523177" cy="798961"/>
            <a:chOff x="7810760" y="1196593"/>
            <a:chExt cx="1523177" cy="798961"/>
          </a:xfrm>
        </p:grpSpPr>
        <p:sp>
          <p:nvSpPr>
            <p:cNvPr id="182" name="Rectangle 181"/>
            <p:cNvSpPr/>
            <p:nvPr/>
          </p:nvSpPr>
          <p:spPr>
            <a:xfrm>
              <a:off x="7810760" y="1196593"/>
              <a:ext cx="1523177" cy="338554"/>
            </a:xfrm>
            <a:prstGeom prst="rect">
              <a:avLst/>
            </a:prstGeom>
          </p:spPr>
          <p:txBody>
            <a:bodyPr wrap="square">
              <a:spAutoFit/>
            </a:bodyPr>
            <a:lstStyle/>
            <a:p>
              <a:r>
                <a:rPr lang="en-US" sz="1600" dirty="0" smtClean="0"/>
                <a:t>Classes</a:t>
              </a:r>
            </a:p>
          </p:txBody>
        </p:sp>
        <p:sp>
          <p:nvSpPr>
            <p:cNvPr id="183" name="Cross 182"/>
            <p:cNvSpPr/>
            <p:nvPr/>
          </p:nvSpPr>
          <p:spPr>
            <a:xfrm rot="2700000">
              <a:off x="7917646" y="1712950"/>
              <a:ext cx="232771" cy="232771"/>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8145806" y="1396110"/>
              <a:ext cx="1067471" cy="338554"/>
            </a:xfrm>
            <a:prstGeom prst="rect">
              <a:avLst/>
            </a:prstGeom>
          </p:spPr>
          <p:txBody>
            <a:bodyPr wrap="square">
              <a:spAutoFit/>
            </a:bodyPr>
            <a:lstStyle/>
            <a:p>
              <a:r>
                <a:rPr lang="en-US" sz="1600" dirty="0" smtClean="0"/>
                <a:t>Benign</a:t>
              </a:r>
            </a:p>
          </p:txBody>
        </p:sp>
        <p:sp>
          <p:nvSpPr>
            <p:cNvPr id="185" name="Rectangle 184"/>
            <p:cNvSpPr/>
            <p:nvPr/>
          </p:nvSpPr>
          <p:spPr>
            <a:xfrm>
              <a:off x="8145807" y="1657000"/>
              <a:ext cx="1123666" cy="338554"/>
            </a:xfrm>
            <a:prstGeom prst="rect">
              <a:avLst/>
            </a:prstGeom>
          </p:spPr>
          <p:txBody>
            <a:bodyPr wrap="square">
              <a:spAutoFit/>
            </a:bodyPr>
            <a:lstStyle/>
            <a:p>
              <a:r>
                <a:rPr lang="en-US" sz="1600" dirty="0" smtClean="0"/>
                <a:t>Malignant</a:t>
              </a:r>
            </a:p>
          </p:txBody>
        </p:sp>
        <p:sp>
          <p:nvSpPr>
            <p:cNvPr id="186" name="Oval 185"/>
            <p:cNvSpPr/>
            <p:nvPr/>
          </p:nvSpPr>
          <p:spPr>
            <a:xfrm>
              <a:off x="7937837" y="1489257"/>
              <a:ext cx="173860" cy="17386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0189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ontent Placeholder 2"/>
          <p:cNvSpPr txBox="1">
            <a:spLocks/>
          </p:cNvSpPr>
          <p:nvPr/>
        </p:nvSpPr>
        <p:spPr>
          <a:xfrm>
            <a:off x="1355765" y="1258279"/>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err="1" smtClean="0">
                <a:latin typeface="Gill Sans MT" panose="020B0502020104020203" pitchFamily="34" charset="0"/>
              </a:rPr>
              <a:t>feature_length</a:t>
            </a:r>
            <a:r>
              <a:rPr lang="en-US" sz="1600" dirty="0" smtClean="0">
                <a:latin typeface="Gill Sans MT" panose="020B0502020104020203" pitchFamily="34" charset="0"/>
              </a:rPr>
              <a:t> = 2</a:t>
            </a:r>
            <a:endParaRPr lang="en-US" sz="1600" dirty="0">
              <a:latin typeface="+mn-lt"/>
            </a:endParaRPr>
          </a:p>
        </p:txBody>
      </p:sp>
      <p:cxnSp>
        <p:nvCxnSpPr>
          <p:cNvPr id="162" name="Straight Connector 161"/>
          <p:cNvCxnSpPr/>
          <p:nvPr/>
        </p:nvCxnSpPr>
        <p:spPr>
          <a:xfrm>
            <a:off x="4665543" y="5556088"/>
            <a:ext cx="7344816" cy="0"/>
          </a:xfrm>
          <a:prstGeom prst="line">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655840" y="3169914"/>
            <a:ext cx="5021226" cy="238289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a:xfrm>
            <a:off x="838200" y="181492"/>
            <a:ext cx="8002512"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Feature Vectors and Dimension</a:t>
            </a:r>
            <a:endParaRPr lang="en-US" dirty="0"/>
          </a:p>
        </p:txBody>
      </p:sp>
      <p:sp>
        <p:nvSpPr>
          <p:cNvPr id="11" name="Content Placeholder 2"/>
          <p:cNvSpPr>
            <a:spLocks noGrp="1"/>
          </p:cNvSpPr>
          <p:nvPr>
            <p:ph idx="1"/>
          </p:nvPr>
        </p:nvSpPr>
        <p:spPr>
          <a:xfrm>
            <a:off x="1278219" y="791502"/>
            <a:ext cx="6685594" cy="409709"/>
          </a:xfrm>
        </p:spPr>
        <p:txBody>
          <a:bodyPr>
            <a:noAutofit/>
          </a:bodyPr>
          <a:lstStyle/>
          <a:p>
            <a:pPr marL="0" indent="0">
              <a:buNone/>
            </a:pPr>
            <a:r>
              <a:rPr lang="en-US" sz="2800" dirty="0" smtClean="0"/>
              <a:t>Re-using the classification example </a:t>
            </a:r>
            <a:endParaRPr lang="en-US" sz="2800" dirty="0"/>
          </a:p>
        </p:txBody>
      </p:sp>
      <p:sp>
        <p:nvSpPr>
          <p:cNvPr id="106" name="Cross 105"/>
          <p:cNvSpPr/>
          <p:nvPr/>
        </p:nvSpPr>
        <p:spPr>
          <a:xfrm rot="2700000">
            <a:off x="6599834" y="3804643"/>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ross 108"/>
          <p:cNvSpPr/>
          <p:nvPr/>
        </p:nvSpPr>
        <p:spPr>
          <a:xfrm rot="2700000">
            <a:off x="7748918" y="4321628"/>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Cross 111"/>
          <p:cNvSpPr/>
          <p:nvPr/>
        </p:nvSpPr>
        <p:spPr>
          <a:xfrm rot="2700000">
            <a:off x="8659915" y="4095696"/>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Cross 115"/>
          <p:cNvSpPr/>
          <p:nvPr/>
        </p:nvSpPr>
        <p:spPr>
          <a:xfrm rot="2700000">
            <a:off x="8997688" y="3557842"/>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Cross 117"/>
          <p:cNvSpPr/>
          <p:nvPr/>
        </p:nvSpPr>
        <p:spPr>
          <a:xfrm rot="2700000">
            <a:off x="9402151" y="2712228"/>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Cross 119"/>
          <p:cNvSpPr/>
          <p:nvPr/>
        </p:nvSpPr>
        <p:spPr>
          <a:xfrm rot="2700000">
            <a:off x="9755593" y="3000777"/>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Cross 120"/>
          <p:cNvSpPr/>
          <p:nvPr/>
        </p:nvSpPr>
        <p:spPr>
          <a:xfrm rot="2700000">
            <a:off x="10121851" y="2729388"/>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8099993" y="4262329"/>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7376304" y="4597635"/>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5940907" y="5234817"/>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291343" y="5131611"/>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4969458" y="4618611"/>
            <a:ext cx="279702" cy="27970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Arrow Connector 130"/>
          <p:cNvCxnSpPr/>
          <p:nvPr/>
        </p:nvCxnSpPr>
        <p:spPr>
          <a:xfrm flipV="1">
            <a:off x="4655840" y="1734664"/>
            <a:ext cx="0" cy="3818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rot="16200000">
            <a:off x="3127075" y="4038645"/>
            <a:ext cx="2762227" cy="461665"/>
          </a:xfrm>
          <a:prstGeom prst="rect">
            <a:avLst/>
          </a:prstGeom>
        </p:spPr>
        <p:txBody>
          <a:bodyPr wrap="square">
            <a:spAutoFit/>
          </a:bodyPr>
          <a:lstStyle/>
          <a:p>
            <a:r>
              <a:rPr lang="en-US" sz="2400" dirty="0" smtClean="0"/>
              <a:t>Tumor Location</a:t>
            </a:r>
            <a:endParaRPr lang="en-US" sz="2400" b="1" i="1" baseline="30000" dirty="0" smtClean="0"/>
          </a:p>
        </p:txBody>
      </p:sp>
      <p:sp>
        <p:nvSpPr>
          <p:cNvPr id="164" name="Rectangle 163"/>
          <p:cNvSpPr/>
          <p:nvPr/>
        </p:nvSpPr>
        <p:spPr>
          <a:xfrm>
            <a:off x="4694458" y="5733256"/>
            <a:ext cx="2762227" cy="461665"/>
          </a:xfrm>
          <a:prstGeom prst="rect">
            <a:avLst/>
          </a:prstGeom>
        </p:spPr>
        <p:txBody>
          <a:bodyPr wrap="square">
            <a:spAutoFit/>
          </a:bodyPr>
          <a:lstStyle/>
          <a:p>
            <a:r>
              <a:rPr lang="en-US" sz="2400" dirty="0" smtClean="0"/>
              <a:t>Tumor Size</a:t>
            </a:r>
            <a:endParaRPr lang="en-US" sz="2400" b="1" i="1" baseline="30000" dirty="0" smtClean="0"/>
          </a:p>
        </p:txBody>
      </p:sp>
      <p:sp>
        <p:nvSpPr>
          <p:cNvPr id="165" name="Content Placeholder 2"/>
          <p:cNvSpPr txBox="1">
            <a:spLocks/>
          </p:cNvSpPr>
          <p:nvPr/>
        </p:nvSpPr>
        <p:spPr>
          <a:xfrm>
            <a:off x="47328" y="1513065"/>
            <a:ext cx="849392"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 vector</a:t>
            </a:r>
            <a:endParaRPr lang="en-US" sz="1600" dirty="0">
              <a:latin typeface="Gill Sans MT" panose="020B0502020104020203" pitchFamily="34" charset="0"/>
            </a:endParaRPr>
          </a:p>
        </p:txBody>
      </p:sp>
      <p:cxnSp>
        <p:nvCxnSpPr>
          <p:cNvPr id="166" name="Elbow Connector 165"/>
          <p:cNvCxnSpPr/>
          <p:nvPr/>
        </p:nvCxnSpPr>
        <p:spPr>
          <a:xfrm flipH="1" flipV="1">
            <a:off x="1025058" y="1600349"/>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Content Placeholder 2"/>
          <p:cNvSpPr txBox="1">
            <a:spLocks/>
          </p:cNvSpPr>
          <p:nvPr/>
        </p:nvSpPr>
        <p:spPr>
          <a:xfrm>
            <a:off x="1349030" y="1490040"/>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Feature(0) = tumor size</a:t>
            </a:r>
            <a:endParaRPr lang="en-US" sz="1600" dirty="0">
              <a:latin typeface="Gill Sans MT" panose="020B0502020104020203" pitchFamily="34" charset="0"/>
            </a:endParaRPr>
          </a:p>
        </p:txBody>
      </p:sp>
      <p:sp>
        <p:nvSpPr>
          <p:cNvPr id="179" name="Rectangle 178"/>
          <p:cNvSpPr/>
          <p:nvPr/>
        </p:nvSpPr>
        <p:spPr>
          <a:xfrm>
            <a:off x="807230" y="1485518"/>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80" name="Group 179"/>
          <p:cNvGrpSpPr/>
          <p:nvPr/>
        </p:nvGrpSpPr>
        <p:grpSpPr>
          <a:xfrm>
            <a:off x="807230" y="1701373"/>
            <a:ext cx="3073112" cy="221768"/>
            <a:chOff x="1135327" y="1701373"/>
            <a:chExt cx="3073112" cy="221768"/>
          </a:xfrm>
        </p:grpSpPr>
        <p:cxnSp>
          <p:nvCxnSpPr>
            <p:cNvPr id="181" name="Elbow Connector 180"/>
            <p:cNvCxnSpPr/>
            <p:nvPr/>
          </p:nvCxnSpPr>
          <p:spPr>
            <a:xfrm flipH="1" flipV="1">
              <a:off x="1353155" y="1811851"/>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2" name="Content Placeholder 2"/>
            <p:cNvSpPr txBox="1">
              <a:spLocks/>
            </p:cNvSpPr>
            <p:nvPr/>
          </p:nvSpPr>
          <p:spPr>
            <a:xfrm>
              <a:off x="1677127" y="1701542"/>
              <a:ext cx="253131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a:t>
              </a:r>
              <a:r>
                <a:rPr lang="en-US" sz="1600" dirty="0" smtClean="0">
                  <a:latin typeface="+mn-lt"/>
                </a:rPr>
                <a:t>1</a:t>
              </a:r>
              <a:r>
                <a:rPr lang="en-US" sz="1600" dirty="0" smtClean="0">
                  <a:latin typeface="Gill Sans MT" panose="020B0502020104020203" pitchFamily="34" charset="0"/>
                </a:rPr>
                <a:t>) = tumor location</a:t>
              </a:r>
              <a:endParaRPr lang="en-US" sz="1600" dirty="0">
                <a:latin typeface="Gill Sans MT" panose="020B0502020104020203" pitchFamily="34" charset="0"/>
              </a:endParaRPr>
            </a:p>
          </p:txBody>
        </p:sp>
        <p:sp>
          <p:nvSpPr>
            <p:cNvPr id="183" name="Rectangle 182"/>
            <p:cNvSpPr/>
            <p:nvPr/>
          </p:nvSpPr>
          <p:spPr>
            <a:xfrm>
              <a:off x="1135327" y="1701373"/>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nvGrpSpPr>
          <p:cNvPr id="220" name="Group 219"/>
          <p:cNvGrpSpPr/>
          <p:nvPr/>
        </p:nvGrpSpPr>
        <p:grpSpPr>
          <a:xfrm>
            <a:off x="7810760" y="1196593"/>
            <a:ext cx="1523177" cy="798961"/>
            <a:chOff x="7810760" y="1196593"/>
            <a:chExt cx="1523177" cy="798961"/>
          </a:xfrm>
        </p:grpSpPr>
        <p:sp>
          <p:nvSpPr>
            <p:cNvPr id="221" name="Rectangle 220"/>
            <p:cNvSpPr/>
            <p:nvPr/>
          </p:nvSpPr>
          <p:spPr>
            <a:xfrm>
              <a:off x="7810760" y="1196593"/>
              <a:ext cx="1523177" cy="338554"/>
            </a:xfrm>
            <a:prstGeom prst="rect">
              <a:avLst/>
            </a:prstGeom>
          </p:spPr>
          <p:txBody>
            <a:bodyPr wrap="square">
              <a:spAutoFit/>
            </a:bodyPr>
            <a:lstStyle/>
            <a:p>
              <a:r>
                <a:rPr lang="en-US" sz="1600" dirty="0" smtClean="0"/>
                <a:t>Classes</a:t>
              </a:r>
            </a:p>
          </p:txBody>
        </p:sp>
        <p:sp>
          <p:nvSpPr>
            <p:cNvPr id="222" name="Cross 221"/>
            <p:cNvSpPr/>
            <p:nvPr/>
          </p:nvSpPr>
          <p:spPr>
            <a:xfrm rot="2700000">
              <a:off x="7917646" y="1712950"/>
              <a:ext cx="232771" cy="232771"/>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8145806" y="1396110"/>
              <a:ext cx="1067471" cy="338554"/>
            </a:xfrm>
            <a:prstGeom prst="rect">
              <a:avLst/>
            </a:prstGeom>
          </p:spPr>
          <p:txBody>
            <a:bodyPr wrap="square">
              <a:spAutoFit/>
            </a:bodyPr>
            <a:lstStyle/>
            <a:p>
              <a:r>
                <a:rPr lang="en-US" sz="1600" dirty="0" smtClean="0"/>
                <a:t>Benign</a:t>
              </a:r>
            </a:p>
          </p:txBody>
        </p:sp>
        <p:sp>
          <p:nvSpPr>
            <p:cNvPr id="224" name="Rectangle 223"/>
            <p:cNvSpPr/>
            <p:nvPr/>
          </p:nvSpPr>
          <p:spPr>
            <a:xfrm>
              <a:off x="8145807" y="1657000"/>
              <a:ext cx="1123666" cy="338554"/>
            </a:xfrm>
            <a:prstGeom prst="rect">
              <a:avLst/>
            </a:prstGeom>
          </p:spPr>
          <p:txBody>
            <a:bodyPr wrap="square">
              <a:spAutoFit/>
            </a:bodyPr>
            <a:lstStyle/>
            <a:p>
              <a:r>
                <a:rPr lang="en-US" sz="1600" dirty="0" smtClean="0"/>
                <a:t>Malignant</a:t>
              </a:r>
            </a:p>
          </p:txBody>
        </p:sp>
        <p:sp>
          <p:nvSpPr>
            <p:cNvPr id="225" name="Oval 224"/>
            <p:cNvSpPr/>
            <p:nvPr/>
          </p:nvSpPr>
          <p:spPr>
            <a:xfrm>
              <a:off x="7937837" y="1489257"/>
              <a:ext cx="173860" cy="17386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53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fade">
                                      <p:cBhvr>
                                        <p:cTn id="11" dur="500"/>
                                        <p:tgtEl>
                                          <p:spTgt spid="13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4"/>
                                        </p:tgtEl>
                                        <p:attrNameLst>
                                          <p:attrName>style.visibility</p:attrName>
                                        </p:attrNameLst>
                                      </p:cBhvr>
                                      <p:to>
                                        <p:strVal val="visible"/>
                                      </p:to>
                                    </p:set>
                                    <p:animEffect transition="in" filter="fade">
                                      <p:cBhvr>
                                        <p:cTn id="14" dur="500"/>
                                        <p:tgtEl>
                                          <p:spTgt spid="154"/>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300"/>
                                        <p:tgtEl>
                                          <p:spTgt spid="106"/>
                                        </p:tgtEl>
                                      </p:cBhvr>
                                    </p:animEffect>
                                    <p:anim calcmode="lin" valueType="num">
                                      <p:cBhvr>
                                        <p:cTn id="19" dur="300" fill="hold"/>
                                        <p:tgtEl>
                                          <p:spTgt spid="106"/>
                                        </p:tgtEl>
                                        <p:attrNameLst>
                                          <p:attrName>ppt_x</p:attrName>
                                        </p:attrNameLst>
                                      </p:cBhvr>
                                      <p:tavLst>
                                        <p:tav tm="0">
                                          <p:val>
                                            <p:strVal val="#ppt_x"/>
                                          </p:val>
                                        </p:tav>
                                        <p:tav tm="100000">
                                          <p:val>
                                            <p:strVal val="#ppt_x"/>
                                          </p:val>
                                        </p:tav>
                                      </p:tavLst>
                                    </p:anim>
                                    <p:anim calcmode="lin" valueType="num">
                                      <p:cBhvr>
                                        <p:cTn id="20" dur="300" fill="hold"/>
                                        <p:tgtEl>
                                          <p:spTgt spid="10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9"/>
                                        </p:tgtEl>
                                        <p:attrNameLst>
                                          <p:attrName>style.visibility</p:attrName>
                                        </p:attrNameLst>
                                      </p:cBhvr>
                                      <p:to>
                                        <p:strVal val="visible"/>
                                      </p:to>
                                    </p:set>
                                    <p:animEffect transition="in" filter="fade">
                                      <p:cBhvr>
                                        <p:cTn id="23" dur="300"/>
                                        <p:tgtEl>
                                          <p:spTgt spid="109"/>
                                        </p:tgtEl>
                                      </p:cBhvr>
                                    </p:animEffect>
                                    <p:anim calcmode="lin" valueType="num">
                                      <p:cBhvr>
                                        <p:cTn id="24" dur="300" fill="hold"/>
                                        <p:tgtEl>
                                          <p:spTgt spid="109"/>
                                        </p:tgtEl>
                                        <p:attrNameLst>
                                          <p:attrName>ppt_x</p:attrName>
                                        </p:attrNameLst>
                                      </p:cBhvr>
                                      <p:tavLst>
                                        <p:tav tm="0">
                                          <p:val>
                                            <p:strVal val="#ppt_x"/>
                                          </p:val>
                                        </p:tav>
                                        <p:tav tm="100000">
                                          <p:val>
                                            <p:strVal val="#ppt_x"/>
                                          </p:val>
                                        </p:tav>
                                      </p:tavLst>
                                    </p:anim>
                                    <p:anim calcmode="lin" valueType="num">
                                      <p:cBhvr>
                                        <p:cTn id="25" dur="300" fill="hold"/>
                                        <p:tgtEl>
                                          <p:spTgt spid="10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300"/>
                                        <p:tgtEl>
                                          <p:spTgt spid="112"/>
                                        </p:tgtEl>
                                      </p:cBhvr>
                                    </p:animEffect>
                                    <p:anim calcmode="lin" valueType="num">
                                      <p:cBhvr>
                                        <p:cTn id="29" dur="300" fill="hold"/>
                                        <p:tgtEl>
                                          <p:spTgt spid="112"/>
                                        </p:tgtEl>
                                        <p:attrNameLst>
                                          <p:attrName>ppt_x</p:attrName>
                                        </p:attrNameLst>
                                      </p:cBhvr>
                                      <p:tavLst>
                                        <p:tav tm="0">
                                          <p:val>
                                            <p:strVal val="#ppt_x"/>
                                          </p:val>
                                        </p:tav>
                                        <p:tav tm="100000">
                                          <p:val>
                                            <p:strVal val="#ppt_x"/>
                                          </p:val>
                                        </p:tav>
                                      </p:tavLst>
                                    </p:anim>
                                    <p:anim calcmode="lin" valueType="num">
                                      <p:cBhvr>
                                        <p:cTn id="30" dur="300" fill="hold"/>
                                        <p:tgtEl>
                                          <p:spTgt spid="1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fade">
                                      <p:cBhvr>
                                        <p:cTn id="33" dur="300"/>
                                        <p:tgtEl>
                                          <p:spTgt spid="116"/>
                                        </p:tgtEl>
                                      </p:cBhvr>
                                    </p:animEffect>
                                    <p:anim calcmode="lin" valueType="num">
                                      <p:cBhvr>
                                        <p:cTn id="34" dur="300" fill="hold"/>
                                        <p:tgtEl>
                                          <p:spTgt spid="116"/>
                                        </p:tgtEl>
                                        <p:attrNameLst>
                                          <p:attrName>ppt_x</p:attrName>
                                        </p:attrNameLst>
                                      </p:cBhvr>
                                      <p:tavLst>
                                        <p:tav tm="0">
                                          <p:val>
                                            <p:strVal val="#ppt_x"/>
                                          </p:val>
                                        </p:tav>
                                        <p:tav tm="100000">
                                          <p:val>
                                            <p:strVal val="#ppt_x"/>
                                          </p:val>
                                        </p:tav>
                                      </p:tavLst>
                                    </p:anim>
                                    <p:anim calcmode="lin" valueType="num">
                                      <p:cBhvr>
                                        <p:cTn id="35" dur="300" fill="hold"/>
                                        <p:tgtEl>
                                          <p:spTgt spid="11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18"/>
                                        </p:tgtEl>
                                        <p:attrNameLst>
                                          <p:attrName>style.visibility</p:attrName>
                                        </p:attrNameLst>
                                      </p:cBhvr>
                                      <p:to>
                                        <p:strVal val="visible"/>
                                      </p:to>
                                    </p:set>
                                    <p:animEffect transition="in" filter="fade">
                                      <p:cBhvr>
                                        <p:cTn id="38" dur="300"/>
                                        <p:tgtEl>
                                          <p:spTgt spid="118"/>
                                        </p:tgtEl>
                                      </p:cBhvr>
                                    </p:animEffect>
                                    <p:anim calcmode="lin" valueType="num">
                                      <p:cBhvr>
                                        <p:cTn id="39" dur="300" fill="hold"/>
                                        <p:tgtEl>
                                          <p:spTgt spid="118"/>
                                        </p:tgtEl>
                                        <p:attrNameLst>
                                          <p:attrName>ppt_x</p:attrName>
                                        </p:attrNameLst>
                                      </p:cBhvr>
                                      <p:tavLst>
                                        <p:tav tm="0">
                                          <p:val>
                                            <p:strVal val="#ppt_x"/>
                                          </p:val>
                                        </p:tav>
                                        <p:tav tm="100000">
                                          <p:val>
                                            <p:strVal val="#ppt_x"/>
                                          </p:val>
                                        </p:tav>
                                      </p:tavLst>
                                    </p:anim>
                                    <p:anim calcmode="lin" valueType="num">
                                      <p:cBhvr>
                                        <p:cTn id="40" dur="300" fill="hold"/>
                                        <p:tgtEl>
                                          <p:spTgt spid="11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300"/>
                                        <p:tgtEl>
                                          <p:spTgt spid="120"/>
                                        </p:tgtEl>
                                      </p:cBhvr>
                                    </p:animEffect>
                                    <p:anim calcmode="lin" valueType="num">
                                      <p:cBhvr>
                                        <p:cTn id="44" dur="300" fill="hold"/>
                                        <p:tgtEl>
                                          <p:spTgt spid="120"/>
                                        </p:tgtEl>
                                        <p:attrNameLst>
                                          <p:attrName>ppt_x</p:attrName>
                                        </p:attrNameLst>
                                      </p:cBhvr>
                                      <p:tavLst>
                                        <p:tav tm="0">
                                          <p:val>
                                            <p:strVal val="#ppt_x"/>
                                          </p:val>
                                        </p:tav>
                                        <p:tav tm="100000">
                                          <p:val>
                                            <p:strVal val="#ppt_x"/>
                                          </p:val>
                                        </p:tav>
                                      </p:tavLst>
                                    </p:anim>
                                    <p:anim calcmode="lin" valueType="num">
                                      <p:cBhvr>
                                        <p:cTn id="45" dur="300" fill="hold"/>
                                        <p:tgtEl>
                                          <p:spTgt spid="12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animEffect transition="in" filter="fade">
                                      <p:cBhvr>
                                        <p:cTn id="48" dur="300"/>
                                        <p:tgtEl>
                                          <p:spTgt spid="121"/>
                                        </p:tgtEl>
                                      </p:cBhvr>
                                    </p:animEffect>
                                    <p:anim calcmode="lin" valueType="num">
                                      <p:cBhvr>
                                        <p:cTn id="49" dur="300" fill="hold"/>
                                        <p:tgtEl>
                                          <p:spTgt spid="121"/>
                                        </p:tgtEl>
                                        <p:attrNameLst>
                                          <p:attrName>ppt_x</p:attrName>
                                        </p:attrNameLst>
                                      </p:cBhvr>
                                      <p:tavLst>
                                        <p:tav tm="0">
                                          <p:val>
                                            <p:strVal val="#ppt_x"/>
                                          </p:val>
                                        </p:tav>
                                        <p:tav tm="100000">
                                          <p:val>
                                            <p:strVal val="#ppt_x"/>
                                          </p:val>
                                        </p:tav>
                                      </p:tavLst>
                                    </p:anim>
                                    <p:anim calcmode="lin" valueType="num">
                                      <p:cBhvr>
                                        <p:cTn id="50" dur="300" fill="hold"/>
                                        <p:tgtEl>
                                          <p:spTgt spid="12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2"/>
                                        </p:tgtEl>
                                        <p:attrNameLst>
                                          <p:attrName>style.visibility</p:attrName>
                                        </p:attrNameLst>
                                      </p:cBhvr>
                                      <p:to>
                                        <p:strVal val="visible"/>
                                      </p:to>
                                    </p:set>
                                    <p:animEffect transition="in" filter="fade">
                                      <p:cBhvr>
                                        <p:cTn id="53" dur="300"/>
                                        <p:tgtEl>
                                          <p:spTgt spid="122"/>
                                        </p:tgtEl>
                                      </p:cBhvr>
                                    </p:animEffect>
                                    <p:anim calcmode="lin" valueType="num">
                                      <p:cBhvr>
                                        <p:cTn id="54" dur="300" fill="hold"/>
                                        <p:tgtEl>
                                          <p:spTgt spid="122"/>
                                        </p:tgtEl>
                                        <p:attrNameLst>
                                          <p:attrName>ppt_x</p:attrName>
                                        </p:attrNameLst>
                                      </p:cBhvr>
                                      <p:tavLst>
                                        <p:tav tm="0">
                                          <p:val>
                                            <p:strVal val="#ppt_x"/>
                                          </p:val>
                                        </p:tav>
                                        <p:tav tm="100000">
                                          <p:val>
                                            <p:strVal val="#ppt_x"/>
                                          </p:val>
                                        </p:tav>
                                      </p:tavLst>
                                    </p:anim>
                                    <p:anim calcmode="lin" valueType="num">
                                      <p:cBhvr>
                                        <p:cTn id="55" dur="300" fill="hold"/>
                                        <p:tgtEl>
                                          <p:spTgt spid="1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24"/>
                                        </p:tgtEl>
                                        <p:attrNameLst>
                                          <p:attrName>style.visibility</p:attrName>
                                        </p:attrNameLst>
                                      </p:cBhvr>
                                      <p:to>
                                        <p:strVal val="visible"/>
                                      </p:to>
                                    </p:set>
                                    <p:animEffect transition="in" filter="fade">
                                      <p:cBhvr>
                                        <p:cTn id="58" dur="300"/>
                                        <p:tgtEl>
                                          <p:spTgt spid="124"/>
                                        </p:tgtEl>
                                      </p:cBhvr>
                                    </p:animEffect>
                                    <p:anim calcmode="lin" valueType="num">
                                      <p:cBhvr>
                                        <p:cTn id="59" dur="300" fill="hold"/>
                                        <p:tgtEl>
                                          <p:spTgt spid="124"/>
                                        </p:tgtEl>
                                        <p:attrNameLst>
                                          <p:attrName>ppt_x</p:attrName>
                                        </p:attrNameLst>
                                      </p:cBhvr>
                                      <p:tavLst>
                                        <p:tav tm="0">
                                          <p:val>
                                            <p:strVal val="#ppt_x"/>
                                          </p:val>
                                        </p:tav>
                                        <p:tav tm="100000">
                                          <p:val>
                                            <p:strVal val="#ppt_x"/>
                                          </p:val>
                                        </p:tav>
                                      </p:tavLst>
                                    </p:anim>
                                    <p:anim calcmode="lin" valueType="num">
                                      <p:cBhvr>
                                        <p:cTn id="60" dur="300" fill="hold"/>
                                        <p:tgtEl>
                                          <p:spTgt spid="12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300"/>
                                        <p:tgtEl>
                                          <p:spTgt spid="127"/>
                                        </p:tgtEl>
                                      </p:cBhvr>
                                    </p:animEffect>
                                    <p:anim calcmode="lin" valueType="num">
                                      <p:cBhvr>
                                        <p:cTn id="64" dur="300" fill="hold"/>
                                        <p:tgtEl>
                                          <p:spTgt spid="127"/>
                                        </p:tgtEl>
                                        <p:attrNameLst>
                                          <p:attrName>ppt_x</p:attrName>
                                        </p:attrNameLst>
                                      </p:cBhvr>
                                      <p:tavLst>
                                        <p:tav tm="0">
                                          <p:val>
                                            <p:strVal val="#ppt_x"/>
                                          </p:val>
                                        </p:tav>
                                        <p:tav tm="100000">
                                          <p:val>
                                            <p:strVal val="#ppt_x"/>
                                          </p:val>
                                        </p:tav>
                                      </p:tavLst>
                                    </p:anim>
                                    <p:anim calcmode="lin" valueType="num">
                                      <p:cBhvr>
                                        <p:cTn id="65" dur="300" fill="hold"/>
                                        <p:tgtEl>
                                          <p:spTgt spid="12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28"/>
                                        </p:tgtEl>
                                        <p:attrNameLst>
                                          <p:attrName>style.visibility</p:attrName>
                                        </p:attrNameLst>
                                      </p:cBhvr>
                                      <p:to>
                                        <p:strVal val="visible"/>
                                      </p:to>
                                    </p:set>
                                    <p:animEffect transition="in" filter="fade">
                                      <p:cBhvr>
                                        <p:cTn id="68" dur="300"/>
                                        <p:tgtEl>
                                          <p:spTgt spid="128"/>
                                        </p:tgtEl>
                                      </p:cBhvr>
                                    </p:animEffect>
                                    <p:anim calcmode="lin" valueType="num">
                                      <p:cBhvr>
                                        <p:cTn id="69" dur="300" fill="hold"/>
                                        <p:tgtEl>
                                          <p:spTgt spid="128"/>
                                        </p:tgtEl>
                                        <p:attrNameLst>
                                          <p:attrName>ppt_x</p:attrName>
                                        </p:attrNameLst>
                                      </p:cBhvr>
                                      <p:tavLst>
                                        <p:tav tm="0">
                                          <p:val>
                                            <p:strVal val="#ppt_x"/>
                                          </p:val>
                                        </p:tav>
                                        <p:tav tm="100000">
                                          <p:val>
                                            <p:strVal val="#ppt_x"/>
                                          </p:val>
                                        </p:tav>
                                      </p:tavLst>
                                    </p:anim>
                                    <p:anim calcmode="lin" valueType="num">
                                      <p:cBhvr>
                                        <p:cTn id="70" dur="300" fill="hold"/>
                                        <p:tgtEl>
                                          <p:spTgt spid="12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29"/>
                                        </p:tgtEl>
                                        <p:attrNameLst>
                                          <p:attrName>style.visibility</p:attrName>
                                        </p:attrNameLst>
                                      </p:cBhvr>
                                      <p:to>
                                        <p:strVal val="visible"/>
                                      </p:to>
                                    </p:set>
                                    <p:animEffect transition="in" filter="fade">
                                      <p:cBhvr>
                                        <p:cTn id="73" dur="300"/>
                                        <p:tgtEl>
                                          <p:spTgt spid="129"/>
                                        </p:tgtEl>
                                      </p:cBhvr>
                                    </p:animEffect>
                                    <p:anim calcmode="lin" valueType="num">
                                      <p:cBhvr>
                                        <p:cTn id="74" dur="300" fill="hold"/>
                                        <p:tgtEl>
                                          <p:spTgt spid="129"/>
                                        </p:tgtEl>
                                        <p:attrNameLst>
                                          <p:attrName>ppt_x</p:attrName>
                                        </p:attrNameLst>
                                      </p:cBhvr>
                                      <p:tavLst>
                                        <p:tav tm="0">
                                          <p:val>
                                            <p:strVal val="#ppt_x"/>
                                          </p:val>
                                        </p:tav>
                                        <p:tav tm="100000">
                                          <p:val>
                                            <p:strVal val="#ppt_x"/>
                                          </p:val>
                                        </p:tav>
                                      </p:tavLst>
                                    </p:anim>
                                    <p:anim calcmode="lin" valueType="num">
                                      <p:cBhvr>
                                        <p:cTn id="75" dur="3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38"/>
                                        </p:tgtEl>
                                        <p:attrNameLst>
                                          <p:attrName>style.visibility</p:attrName>
                                        </p:attrNameLst>
                                      </p:cBhvr>
                                      <p:to>
                                        <p:strVal val="visible"/>
                                      </p:to>
                                    </p:set>
                                    <p:animEffect transition="in" filter="fade">
                                      <p:cBhvr>
                                        <p:cTn id="80"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9" grpId="0" animBg="1"/>
      <p:bldP spid="112" grpId="0" animBg="1"/>
      <p:bldP spid="116" grpId="0" animBg="1"/>
      <p:bldP spid="118" grpId="0" animBg="1"/>
      <p:bldP spid="120" grpId="0" animBg="1"/>
      <p:bldP spid="121" grpId="0" animBg="1"/>
      <p:bldP spid="122" grpId="0" animBg="1"/>
      <p:bldP spid="124" grpId="0" animBg="1"/>
      <p:bldP spid="127" grpId="0" animBg="1"/>
      <p:bldP spid="128" grpId="0" animBg="1"/>
      <p:bldP spid="129" grpId="0" animBg="1"/>
      <p:bldP spid="15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Freeform 236"/>
          <p:cNvSpPr/>
          <p:nvPr/>
        </p:nvSpPr>
        <p:spPr>
          <a:xfrm>
            <a:off x="4658360" y="4409440"/>
            <a:ext cx="6741160" cy="1148080"/>
          </a:xfrm>
          <a:custGeom>
            <a:avLst/>
            <a:gdLst>
              <a:gd name="connsiteX0" fmla="*/ 0 w 6741160"/>
              <a:gd name="connsiteY0" fmla="*/ 1148080 h 1148080"/>
              <a:gd name="connsiteX1" fmla="*/ 2011680 w 6741160"/>
              <a:gd name="connsiteY1" fmla="*/ 0 h 1148080"/>
              <a:gd name="connsiteX2" fmla="*/ 6741160 w 6741160"/>
              <a:gd name="connsiteY2" fmla="*/ 1143000 h 1148080"/>
              <a:gd name="connsiteX3" fmla="*/ 0 w 6741160"/>
              <a:gd name="connsiteY3" fmla="*/ 1148080 h 1148080"/>
            </a:gdLst>
            <a:ahLst/>
            <a:cxnLst>
              <a:cxn ang="0">
                <a:pos x="connsiteX0" y="connsiteY0"/>
              </a:cxn>
              <a:cxn ang="0">
                <a:pos x="connsiteX1" y="connsiteY1"/>
              </a:cxn>
              <a:cxn ang="0">
                <a:pos x="connsiteX2" y="connsiteY2"/>
              </a:cxn>
              <a:cxn ang="0">
                <a:pos x="connsiteX3" y="connsiteY3"/>
              </a:cxn>
            </a:cxnLst>
            <a:rect l="l" t="t" r="r" b="b"/>
            <a:pathLst>
              <a:path w="6741160" h="1148080">
                <a:moveTo>
                  <a:pt x="0" y="1148080"/>
                </a:moveTo>
                <a:lnTo>
                  <a:pt x="2011680" y="0"/>
                </a:lnTo>
                <a:lnTo>
                  <a:pt x="6741160" y="1143000"/>
                </a:lnTo>
                <a:lnTo>
                  <a:pt x="0" y="1148080"/>
                </a:lnTo>
                <a:close/>
              </a:path>
            </a:pathLst>
          </a:cu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4691252" y="2937854"/>
            <a:ext cx="6756462" cy="2618080"/>
          </a:xfrm>
          <a:custGeom>
            <a:avLst/>
            <a:gdLst>
              <a:gd name="connsiteX0" fmla="*/ 5902960 w 5902960"/>
              <a:gd name="connsiteY0" fmla="*/ 3017520 h 3017520"/>
              <a:gd name="connsiteX1" fmla="*/ 2011680 w 5902960"/>
              <a:gd name="connsiteY1" fmla="*/ 1849120 h 3017520"/>
              <a:gd name="connsiteX2" fmla="*/ 0 w 5902960"/>
              <a:gd name="connsiteY2" fmla="*/ 0 h 3017520"/>
              <a:gd name="connsiteX3" fmla="*/ 5842000 w 5902960"/>
              <a:gd name="connsiteY3" fmla="*/ 3007360 h 3017520"/>
              <a:gd name="connsiteX0" fmla="*/ 6134418 w 6134418"/>
              <a:gd name="connsiteY0" fmla="*/ 3073389 h 3073389"/>
              <a:gd name="connsiteX1" fmla="*/ 2011680 w 6134418"/>
              <a:gd name="connsiteY1" fmla="*/ 1849120 h 3073389"/>
              <a:gd name="connsiteX2" fmla="*/ 0 w 6134418"/>
              <a:gd name="connsiteY2" fmla="*/ 0 h 3073389"/>
              <a:gd name="connsiteX3" fmla="*/ 5842000 w 6134418"/>
              <a:gd name="connsiteY3" fmla="*/ 3007360 h 3073389"/>
              <a:gd name="connsiteX0" fmla="*/ 6134418 w 6743887"/>
              <a:gd name="connsiteY0" fmla="*/ 3073389 h 3073389"/>
              <a:gd name="connsiteX1" fmla="*/ 2011680 w 6743887"/>
              <a:gd name="connsiteY1" fmla="*/ 1849120 h 3073389"/>
              <a:gd name="connsiteX2" fmla="*/ 0 w 6743887"/>
              <a:gd name="connsiteY2" fmla="*/ 0 h 3073389"/>
              <a:gd name="connsiteX3" fmla="*/ 6743887 w 6743887"/>
              <a:gd name="connsiteY3" fmla="*/ 2983416 h 3073389"/>
              <a:gd name="connsiteX0" fmla="*/ 6134418 w 6951401"/>
              <a:gd name="connsiteY0" fmla="*/ 3073389 h 3073389"/>
              <a:gd name="connsiteX1" fmla="*/ 2011680 w 6951401"/>
              <a:gd name="connsiteY1" fmla="*/ 1849120 h 3073389"/>
              <a:gd name="connsiteX2" fmla="*/ 0 w 6951401"/>
              <a:gd name="connsiteY2" fmla="*/ 0 h 3073389"/>
              <a:gd name="connsiteX3" fmla="*/ 6951401 w 6951401"/>
              <a:gd name="connsiteY3" fmla="*/ 3047266 h 3073389"/>
              <a:gd name="connsiteX0" fmla="*/ 6134418 w 6951401"/>
              <a:gd name="connsiteY0" fmla="*/ 3073389 h 3095154"/>
              <a:gd name="connsiteX1" fmla="*/ 2011680 w 6951401"/>
              <a:gd name="connsiteY1" fmla="*/ 1849120 h 3095154"/>
              <a:gd name="connsiteX2" fmla="*/ 0 w 6951401"/>
              <a:gd name="connsiteY2" fmla="*/ 0 h 3095154"/>
              <a:gd name="connsiteX3" fmla="*/ 6951401 w 6951401"/>
              <a:gd name="connsiteY3" fmla="*/ 3095154 h 3095154"/>
              <a:gd name="connsiteX0" fmla="*/ 6134418 w 7023233"/>
              <a:gd name="connsiteY0" fmla="*/ 3073389 h 3073389"/>
              <a:gd name="connsiteX1" fmla="*/ 2011680 w 7023233"/>
              <a:gd name="connsiteY1" fmla="*/ 1849120 h 3073389"/>
              <a:gd name="connsiteX2" fmla="*/ 0 w 7023233"/>
              <a:gd name="connsiteY2" fmla="*/ 0 h 3073389"/>
              <a:gd name="connsiteX3" fmla="*/ 7023233 w 7023233"/>
              <a:gd name="connsiteY3" fmla="*/ 3047266 h 3073389"/>
              <a:gd name="connsiteX0" fmla="*/ 7028323 w 7028323"/>
              <a:gd name="connsiteY0" fmla="*/ 3057426 h 3057426"/>
              <a:gd name="connsiteX1" fmla="*/ 2011680 w 7028323"/>
              <a:gd name="connsiteY1" fmla="*/ 1849120 h 3057426"/>
              <a:gd name="connsiteX2" fmla="*/ 0 w 7028323"/>
              <a:gd name="connsiteY2" fmla="*/ 0 h 3057426"/>
              <a:gd name="connsiteX3" fmla="*/ 7023233 w 7028323"/>
              <a:gd name="connsiteY3" fmla="*/ 3047266 h 3057426"/>
              <a:gd name="connsiteX0" fmla="*/ 7028323 w 7028323"/>
              <a:gd name="connsiteY0" fmla="*/ 3057426 h 3057426"/>
              <a:gd name="connsiteX1" fmla="*/ 2011680 w 7028323"/>
              <a:gd name="connsiteY1" fmla="*/ 1849120 h 3057426"/>
              <a:gd name="connsiteX2" fmla="*/ 0 w 7028323"/>
              <a:gd name="connsiteY2" fmla="*/ 0 h 3057426"/>
              <a:gd name="connsiteX3" fmla="*/ 3633377 w 7028323"/>
              <a:gd name="connsiteY3" fmla="*/ 1578270 h 3057426"/>
              <a:gd name="connsiteX4" fmla="*/ 7023233 w 7028323"/>
              <a:gd name="connsiteY4" fmla="*/ 3047266 h 3057426"/>
              <a:gd name="connsiteX0" fmla="*/ 7028323 w 7028323"/>
              <a:gd name="connsiteY0" fmla="*/ 3057426 h 3057426"/>
              <a:gd name="connsiteX1" fmla="*/ 2011680 w 7028323"/>
              <a:gd name="connsiteY1" fmla="*/ 1849120 h 3057426"/>
              <a:gd name="connsiteX2" fmla="*/ 0 w 7028323"/>
              <a:gd name="connsiteY2" fmla="*/ 0 h 3057426"/>
              <a:gd name="connsiteX3" fmla="*/ 3718241 w 7028323"/>
              <a:gd name="connsiteY3" fmla="*/ 1541900 h 3057426"/>
              <a:gd name="connsiteX4" fmla="*/ 7023233 w 7028323"/>
              <a:gd name="connsiteY4" fmla="*/ 3047266 h 3057426"/>
              <a:gd name="connsiteX0" fmla="*/ 7076817 w 7076817"/>
              <a:gd name="connsiteY0" fmla="*/ 2742215 h 2742215"/>
              <a:gd name="connsiteX1" fmla="*/ 2060174 w 7076817"/>
              <a:gd name="connsiteY1" fmla="*/ 1533909 h 2742215"/>
              <a:gd name="connsiteX2" fmla="*/ 0 w 7076817"/>
              <a:gd name="connsiteY2" fmla="*/ 0 h 2742215"/>
              <a:gd name="connsiteX3" fmla="*/ 3766735 w 7076817"/>
              <a:gd name="connsiteY3" fmla="*/ 1226689 h 2742215"/>
              <a:gd name="connsiteX4" fmla="*/ 7071727 w 7076817"/>
              <a:gd name="connsiteY4" fmla="*/ 2732055 h 2742215"/>
              <a:gd name="connsiteX0" fmla="*/ 7076817 w 7076817"/>
              <a:gd name="connsiteY0" fmla="*/ 2742215 h 2742215"/>
              <a:gd name="connsiteX1" fmla="*/ 2060174 w 7076817"/>
              <a:gd name="connsiteY1" fmla="*/ 1533909 h 2742215"/>
              <a:gd name="connsiteX2" fmla="*/ 0 w 7076817"/>
              <a:gd name="connsiteY2" fmla="*/ 0 h 2742215"/>
              <a:gd name="connsiteX3" fmla="*/ 4227428 w 7076817"/>
              <a:gd name="connsiteY3" fmla="*/ 1347923 h 2742215"/>
              <a:gd name="connsiteX4" fmla="*/ 7071727 w 7076817"/>
              <a:gd name="connsiteY4" fmla="*/ 2732055 h 274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817" h="2742215">
                <a:moveTo>
                  <a:pt x="7076817" y="2742215"/>
                </a:moveTo>
                <a:lnTo>
                  <a:pt x="2060174" y="1533909"/>
                </a:lnTo>
                <a:lnTo>
                  <a:pt x="0" y="0"/>
                </a:lnTo>
                <a:lnTo>
                  <a:pt x="4227428" y="1347923"/>
                </a:lnTo>
                <a:lnTo>
                  <a:pt x="7071727" y="2732055"/>
                </a:lnTo>
              </a:path>
            </a:pathLst>
          </a:custGeom>
          <a:solidFill>
            <a:schemeClr val="accent1">
              <a:lumMod val="20000"/>
              <a:lumOff val="80000"/>
              <a:alpha val="55000"/>
            </a:schemeClr>
          </a:solidFill>
          <a:ln w="19050">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itle 1"/>
          <p:cNvSpPr txBox="1">
            <a:spLocks/>
          </p:cNvSpPr>
          <p:nvPr/>
        </p:nvSpPr>
        <p:spPr>
          <a:xfrm>
            <a:off x="838200" y="181492"/>
            <a:ext cx="8002512"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Feature Vectors and Dimension</a:t>
            </a:r>
            <a:endParaRPr lang="en-US" dirty="0"/>
          </a:p>
        </p:txBody>
      </p:sp>
      <p:sp>
        <p:nvSpPr>
          <p:cNvPr id="11" name="Content Placeholder 2"/>
          <p:cNvSpPr>
            <a:spLocks noGrp="1"/>
          </p:cNvSpPr>
          <p:nvPr>
            <p:ph idx="1"/>
          </p:nvPr>
        </p:nvSpPr>
        <p:spPr>
          <a:xfrm>
            <a:off x="1278219" y="791502"/>
            <a:ext cx="6685594" cy="409709"/>
          </a:xfrm>
        </p:spPr>
        <p:txBody>
          <a:bodyPr>
            <a:noAutofit/>
          </a:bodyPr>
          <a:lstStyle/>
          <a:p>
            <a:pPr marL="0" indent="0">
              <a:buNone/>
            </a:pPr>
            <a:r>
              <a:rPr lang="en-US" sz="2800" dirty="0" smtClean="0"/>
              <a:t>Re-using the classification example </a:t>
            </a:r>
            <a:endParaRPr lang="en-US" sz="2800" dirty="0"/>
          </a:p>
        </p:txBody>
      </p:sp>
      <p:cxnSp>
        <p:nvCxnSpPr>
          <p:cNvPr id="131" name="Straight Arrow Connector 130"/>
          <p:cNvCxnSpPr/>
          <p:nvPr/>
        </p:nvCxnSpPr>
        <p:spPr>
          <a:xfrm flipV="1">
            <a:off x="4665543" y="1734664"/>
            <a:ext cx="0" cy="3818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rot="16200000">
            <a:off x="3127075" y="4038645"/>
            <a:ext cx="2762227" cy="461665"/>
          </a:xfrm>
          <a:prstGeom prst="rect">
            <a:avLst/>
          </a:prstGeom>
        </p:spPr>
        <p:txBody>
          <a:bodyPr wrap="square">
            <a:spAutoFit/>
          </a:bodyPr>
          <a:lstStyle/>
          <a:p>
            <a:r>
              <a:rPr lang="en-US" sz="2400" dirty="0" smtClean="0"/>
              <a:t>Tumor Location</a:t>
            </a:r>
            <a:endParaRPr lang="en-US" sz="2400" b="1" i="1" baseline="30000" dirty="0" smtClean="0"/>
          </a:p>
        </p:txBody>
      </p:sp>
      <p:grpSp>
        <p:nvGrpSpPr>
          <p:cNvPr id="229" name="Group 228"/>
          <p:cNvGrpSpPr/>
          <p:nvPr/>
        </p:nvGrpSpPr>
        <p:grpSpPr>
          <a:xfrm>
            <a:off x="6561465" y="3284790"/>
            <a:ext cx="3345403" cy="2265887"/>
            <a:chOff x="6561465" y="3284790"/>
            <a:chExt cx="3345403" cy="2265887"/>
          </a:xfrm>
        </p:grpSpPr>
        <p:cxnSp>
          <p:nvCxnSpPr>
            <p:cNvPr id="57" name="Straight Connector 56"/>
            <p:cNvCxnSpPr/>
            <p:nvPr/>
          </p:nvCxnSpPr>
          <p:spPr>
            <a:xfrm flipV="1">
              <a:off x="7774695" y="4465972"/>
              <a:ext cx="1923743" cy="10847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9717542" y="3537012"/>
              <a:ext cx="0" cy="93068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561465" y="4462688"/>
              <a:ext cx="315455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0" name="Cross 129"/>
            <p:cNvSpPr/>
            <p:nvPr/>
          </p:nvSpPr>
          <p:spPr>
            <a:xfrm rot="2700000">
              <a:off x="9527709" y="3284790"/>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p:cNvGrpSpPr/>
          <p:nvPr/>
        </p:nvGrpSpPr>
        <p:grpSpPr>
          <a:xfrm>
            <a:off x="6561465" y="3255692"/>
            <a:ext cx="3608811" cy="2293964"/>
            <a:chOff x="6561465" y="3255692"/>
            <a:chExt cx="3608811" cy="2293964"/>
          </a:xfrm>
        </p:grpSpPr>
        <p:cxnSp>
          <p:nvCxnSpPr>
            <p:cNvPr id="117" name="Straight Connector 116"/>
            <p:cNvCxnSpPr/>
            <p:nvPr/>
          </p:nvCxnSpPr>
          <p:spPr>
            <a:xfrm flipV="1">
              <a:off x="8086438" y="4494423"/>
              <a:ext cx="1871475" cy="10552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9977017" y="3472355"/>
              <a:ext cx="0" cy="102378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561465" y="4491138"/>
              <a:ext cx="341403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4" name="Cross 133"/>
            <p:cNvSpPr/>
            <p:nvPr/>
          </p:nvSpPr>
          <p:spPr>
            <a:xfrm rot="2700000">
              <a:off x="9791117" y="3255692"/>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3" name="Group 232"/>
          <p:cNvGrpSpPr/>
          <p:nvPr/>
        </p:nvGrpSpPr>
        <p:grpSpPr>
          <a:xfrm>
            <a:off x="6429739" y="2719161"/>
            <a:ext cx="3999785" cy="2824746"/>
            <a:chOff x="6429739" y="2719161"/>
            <a:chExt cx="3999785" cy="2824746"/>
          </a:xfrm>
        </p:grpSpPr>
        <p:grpSp>
          <p:nvGrpSpPr>
            <p:cNvPr id="231" name="Group 230"/>
            <p:cNvGrpSpPr/>
            <p:nvPr/>
          </p:nvGrpSpPr>
          <p:grpSpPr>
            <a:xfrm>
              <a:off x="6429739" y="2960948"/>
              <a:ext cx="3811727" cy="2582959"/>
              <a:chOff x="6429739" y="2960948"/>
              <a:chExt cx="3811727" cy="2582959"/>
            </a:xfrm>
          </p:grpSpPr>
          <p:cxnSp>
            <p:nvCxnSpPr>
              <p:cNvPr id="113" name="Straight Connector 112"/>
              <p:cNvCxnSpPr/>
              <p:nvPr/>
            </p:nvCxnSpPr>
            <p:spPr>
              <a:xfrm flipV="1">
                <a:off x="8468185" y="4554813"/>
                <a:ext cx="1754177" cy="98909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10241466" y="2960948"/>
                <a:ext cx="0" cy="159558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6429739" y="4551528"/>
                <a:ext cx="3810205"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35" name="Cross 134"/>
            <p:cNvSpPr/>
            <p:nvPr/>
          </p:nvSpPr>
          <p:spPr>
            <a:xfrm rot="2700000">
              <a:off x="10050365" y="2719161"/>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p:cNvGrpSpPr/>
          <p:nvPr/>
        </p:nvGrpSpPr>
        <p:grpSpPr>
          <a:xfrm>
            <a:off x="6379507" y="1876656"/>
            <a:ext cx="4614563" cy="3673690"/>
            <a:chOff x="6379507" y="1876656"/>
            <a:chExt cx="4614563" cy="3673690"/>
          </a:xfrm>
        </p:grpSpPr>
        <p:cxnSp>
          <p:nvCxnSpPr>
            <p:cNvPr id="84" name="Straight Connector 83"/>
            <p:cNvCxnSpPr/>
            <p:nvPr/>
          </p:nvCxnSpPr>
          <p:spPr>
            <a:xfrm flipV="1">
              <a:off x="9104412" y="4601669"/>
              <a:ext cx="1682497" cy="94867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0806013" y="2132856"/>
              <a:ext cx="0" cy="247053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379507" y="4598384"/>
              <a:ext cx="44249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6" name="Cross 135"/>
            <p:cNvSpPr/>
            <p:nvPr/>
          </p:nvSpPr>
          <p:spPr>
            <a:xfrm rot="2700000">
              <a:off x="10614911" y="1876656"/>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p:cNvGrpSpPr/>
          <p:nvPr/>
        </p:nvGrpSpPr>
        <p:grpSpPr>
          <a:xfrm>
            <a:off x="6825783" y="2160773"/>
            <a:ext cx="5022365" cy="3383326"/>
            <a:chOff x="6825783" y="2160773"/>
            <a:chExt cx="5022365" cy="3383326"/>
          </a:xfrm>
        </p:grpSpPr>
        <p:cxnSp>
          <p:nvCxnSpPr>
            <p:cNvPr id="81" name="Straight Connector 80"/>
            <p:cNvCxnSpPr/>
            <p:nvPr/>
          </p:nvCxnSpPr>
          <p:spPr>
            <a:xfrm flipV="1">
              <a:off x="9458068" y="4311069"/>
              <a:ext cx="2186802" cy="123303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1663974" y="2420888"/>
              <a:ext cx="0" cy="189190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825783" y="4307784"/>
              <a:ext cx="4836669"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7" name="Cross 136"/>
            <p:cNvSpPr/>
            <p:nvPr/>
          </p:nvSpPr>
          <p:spPr>
            <a:xfrm rot="2700000">
              <a:off x="11468989" y="2160773"/>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p:cNvGrpSpPr/>
          <p:nvPr/>
        </p:nvGrpSpPr>
        <p:grpSpPr>
          <a:xfrm>
            <a:off x="6561465" y="1889384"/>
            <a:ext cx="5468676" cy="3664947"/>
            <a:chOff x="6561465" y="1889384"/>
            <a:chExt cx="5468676" cy="3664947"/>
          </a:xfrm>
        </p:grpSpPr>
        <p:cxnSp>
          <p:nvCxnSpPr>
            <p:cNvPr id="87" name="Straight Connector 86"/>
            <p:cNvCxnSpPr/>
            <p:nvPr/>
          </p:nvCxnSpPr>
          <p:spPr>
            <a:xfrm flipV="1">
              <a:off x="9899236" y="4469626"/>
              <a:ext cx="1923743" cy="108470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11842083" y="2132856"/>
              <a:ext cx="0" cy="233849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561465" y="4466342"/>
              <a:ext cx="5279096"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9" name="Cross 138"/>
            <p:cNvSpPr/>
            <p:nvPr/>
          </p:nvSpPr>
          <p:spPr>
            <a:xfrm rot="2700000">
              <a:off x="11650982" y="1889384"/>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p:cNvGrpSpPr/>
          <p:nvPr/>
        </p:nvGrpSpPr>
        <p:grpSpPr>
          <a:xfrm>
            <a:off x="4510777" y="4043186"/>
            <a:ext cx="2810040" cy="1509620"/>
            <a:chOff x="4510777" y="4043186"/>
            <a:chExt cx="2810040" cy="1509620"/>
          </a:xfrm>
        </p:grpSpPr>
        <p:sp>
          <p:nvSpPr>
            <p:cNvPr id="25" name="Rectangle 24"/>
            <p:cNvSpPr/>
            <p:nvPr/>
          </p:nvSpPr>
          <p:spPr>
            <a:xfrm rot="19789363">
              <a:off x="4510777" y="4364306"/>
              <a:ext cx="2762227" cy="461665"/>
            </a:xfrm>
            <a:prstGeom prst="rect">
              <a:avLst/>
            </a:prstGeom>
          </p:spPr>
          <p:txBody>
            <a:bodyPr wrap="square">
              <a:spAutoFit/>
            </a:bodyPr>
            <a:lstStyle/>
            <a:p>
              <a:r>
                <a:rPr lang="en-US" sz="2400" dirty="0" smtClean="0"/>
                <a:t>Lymph Node</a:t>
              </a:r>
              <a:endParaRPr lang="en-US" sz="2400" b="1" i="1" baseline="30000" dirty="0" smtClean="0"/>
            </a:p>
          </p:txBody>
        </p:sp>
        <p:cxnSp>
          <p:nvCxnSpPr>
            <p:cNvPr id="22" name="Straight Arrow Connector 21"/>
            <p:cNvCxnSpPr/>
            <p:nvPr/>
          </p:nvCxnSpPr>
          <p:spPr>
            <a:xfrm flipV="1">
              <a:off x="4665543" y="4043186"/>
              <a:ext cx="2655274" cy="150962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5" name="Straight Connector 104"/>
          <p:cNvCxnSpPr/>
          <p:nvPr/>
        </p:nvCxnSpPr>
        <p:spPr>
          <a:xfrm>
            <a:off x="4665543" y="5556088"/>
            <a:ext cx="7344816" cy="0"/>
          </a:xfrm>
          <a:prstGeom prst="line">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8" name="Group 227"/>
          <p:cNvGrpSpPr/>
          <p:nvPr/>
        </p:nvGrpSpPr>
        <p:grpSpPr>
          <a:xfrm>
            <a:off x="6009493" y="3553558"/>
            <a:ext cx="2128288" cy="1995997"/>
            <a:chOff x="6009493" y="3553558"/>
            <a:chExt cx="2128288" cy="1995997"/>
          </a:xfrm>
        </p:grpSpPr>
        <p:cxnSp>
          <p:nvCxnSpPr>
            <p:cNvPr id="78" name="Straight Connector 77"/>
            <p:cNvCxnSpPr/>
            <p:nvPr/>
          </p:nvCxnSpPr>
          <p:spPr>
            <a:xfrm flipV="1">
              <a:off x="6561465" y="4768363"/>
              <a:ext cx="1385455" cy="78119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7948442" y="3800894"/>
              <a:ext cx="0" cy="97801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009493" y="4773898"/>
              <a:ext cx="193742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3" name="Cross 132"/>
            <p:cNvSpPr/>
            <p:nvPr/>
          </p:nvSpPr>
          <p:spPr>
            <a:xfrm rot="2700000">
              <a:off x="7758622" y="3553558"/>
              <a:ext cx="379159" cy="379159"/>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p:cNvGrpSpPr/>
          <p:nvPr/>
        </p:nvGrpSpPr>
        <p:grpSpPr>
          <a:xfrm>
            <a:off x="5781667" y="4262329"/>
            <a:ext cx="2607731" cy="1274807"/>
            <a:chOff x="5781667" y="4262329"/>
            <a:chExt cx="2607731" cy="1274807"/>
          </a:xfrm>
        </p:grpSpPr>
        <p:cxnSp>
          <p:nvCxnSpPr>
            <p:cNvPr id="71" name="Straight Connector 70"/>
            <p:cNvCxnSpPr/>
            <p:nvPr/>
          </p:nvCxnSpPr>
          <p:spPr>
            <a:xfrm flipV="1">
              <a:off x="7190879" y="4941055"/>
              <a:ext cx="1057162" cy="59608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8236233" y="4559440"/>
              <a:ext cx="4967" cy="37504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781667" y="4937771"/>
              <a:ext cx="246637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8109696" y="4262329"/>
              <a:ext cx="279702" cy="279702"/>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p:cNvGrpSpPr/>
          <p:nvPr/>
        </p:nvGrpSpPr>
        <p:grpSpPr>
          <a:xfrm>
            <a:off x="5479571" y="4597635"/>
            <a:ext cx="2186138" cy="952711"/>
            <a:chOff x="5479571" y="4597635"/>
            <a:chExt cx="2186138" cy="952711"/>
          </a:xfrm>
        </p:grpSpPr>
        <p:cxnSp>
          <p:nvCxnSpPr>
            <p:cNvPr id="63" name="Straight Connector 62"/>
            <p:cNvCxnSpPr/>
            <p:nvPr/>
          </p:nvCxnSpPr>
          <p:spPr>
            <a:xfrm flipV="1">
              <a:off x="6749850" y="5098786"/>
              <a:ext cx="800851" cy="45156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7546993" y="4877548"/>
              <a:ext cx="2087" cy="21488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479571" y="5095502"/>
              <a:ext cx="207113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1" name="Oval 140"/>
            <p:cNvSpPr/>
            <p:nvPr/>
          </p:nvSpPr>
          <p:spPr>
            <a:xfrm>
              <a:off x="7386007" y="4597635"/>
              <a:ext cx="279702" cy="279702"/>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p:cNvGrpSpPr/>
          <p:nvPr/>
        </p:nvGrpSpPr>
        <p:grpSpPr>
          <a:xfrm>
            <a:off x="5179410" y="4840475"/>
            <a:ext cx="1341517" cy="712330"/>
            <a:chOff x="5179410" y="4840475"/>
            <a:chExt cx="1341517" cy="712330"/>
          </a:xfrm>
        </p:grpSpPr>
        <p:cxnSp>
          <p:nvCxnSpPr>
            <p:cNvPr id="5" name="Straight Connector 4"/>
            <p:cNvCxnSpPr/>
            <p:nvPr/>
          </p:nvCxnSpPr>
          <p:spPr>
            <a:xfrm flipV="1">
              <a:off x="5866471" y="5263529"/>
              <a:ext cx="513036" cy="28927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142" idx="4"/>
            </p:cNvCxnSpPr>
            <p:nvPr/>
          </p:nvCxnSpPr>
          <p:spPr>
            <a:xfrm flipV="1">
              <a:off x="6381029" y="5120177"/>
              <a:ext cx="47" cy="14507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179410" y="5260246"/>
              <a:ext cx="1200097"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6241225" y="4840475"/>
              <a:ext cx="279702" cy="279702"/>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5344884" y="4691268"/>
            <a:ext cx="847472" cy="858255"/>
            <a:chOff x="5344884" y="4691268"/>
            <a:chExt cx="847472" cy="858255"/>
          </a:xfrm>
        </p:grpSpPr>
        <p:cxnSp>
          <p:nvCxnSpPr>
            <p:cNvPr id="29" name="Straight Connector 28"/>
            <p:cNvCxnSpPr/>
            <p:nvPr/>
          </p:nvCxnSpPr>
          <p:spPr>
            <a:xfrm flipV="1">
              <a:off x="5344884" y="5140368"/>
              <a:ext cx="711458" cy="409155"/>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143" idx="4"/>
            </p:cNvCxnSpPr>
            <p:nvPr/>
          </p:nvCxnSpPr>
          <p:spPr>
            <a:xfrm flipH="1" flipV="1">
              <a:off x="6052505" y="4970970"/>
              <a:ext cx="2037" cy="166116"/>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396943" y="5143165"/>
              <a:ext cx="663884" cy="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3" name="Oval 142"/>
            <p:cNvSpPr/>
            <p:nvPr/>
          </p:nvSpPr>
          <p:spPr>
            <a:xfrm>
              <a:off x="5912654" y="4691268"/>
              <a:ext cx="279702" cy="279702"/>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a:off x="4937294" y="4410231"/>
            <a:ext cx="484029" cy="1140934"/>
            <a:chOff x="4937294" y="4410231"/>
            <a:chExt cx="484029" cy="1140934"/>
          </a:xfrm>
        </p:grpSpPr>
        <p:cxnSp>
          <p:nvCxnSpPr>
            <p:cNvPr id="30" name="Straight Connector 29"/>
            <p:cNvCxnSpPr/>
            <p:nvPr/>
          </p:nvCxnSpPr>
          <p:spPr>
            <a:xfrm flipV="1">
              <a:off x="4937294" y="5353348"/>
              <a:ext cx="353847" cy="19781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44" idx="4"/>
            </p:cNvCxnSpPr>
            <p:nvPr/>
          </p:nvCxnSpPr>
          <p:spPr>
            <a:xfrm flipH="1" flipV="1">
              <a:off x="5281472" y="4689933"/>
              <a:ext cx="9669" cy="66013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049983" y="5350067"/>
              <a:ext cx="235298" cy="1"/>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a:off x="5141621" y="4410231"/>
              <a:ext cx="279702" cy="279702"/>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p:cNvSpPr/>
          <p:nvPr/>
        </p:nvSpPr>
        <p:spPr>
          <a:xfrm>
            <a:off x="4694458" y="5733256"/>
            <a:ext cx="2762227" cy="461665"/>
          </a:xfrm>
          <a:prstGeom prst="rect">
            <a:avLst/>
          </a:prstGeom>
        </p:spPr>
        <p:txBody>
          <a:bodyPr wrap="square">
            <a:spAutoFit/>
          </a:bodyPr>
          <a:lstStyle/>
          <a:p>
            <a:r>
              <a:rPr lang="en-US" sz="2400" dirty="0" smtClean="0"/>
              <a:t>Tumor Size</a:t>
            </a:r>
            <a:endParaRPr lang="en-US" sz="2400" b="1" i="1" baseline="30000" dirty="0" smtClean="0"/>
          </a:p>
        </p:txBody>
      </p:sp>
      <p:sp>
        <p:nvSpPr>
          <p:cNvPr id="166" name="Content Placeholder 2"/>
          <p:cNvSpPr txBox="1">
            <a:spLocks/>
          </p:cNvSpPr>
          <p:nvPr/>
        </p:nvSpPr>
        <p:spPr>
          <a:xfrm>
            <a:off x="47328" y="1513065"/>
            <a:ext cx="849392"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 vector</a:t>
            </a:r>
            <a:endParaRPr lang="en-US" sz="1600" dirty="0">
              <a:latin typeface="Gill Sans MT" panose="020B0502020104020203" pitchFamily="34" charset="0"/>
            </a:endParaRPr>
          </a:p>
        </p:txBody>
      </p:sp>
      <p:cxnSp>
        <p:nvCxnSpPr>
          <p:cNvPr id="167" name="Elbow Connector 166"/>
          <p:cNvCxnSpPr/>
          <p:nvPr/>
        </p:nvCxnSpPr>
        <p:spPr>
          <a:xfrm flipH="1" flipV="1">
            <a:off x="1025058" y="1600349"/>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1" name="Group 220"/>
          <p:cNvGrpSpPr/>
          <p:nvPr/>
        </p:nvGrpSpPr>
        <p:grpSpPr>
          <a:xfrm>
            <a:off x="7810760" y="1196593"/>
            <a:ext cx="1523177" cy="798961"/>
            <a:chOff x="7810760" y="1196593"/>
            <a:chExt cx="1523177" cy="798961"/>
          </a:xfrm>
        </p:grpSpPr>
        <p:sp>
          <p:nvSpPr>
            <p:cNvPr id="168" name="Rectangle 167"/>
            <p:cNvSpPr/>
            <p:nvPr/>
          </p:nvSpPr>
          <p:spPr>
            <a:xfrm>
              <a:off x="7810760" y="1196593"/>
              <a:ext cx="1523177" cy="338554"/>
            </a:xfrm>
            <a:prstGeom prst="rect">
              <a:avLst/>
            </a:prstGeom>
          </p:spPr>
          <p:txBody>
            <a:bodyPr wrap="square">
              <a:spAutoFit/>
            </a:bodyPr>
            <a:lstStyle/>
            <a:p>
              <a:r>
                <a:rPr lang="en-US" sz="1600" dirty="0" smtClean="0"/>
                <a:t>Classes</a:t>
              </a:r>
            </a:p>
          </p:txBody>
        </p:sp>
        <p:sp>
          <p:nvSpPr>
            <p:cNvPr id="169" name="Cross 168"/>
            <p:cNvSpPr/>
            <p:nvPr/>
          </p:nvSpPr>
          <p:spPr>
            <a:xfrm rot="2700000">
              <a:off x="7917646" y="1712950"/>
              <a:ext cx="232771" cy="232771"/>
            </a:xfrm>
            <a:prstGeom prst="plus">
              <a:avLst>
                <a:gd name="adj" fmla="val 4206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8145806" y="1396110"/>
              <a:ext cx="1067471" cy="338554"/>
            </a:xfrm>
            <a:prstGeom prst="rect">
              <a:avLst/>
            </a:prstGeom>
          </p:spPr>
          <p:txBody>
            <a:bodyPr wrap="square">
              <a:spAutoFit/>
            </a:bodyPr>
            <a:lstStyle/>
            <a:p>
              <a:r>
                <a:rPr lang="en-US" sz="1600" dirty="0" smtClean="0"/>
                <a:t>Benign</a:t>
              </a:r>
            </a:p>
          </p:txBody>
        </p:sp>
        <p:sp>
          <p:nvSpPr>
            <p:cNvPr id="171" name="Rectangle 170"/>
            <p:cNvSpPr/>
            <p:nvPr/>
          </p:nvSpPr>
          <p:spPr>
            <a:xfrm>
              <a:off x="8145807" y="1657000"/>
              <a:ext cx="1123666" cy="338554"/>
            </a:xfrm>
            <a:prstGeom prst="rect">
              <a:avLst/>
            </a:prstGeom>
          </p:spPr>
          <p:txBody>
            <a:bodyPr wrap="square">
              <a:spAutoFit/>
            </a:bodyPr>
            <a:lstStyle/>
            <a:p>
              <a:r>
                <a:rPr lang="en-US" sz="1600" dirty="0" smtClean="0"/>
                <a:t>Malignant</a:t>
              </a:r>
            </a:p>
          </p:txBody>
        </p:sp>
        <p:sp>
          <p:nvSpPr>
            <p:cNvPr id="172" name="Oval 171"/>
            <p:cNvSpPr/>
            <p:nvPr/>
          </p:nvSpPr>
          <p:spPr>
            <a:xfrm>
              <a:off x="7937837" y="1489257"/>
              <a:ext cx="173860" cy="17386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Content Placeholder 2"/>
          <p:cNvSpPr txBox="1">
            <a:spLocks/>
          </p:cNvSpPr>
          <p:nvPr/>
        </p:nvSpPr>
        <p:spPr>
          <a:xfrm>
            <a:off x="1349030" y="1490040"/>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Feature(0) = tumor size</a:t>
            </a:r>
            <a:endParaRPr lang="en-US" sz="1600" dirty="0">
              <a:latin typeface="Gill Sans MT" panose="020B0502020104020203" pitchFamily="34" charset="0"/>
            </a:endParaRPr>
          </a:p>
        </p:txBody>
      </p:sp>
      <p:sp>
        <p:nvSpPr>
          <p:cNvPr id="174" name="Content Placeholder 2"/>
          <p:cNvSpPr txBox="1">
            <a:spLocks/>
          </p:cNvSpPr>
          <p:nvPr/>
        </p:nvSpPr>
        <p:spPr>
          <a:xfrm>
            <a:off x="1355765" y="1258279"/>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err="1" smtClean="0">
                <a:latin typeface="Gill Sans MT" panose="020B0502020104020203" pitchFamily="34" charset="0"/>
              </a:rPr>
              <a:t>feature_length</a:t>
            </a:r>
            <a:r>
              <a:rPr lang="en-US" sz="1600" dirty="0" smtClean="0">
                <a:latin typeface="Gill Sans MT" panose="020B0502020104020203" pitchFamily="34" charset="0"/>
              </a:rPr>
              <a:t> =</a:t>
            </a:r>
            <a:endParaRPr lang="en-US" sz="1600" dirty="0">
              <a:latin typeface="+mn-lt"/>
            </a:endParaRPr>
          </a:p>
        </p:txBody>
      </p:sp>
      <p:sp>
        <p:nvSpPr>
          <p:cNvPr id="175" name="Content Placeholder 2"/>
          <p:cNvSpPr txBox="1">
            <a:spLocks/>
          </p:cNvSpPr>
          <p:nvPr/>
        </p:nvSpPr>
        <p:spPr>
          <a:xfrm>
            <a:off x="2746490" y="1255793"/>
            <a:ext cx="174213"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mn-lt"/>
              </a:rPr>
              <a:t>2</a:t>
            </a:r>
            <a:endParaRPr lang="en-US" sz="1600" dirty="0">
              <a:latin typeface="+mn-lt"/>
            </a:endParaRPr>
          </a:p>
        </p:txBody>
      </p:sp>
      <p:sp>
        <p:nvSpPr>
          <p:cNvPr id="177" name="Content Placeholder 2"/>
          <p:cNvSpPr txBox="1">
            <a:spLocks/>
          </p:cNvSpPr>
          <p:nvPr/>
        </p:nvSpPr>
        <p:spPr>
          <a:xfrm>
            <a:off x="2746490" y="1256569"/>
            <a:ext cx="174213"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mn-lt"/>
              </a:rPr>
              <a:t>3</a:t>
            </a:r>
            <a:endParaRPr lang="en-US" sz="1600" dirty="0">
              <a:latin typeface="+mn-lt"/>
            </a:endParaRPr>
          </a:p>
        </p:txBody>
      </p:sp>
      <p:sp>
        <p:nvSpPr>
          <p:cNvPr id="178" name="Content Placeholder 2"/>
          <p:cNvSpPr txBox="1">
            <a:spLocks/>
          </p:cNvSpPr>
          <p:nvPr/>
        </p:nvSpPr>
        <p:spPr>
          <a:xfrm>
            <a:off x="2744710" y="1256569"/>
            <a:ext cx="174213"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mn-lt"/>
              </a:rPr>
              <a:t>4</a:t>
            </a:r>
            <a:endParaRPr lang="en-US" sz="1600" dirty="0">
              <a:latin typeface="+mn-lt"/>
            </a:endParaRPr>
          </a:p>
        </p:txBody>
      </p:sp>
      <p:sp>
        <p:nvSpPr>
          <p:cNvPr id="179" name="Content Placeholder 2"/>
          <p:cNvSpPr txBox="1">
            <a:spLocks/>
          </p:cNvSpPr>
          <p:nvPr/>
        </p:nvSpPr>
        <p:spPr>
          <a:xfrm>
            <a:off x="2742930" y="1256569"/>
            <a:ext cx="174213"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mn-lt"/>
              </a:rPr>
              <a:t>5</a:t>
            </a:r>
            <a:endParaRPr lang="en-US" sz="1600" dirty="0">
              <a:latin typeface="+mn-lt"/>
            </a:endParaRPr>
          </a:p>
        </p:txBody>
      </p:sp>
      <p:sp>
        <p:nvSpPr>
          <p:cNvPr id="180" name="Rectangle 179"/>
          <p:cNvSpPr/>
          <p:nvPr/>
        </p:nvSpPr>
        <p:spPr>
          <a:xfrm>
            <a:off x="807230" y="1485518"/>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81" name="Group 180"/>
          <p:cNvGrpSpPr/>
          <p:nvPr/>
        </p:nvGrpSpPr>
        <p:grpSpPr>
          <a:xfrm>
            <a:off x="807230" y="1701373"/>
            <a:ext cx="3073112" cy="221768"/>
            <a:chOff x="1135327" y="1701373"/>
            <a:chExt cx="3073112" cy="221768"/>
          </a:xfrm>
        </p:grpSpPr>
        <p:cxnSp>
          <p:nvCxnSpPr>
            <p:cNvPr id="182" name="Elbow Connector 181"/>
            <p:cNvCxnSpPr/>
            <p:nvPr/>
          </p:nvCxnSpPr>
          <p:spPr>
            <a:xfrm flipH="1" flipV="1">
              <a:off x="1353155" y="1811851"/>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3" name="Content Placeholder 2"/>
            <p:cNvSpPr txBox="1">
              <a:spLocks/>
            </p:cNvSpPr>
            <p:nvPr/>
          </p:nvSpPr>
          <p:spPr>
            <a:xfrm>
              <a:off x="1677127" y="1701542"/>
              <a:ext cx="253131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a:t>
              </a:r>
              <a:r>
                <a:rPr lang="en-US" sz="1600" dirty="0" smtClean="0">
                  <a:latin typeface="+mn-lt"/>
                </a:rPr>
                <a:t>1</a:t>
              </a:r>
              <a:r>
                <a:rPr lang="en-US" sz="1600" dirty="0" smtClean="0">
                  <a:latin typeface="Gill Sans MT" panose="020B0502020104020203" pitchFamily="34" charset="0"/>
                </a:rPr>
                <a:t>) = tumor location</a:t>
              </a:r>
              <a:endParaRPr lang="en-US" sz="1600" dirty="0">
                <a:latin typeface="Gill Sans MT" panose="020B0502020104020203" pitchFamily="34" charset="0"/>
              </a:endParaRPr>
            </a:p>
          </p:txBody>
        </p:sp>
        <p:sp>
          <p:nvSpPr>
            <p:cNvPr id="184" name="Rectangle 183"/>
            <p:cNvSpPr/>
            <p:nvPr/>
          </p:nvSpPr>
          <p:spPr>
            <a:xfrm>
              <a:off x="1135327" y="1701373"/>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nvGrpSpPr>
          <p:cNvPr id="185" name="Group 184"/>
          <p:cNvGrpSpPr/>
          <p:nvPr/>
        </p:nvGrpSpPr>
        <p:grpSpPr>
          <a:xfrm>
            <a:off x="807230" y="1907776"/>
            <a:ext cx="3073112" cy="229394"/>
            <a:chOff x="1135327" y="1907776"/>
            <a:chExt cx="3073112" cy="229394"/>
          </a:xfrm>
        </p:grpSpPr>
        <p:cxnSp>
          <p:nvCxnSpPr>
            <p:cNvPr id="186" name="Elbow Connector 185"/>
            <p:cNvCxnSpPr/>
            <p:nvPr/>
          </p:nvCxnSpPr>
          <p:spPr>
            <a:xfrm flipH="1" flipV="1">
              <a:off x="1353155" y="2018085"/>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Content Placeholder 2"/>
            <p:cNvSpPr txBox="1">
              <a:spLocks/>
            </p:cNvSpPr>
            <p:nvPr/>
          </p:nvSpPr>
          <p:spPr>
            <a:xfrm>
              <a:off x="1677127" y="1907776"/>
              <a:ext cx="253131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Feature(2) = lymph node</a:t>
              </a:r>
              <a:endParaRPr lang="en-US" sz="1600" dirty="0">
                <a:latin typeface="Gill Sans MT" panose="020B0502020104020203" pitchFamily="34" charset="0"/>
              </a:endParaRPr>
            </a:p>
          </p:txBody>
        </p:sp>
        <p:sp>
          <p:nvSpPr>
            <p:cNvPr id="188" name="Rectangle 187"/>
            <p:cNvSpPr/>
            <p:nvPr/>
          </p:nvSpPr>
          <p:spPr>
            <a:xfrm>
              <a:off x="1135327" y="1919342"/>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nvGrpSpPr>
          <p:cNvPr id="189" name="Group 188"/>
          <p:cNvGrpSpPr/>
          <p:nvPr/>
        </p:nvGrpSpPr>
        <p:grpSpPr>
          <a:xfrm>
            <a:off x="807230" y="2137169"/>
            <a:ext cx="3073112" cy="225947"/>
            <a:chOff x="1135327" y="2137169"/>
            <a:chExt cx="3073112" cy="225947"/>
          </a:xfrm>
        </p:grpSpPr>
        <p:cxnSp>
          <p:nvCxnSpPr>
            <p:cNvPr id="190" name="Elbow Connector 189"/>
            <p:cNvCxnSpPr/>
            <p:nvPr/>
          </p:nvCxnSpPr>
          <p:spPr>
            <a:xfrm flipH="1" flipV="1">
              <a:off x="1353155" y="2251826"/>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Content Placeholder 2"/>
            <p:cNvSpPr txBox="1">
              <a:spLocks/>
            </p:cNvSpPr>
            <p:nvPr/>
          </p:nvSpPr>
          <p:spPr>
            <a:xfrm>
              <a:off x="1677127" y="2141517"/>
              <a:ext cx="253131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Feature(3) = metastasis</a:t>
              </a:r>
              <a:endParaRPr lang="en-US" sz="1600" dirty="0">
                <a:latin typeface="Gill Sans MT" panose="020B0502020104020203" pitchFamily="34" charset="0"/>
              </a:endParaRPr>
            </a:p>
          </p:txBody>
        </p:sp>
        <p:sp>
          <p:nvSpPr>
            <p:cNvPr id="192" name="Rectangle 191"/>
            <p:cNvSpPr/>
            <p:nvPr/>
          </p:nvSpPr>
          <p:spPr>
            <a:xfrm>
              <a:off x="1135327" y="2137169"/>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nvGrpSpPr>
          <p:cNvPr id="193" name="Group 192"/>
          <p:cNvGrpSpPr/>
          <p:nvPr/>
        </p:nvGrpSpPr>
        <p:grpSpPr>
          <a:xfrm>
            <a:off x="807230" y="2346712"/>
            <a:ext cx="3073112" cy="226958"/>
            <a:chOff x="1135327" y="2346712"/>
            <a:chExt cx="3073112" cy="226958"/>
          </a:xfrm>
        </p:grpSpPr>
        <p:sp>
          <p:nvSpPr>
            <p:cNvPr id="194" name="Content Placeholder 2"/>
            <p:cNvSpPr txBox="1">
              <a:spLocks/>
            </p:cNvSpPr>
            <p:nvPr/>
          </p:nvSpPr>
          <p:spPr>
            <a:xfrm>
              <a:off x="1677127" y="2346712"/>
              <a:ext cx="253131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Feature(4) = grade</a:t>
              </a:r>
              <a:endParaRPr lang="en-US" sz="1600" dirty="0">
                <a:latin typeface="Gill Sans MT" panose="020B0502020104020203" pitchFamily="34" charset="0"/>
              </a:endParaRPr>
            </a:p>
          </p:txBody>
        </p:sp>
        <p:grpSp>
          <p:nvGrpSpPr>
            <p:cNvPr id="195" name="Group 194"/>
            <p:cNvGrpSpPr/>
            <p:nvPr/>
          </p:nvGrpSpPr>
          <p:grpSpPr>
            <a:xfrm>
              <a:off x="1135327" y="2355842"/>
              <a:ext cx="530653" cy="217828"/>
              <a:chOff x="1135327" y="2355842"/>
              <a:chExt cx="530653" cy="217828"/>
            </a:xfrm>
          </p:grpSpPr>
          <p:cxnSp>
            <p:nvCxnSpPr>
              <p:cNvPr id="196" name="Elbow Connector 195"/>
              <p:cNvCxnSpPr/>
              <p:nvPr/>
            </p:nvCxnSpPr>
            <p:spPr>
              <a:xfrm flipH="1" flipV="1">
                <a:off x="1353155" y="2457021"/>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1135327" y="2355842"/>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198" name="Group 197"/>
          <p:cNvGrpSpPr/>
          <p:nvPr/>
        </p:nvGrpSpPr>
        <p:grpSpPr>
          <a:xfrm>
            <a:off x="807230" y="2556455"/>
            <a:ext cx="3552750" cy="235184"/>
            <a:chOff x="1135327" y="2556455"/>
            <a:chExt cx="3552750" cy="235184"/>
          </a:xfrm>
        </p:grpSpPr>
        <p:cxnSp>
          <p:nvCxnSpPr>
            <p:cNvPr id="199" name="Elbow Connector 198"/>
            <p:cNvCxnSpPr/>
            <p:nvPr/>
          </p:nvCxnSpPr>
          <p:spPr>
            <a:xfrm flipH="1" flipV="1">
              <a:off x="1353155" y="2666764"/>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Content Placeholder 2"/>
            <p:cNvSpPr txBox="1">
              <a:spLocks/>
            </p:cNvSpPr>
            <p:nvPr/>
          </p:nvSpPr>
          <p:spPr>
            <a:xfrm>
              <a:off x="1677127" y="2556455"/>
              <a:ext cx="3010950"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Feature(5) = tumor marker - Urine</a:t>
              </a:r>
              <a:endParaRPr lang="en-US" sz="1600" dirty="0">
                <a:latin typeface="Gill Sans MT" panose="020B0502020104020203" pitchFamily="34" charset="0"/>
              </a:endParaRPr>
            </a:p>
          </p:txBody>
        </p:sp>
        <p:sp>
          <p:nvSpPr>
            <p:cNvPr id="201" name="Rectangle 200"/>
            <p:cNvSpPr/>
            <p:nvPr/>
          </p:nvSpPr>
          <p:spPr>
            <a:xfrm>
              <a:off x="1135327" y="2573811"/>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nvGrpSpPr>
          <p:cNvPr id="202" name="Group 201"/>
          <p:cNvGrpSpPr/>
          <p:nvPr/>
        </p:nvGrpSpPr>
        <p:grpSpPr>
          <a:xfrm>
            <a:off x="807230" y="2791638"/>
            <a:ext cx="3624758" cy="221762"/>
            <a:chOff x="1135327" y="2791638"/>
            <a:chExt cx="3624758" cy="221762"/>
          </a:xfrm>
        </p:grpSpPr>
        <p:cxnSp>
          <p:nvCxnSpPr>
            <p:cNvPr id="203" name="Elbow Connector 202"/>
            <p:cNvCxnSpPr/>
            <p:nvPr/>
          </p:nvCxnSpPr>
          <p:spPr>
            <a:xfrm flipH="1" flipV="1">
              <a:off x="1353155" y="2902110"/>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4" name="Content Placeholder 2"/>
            <p:cNvSpPr txBox="1">
              <a:spLocks/>
            </p:cNvSpPr>
            <p:nvPr/>
          </p:nvSpPr>
          <p:spPr>
            <a:xfrm>
              <a:off x="1677127" y="2791801"/>
              <a:ext cx="3082958"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Feature(6) = tumor marker - Blood</a:t>
              </a:r>
              <a:endParaRPr lang="en-US" sz="1600" dirty="0">
                <a:latin typeface="Gill Sans MT" panose="020B0502020104020203" pitchFamily="34" charset="0"/>
              </a:endParaRPr>
            </a:p>
          </p:txBody>
        </p:sp>
        <p:sp>
          <p:nvSpPr>
            <p:cNvPr id="205" name="Rectangle 204"/>
            <p:cNvSpPr/>
            <p:nvPr/>
          </p:nvSpPr>
          <p:spPr>
            <a:xfrm>
              <a:off x="1135327" y="2791638"/>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nvGrpSpPr>
          <p:cNvPr id="206" name="Group 205"/>
          <p:cNvGrpSpPr/>
          <p:nvPr/>
        </p:nvGrpSpPr>
        <p:grpSpPr>
          <a:xfrm>
            <a:off x="807230" y="3028115"/>
            <a:ext cx="3624758" cy="595841"/>
            <a:chOff x="1135327" y="3028115"/>
            <a:chExt cx="3624758" cy="595841"/>
          </a:xfrm>
        </p:grpSpPr>
        <p:cxnSp>
          <p:nvCxnSpPr>
            <p:cNvPr id="207" name="Elbow Connector 206"/>
            <p:cNvCxnSpPr/>
            <p:nvPr/>
          </p:nvCxnSpPr>
          <p:spPr>
            <a:xfrm flipH="1" flipV="1">
              <a:off x="1353155" y="3138424"/>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8" name="Content Placeholder 2"/>
            <p:cNvSpPr txBox="1">
              <a:spLocks/>
            </p:cNvSpPr>
            <p:nvPr/>
          </p:nvSpPr>
          <p:spPr>
            <a:xfrm>
              <a:off x="1677127" y="3028115"/>
              <a:ext cx="3082958"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Feature(7) = tumor marker - Tissue</a:t>
              </a:r>
              <a:endParaRPr lang="en-US" sz="1600" dirty="0">
                <a:latin typeface="Gill Sans MT" panose="020B0502020104020203" pitchFamily="34" charset="0"/>
              </a:endParaRPr>
            </a:p>
          </p:txBody>
        </p:sp>
        <p:sp>
          <p:nvSpPr>
            <p:cNvPr id="209" name="Rectangle 208"/>
            <p:cNvSpPr/>
            <p:nvPr/>
          </p:nvSpPr>
          <p:spPr>
            <a:xfrm>
              <a:off x="1135327" y="3406128"/>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10" name="Group 209"/>
            <p:cNvGrpSpPr/>
            <p:nvPr/>
          </p:nvGrpSpPr>
          <p:grpSpPr>
            <a:xfrm>
              <a:off x="1218424" y="3056730"/>
              <a:ext cx="51634" cy="276624"/>
              <a:chOff x="7264127" y="3328658"/>
              <a:chExt cx="256034" cy="1371663"/>
            </a:xfrm>
          </p:grpSpPr>
          <p:sp>
            <p:nvSpPr>
              <p:cNvPr id="215" name="Oval 214"/>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6" name="Oval 215"/>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7" name="Oval 216"/>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nvGrpSpPr>
            <p:cNvPr id="211" name="Group 210"/>
            <p:cNvGrpSpPr/>
            <p:nvPr/>
          </p:nvGrpSpPr>
          <p:grpSpPr>
            <a:xfrm>
              <a:off x="2106069" y="3286483"/>
              <a:ext cx="51634" cy="276624"/>
              <a:chOff x="7264127" y="3328658"/>
              <a:chExt cx="256034" cy="1371663"/>
            </a:xfrm>
            <a:solidFill>
              <a:schemeClr val="tx1"/>
            </a:solidFill>
          </p:grpSpPr>
          <p:sp>
            <p:nvSpPr>
              <p:cNvPr id="212" name="Oval 211"/>
              <p:cNvSpPr/>
              <p:nvPr/>
            </p:nvSpPr>
            <p:spPr>
              <a:xfrm>
                <a:off x="7264127" y="3328658"/>
                <a:ext cx="256034" cy="25603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3" name="Oval 212"/>
              <p:cNvSpPr/>
              <p:nvPr/>
            </p:nvSpPr>
            <p:spPr>
              <a:xfrm>
                <a:off x="7264127" y="3889884"/>
                <a:ext cx="256034" cy="25603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4" name="Oval 213"/>
              <p:cNvSpPr/>
              <p:nvPr/>
            </p:nvSpPr>
            <p:spPr>
              <a:xfrm>
                <a:off x="7264127" y="4444285"/>
                <a:ext cx="256034" cy="25603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18" name="Content Placeholder 2"/>
          <p:cNvSpPr txBox="1">
            <a:spLocks/>
          </p:cNvSpPr>
          <p:nvPr/>
        </p:nvSpPr>
        <p:spPr>
          <a:xfrm>
            <a:off x="2738773" y="1256569"/>
            <a:ext cx="174213"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mn-lt"/>
              </a:rPr>
              <a:t>6</a:t>
            </a:r>
            <a:endParaRPr lang="en-US" sz="1600" dirty="0">
              <a:latin typeface="+mn-lt"/>
            </a:endParaRPr>
          </a:p>
        </p:txBody>
      </p:sp>
      <p:sp>
        <p:nvSpPr>
          <p:cNvPr id="219" name="Content Placeholder 2"/>
          <p:cNvSpPr txBox="1">
            <a:spLocks/>
          </p:cNvSpPr>
          <p:nvPr/>
        </p:nvSpPr>
        <p:spPr>
          <a:xfrm>
            <a:off x="2741150" y="1256569"/>
            <a:ext cx="174213"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mn-lt"/>
              </a:rPr>
              <a:t>7</a:t>
            </a:r>
            <a:endParaRPr lang="en-US" sz="1600" dirty="0">
              <a:latin typeface="+mn-lt"/>
            </a:endParaRPr>
          </a:p>
        </p:txBody>
      </p:sp>
      <p:sp>
        <p:nvSpPr>
          <p:cNvPr id="220" name="Content Placeholder 2"/>
          <p:cNvSpPr txBox="1">
            <a:spLocks/>
          </p:cNvSpPr>
          <p:nvPr/>
        </p:nvSpPr>
        <p:spPr>
          <a:xfrm>
            <a:off x="2737053" y="1256569"/>
            <a:ext cx="174213"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mn-lt"/>
              </a:rPr>
              <a:t>8</a:t>
            </a:r>
            <a:endParaRPr lang="en-US" sz="1600" dirty="0">
              <a:latin typeface="+mn-lt"/>
            </a:endParaRPr>
          </a:p>
        </p:txBody>
      </p:sp>
      <p:sp>
        <p:nvSpPr>
          <p:cNvPr id="236" name="Rectangle 235"/>
          <p:cNvSpPr/>
          <p:nvPr/>
        </p:nvSpPr>
        <p:spPr>
          <a:xfrm>
            <a:off x="477379" y="3658354"/>
            <a:ext cx="3658315" cy="1938992"/>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err="1" smtClean="0">
                <a:latin typeface="Gill Sans MT" panose="020B0502020104020203" pitchFamily="34" charset="0"/>
              </a:rPr>
              <a:t>Hyperplane</a:t>
            </a:r>
            <a:r>
              <a:rPr lang="en-US" sz="2000" b="1" dirty="0" smtClean="0">
                <a:latin typeface="Gill Sans MT" panose="020B0502020104020203" pitchFamily="34" charset="0"/>
              </a:rPr>
              <a:t>: </a:t>
            </a:r>
          </a:p>
          <a:p>
            <a:pPr marL="342900" indent="-342900">
              <a:buFontTx/>
              <a:buChar char="-"/>
            </a:pPr>
            <a:r>
              <a:rPr lang="en-US" sz="2000" dirty="0" smtClean="0">
                <a:latin typeface="Gill Sans MT" panose="020B0502020104020203" pitchFamily="34" charset="0"/>
              </a:rPr>
              <a:t>Decision boundary or decision surface that partitions the underlying vector space into two sets, one for each class.</a:t>
            </a:r>
          </a:p>
        </p:txBody>
      </p:sp>
    </p:spTree>
    <p:extLst>
      <p:ext uri="{BB962C8B-B14F-4D97-AF65-F5344CB8AC3E}">
        <p14:creationId xmlns:p14="http://schemas.microsoft.com/office/powerpoint/2010/main" val="426338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wipe(left)">
                                      <p:cBhvr>
                                        <p:cTn id="10" dur="500"/>
                                        <p:tgtEl>
                                          <p:spTgt spid="177"/>
                                        </p:tgtEl>
                                      </p:cBhvr>
                                    </p:animEffect>
                                  </p:childTnLst>
                                </p:cTn>
                              </p:par>
                              <p:par>
                                <p:cTn id="11" presetID="10" presetClass="exit" presetSubtype="0" fill="hold" grpId="1" nodeType="withEffect">
                                  <p:stCondLst>
                                    <p:cond delay="0"/>
                                  </p:stCondLst>
                                  <p:childTnLst>
                                    <p:animEffect transition="out" filter="fade">
                                      <p:cBhvr>
                                        <p:cTn id="12" dur="500"/>
                                        <p:tgtEl>
                                          <p:spTgt spid="175"/>
                                        </p:tgtEl>
                                      </p:cBhvr>
                                    </p:animEffect>
                                    <p:set>
                                      <p:cBhvr>
                                        <p:cTn id="13" dur="1" fill="hold">
                                          <p:stCondLst>
                                            <p:cond delay="499"/>
                                          </p:stCondLst>
                                        </p:cTn>
                                        <p:tgtEl>
                                          <p:spTgt spid="17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22"/>
                                        </p:tgtEl>
                                        <p:attrNameLst>
                                          <p:attrName>style.visibility</p:attrName>
                                        </p:attrNameLst>
                                      </p:cBhvr>
                                      <p:to>
                                        <p:strVal val="visible"/>
                                      </p:to>
                                    </p:set>
                                    <p:animEffect transition="in" filter="wipe(down)">
                                      <p:cBhvr>
                                        <p:cTn id="18" dur="200"/>
                                        <p:tgtEl>
                                          <p:spTgt spid="222"/>
                                        </p:tgtEl>
                                      </p:cBhvr>
                                    </p:animEffect>
                                  </p:childTnLst>
                                </p:cTn>
                              </p:par>
                            </p:childTnLst>
                          </p:cTn>
                        </p:par>
                        <p:par>
                          <p:cTn id="19" fill="hold">
                            <p:stCondLst>
                              <p:cond delay="200"/>
                            </p:stCondLst>
                            <p:childTnLst>
                              <p:par>
                                <p:cTn id="20" presetID="22" presetClass="entr" presetSubtype="4" fill="hold" nodeType="afterEffect">
                                  <p:stCondLst>
                                    <p:cond delay="0"/>
                                  </p:stCondLst>
                                  <p:childTnLst>
                                    <p:set>
                                      <p:cBhvr>
                                        <p:cTn id="21" dur="1" fill="hold">
                                          <p:stCondLst>
                                            <p:cond delay="0"/>
                                          </p:stCondLst>
                                        </p:cTn>
                                        <p:tgtEl>
                                          <p:spTgt spid="223"/>
                                        </p:tgtEl>
                                        <p:attrNameLst>
                                          <p:attrName>style.visibility</p:attrName>
                                        </p:attrNameLst>
                                      </p:cBhvr>
                                      <p:to>
                                        <p:strVal val="visible"/>
                                      </p:to>
                                    </p:set>
                                    <p:animEffect transition="in" filter="wipe(down)">
                                      <p:cBhvr>
                                        <p:cTn id="22" dur="200"/>
                                        <p:tgtEl>
                                          <p:spTgt spid="223"/>
                                        </p:tgtEl>
                                      </p:cBhvr>
                                    </p:animEffect>
                                  </p:childTnLst>
                                </p:cTn>
                              </p:par>
                            </p:childTnLst>
                          </p:cTn>
                        </p:par>
                        <p:par>
                          <p:cTn id="23" fill="hold">
                            <p:stCondLst>
                              <p:cond delay="400"/>
                            </p:stCondLst>
                            <p:childTnLst>
                              <p:par>
                                <p:cTn id="24" presetID="22" presetClass="entr" presetSubtype="4" fill="hold" nodeType="afterEffect">
                                  <p:stCondLst>
                                    <p:cond delay="0"/>
                                  </p:stCondLst>
                                  <p:childTnLst>
                                    <p:set>
                                      <p:cBhvr>
                                        <p:cTn id="25" dur="1" fill="hold">
                                          <p:stCondLst>
                                            <p:cond delay="0"/>
                                          </p:stCondLst>
                                        </p:cTn>
                                        <p:tgtEl>
                                          <p:spTgt spid="224"/>
                                        </p:tgtEl>
                                        <p:attrNameLst>
                                          <p:attrName>style.visibility</p:attrName>
                                        </p:attrNameLst>
                                      </p:cBhvr>
                                      <p:to>
                                        <p:strVal val="visible"/>
                                      </p:to>
                                    </p:set>
                                    <p:animEffect transition="in" filter="wipe(down)">
                                      <p:cBhvr>
                                        <p:cTn id="26" dur="200"/>
                                        <p:tgtEl>
                                          <p:spTgt spid="224"/>
                                        </p:tgtEl>
                                      </p:cBhvr>
                                    </p:animEffect>
                                  </p:childTnLst>
                                </p:cTn>
                              </p:par>
                            </p:childTnLst>
                          </p:cTn>
                        </p:par>
                        <p:par>
                          <p:cTn id="27" fill="hold">
                            <p:stCondLst>
                              <p:cond delay="600"/>
                            </p:stCondLst>
                            <p:childTnLst>
                              <p:par>
                                <p:cTn id="28" presetID="22" presetClass="entr" presetSubtype="4" fill="hold" nodeType="afterEffect">
                                  <p:stCondLst>
                                    <p:cond delay="0"/>
                                  </p:stCondLst>
                                  <p:childTnLst>
                                    <p:set>
                                      <p:cBhvr>
                                        <p:cTn id="29" dur="1" fill="hold">
                                          <p:stCondLst>
                                            <p:cond delay="0"/>
                                          </p:stCondLst>
                                        </p:cTn>
                                        <p:tgtEl>
                                          <p:spTgt spid="225"/>
                                        </p:tgtEl>
                                        <p:attrNameLst>
                                          <p:attrName>style.visibility</p:attrName>
                                        </p:attrNameLst>
                                      </p:cBhvr>
                                      <p:to>
                                        <p:strVal val="visible"/>
                                      </p:to>
                                    </p:set>
                                    <p:animEffect transition="in" filter="wipe(down)">
                                      <p:cBhvr>
                                        <p:cTn id="30" dur="200"/>
                                        <p:tgtEl>
                                          <p:spTgt spid="225"/>
                                        </p:tgtEl>
                                      </p:cBhvr>
                                    </p:animEffect>
                                  </p:childTnLst>
                                </p:cTn>
                              </p:par>
                            </p:childTnLst>
                          </p:cTn>
                        </p:par>
                        <p:par>
                          <p:cTn id="31" fill="hold">
                            <p:stCondLst>
                              <p:cond delay="800"/>
                            </p:stCondLst>
                            <p:childTnLst>
                              <p:par>
                                <p:cTn id="32" presetID="22" presetClass="entr" presetSubtype="4" fill="hold" nodeType="afterEffect">
                                  <p:stCondLst>
                                    <p:cond delay="0"/>
                                  </p:stCondLst>
                                  <p:childTnLst>
                                    <p:set>
                                      <p:cBhvr>
                                        <p:cTn id="33" dur="1" fill="hold">
                                          <p:stCondLst>
                                            <p:cond delay="0"/>
                                          </p:stCondLst>
                                        </p:cTn>
                                        <p:tgtEl>
                                          <p:spTgt spid="226"/>
                                        </p:tgtEl>
                                        <p:attrNameLst>
                                          <p:attrName>style.visibility</p:attrName>
                                        </p:attrNameLst>
                                      </p:cBhvr>
                                      <p:to>
                                        <p:strVal val="visible"/>
                                      </p:to>
                                    </p:set>
                                    <p:animEffect transition="in" filter="wipe(down)">
                                      <p:cBhvr>
                                        <p:cTn id="34" dur="200"/>
                                        <p:tgtEl>
                                          <p:spTgt spid="226"/>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228"/>
                                        </p:tgtEl>
                                        <p:attrNameLst>
                                          <p:attrName>style.visibility</p:attrName>
                                        </p:attrNameLst>
                                      </p:cBhvr>
                                      <p:to>
                                        <p:strVal val="visible"/>
                                      </p:to>
                                    </p:set>
                                    <p:animEffect transition="in" filter="wipe(down)">
                                      <p:cBhvr>
                                        <p:cTn id="38" dur="200"/>
                                        <p:tgtEl>
                                          <p:spTgt spid="228"/>
                                        </p:tgtEl>
                                      </p:cBhvr>
                                    </p:animEffect>
                                  </p:childTnLst>
                                </p:cTn>
                              </p:par>
                            </p:childTnLst>
                          </p:cTn>
                        </p:par>
                        <p:par>
                          <p:cTn id="39" fill="hold">
                            <p:stCondLst>
                              <p:cond delay="1200"/>
                            </p:stCondLst>
                            <p:childTnLst>
                              <p:par>
                                <p:cTn id="40" presetID="22" presetClass="entr" presetSubtype="4" fill="hold" nodeType="afterEffect">
                                  <p:stCondLst>
                                    <p:cond delay="0"/>
                                  </p:stCondLst>
                                  <p:childTnLst>
                                    <p:set>
                                      <p:cBhvr>
                                        <p:cTn id="41" dur="1" fill="hold">
                                          <p:stCondLst>
                                            <p:cond delay="0"/>
                                          </p:stCondLst>
                                        </p:cTn>
                                        <p:tgtEl>
                                          <p:spTgt spid="227"/>
                                        </p:tgtEl>
                                        <p:attrNameLst>
                                          <p:attrName>style.visibility</p:attrName>
                                        </p:attrNameLst>
                                      </p:cBhvr>
                                      <p:to>
                                        <p:strVal val="visible"/>
                                      </p:to>
                                    </p:set>
                                    <p:animEffect transition="in" filter="wipe(down)">
                                      <p:cBhvr>
                                        <p:cTn id="42" dur="200"/>
                                        <p:tgtEl>
                                          <p:spTgt spid="227"/>
                                        </p:tgtEl>
                                      </p:cBhvr>
                                    </p:animEffect>
                                  </p:childTnLst>
                                </p:cTn>
                              </p:par>
                            </p:childTnLst>
                          </p:cTn>
                        </p:par>
                        <p:par>
                          <p:cTn id="43" fill="hold">
                            <p:stCondLst>
                              <p:cond delay="1400"/>
                            </p:stCondLst>
                            <p:childTnLst>
                              <p:par>
                                <p:cTn id="44" presetID="22" presetClass="entr" presetSubtype="4" fill="hold" nodeType="afterEffect">
                                  <p:stCondLst>
                                    <p:cond delay="0"/>
                                  </p:stCondLst>
                                  <p:childTnLst>
                                    <p:set>
                                      <p:cBhvr>
                                        <p:cTn id="45" dur="1" fill="hold">
                                          <p:stCondLst>
                                            <p:cond delay="0"/>
                                          </p:stCondLst>
                                        </p:cTn>
                                        <p:tgtEl>
                                          <p:spTgt spid="229"/>
                                        </p:tgtEl>
                                        <p:attrNameLst>
                                          <p:attrName>style.visibility</p:attrName>
                                        </p:attrNameLst>
                                      </p:cBhvr>
                                      <p:to>
                                        <p:strVal val="visible"/>
                                      </p:to>
                                    </p:set>
                                    <p:animEffect transition="in" filter="wipe(down)">
                                      <p:cBhvr>
                                        <p:cTn id="46" dur="200"/>
                                        <p:tgtEl>
                                          <p:spTgt spid="229"/>
                                        </p:tgtEl>
                                      </p:cBhvr>
                                    </p:animEffect>
                                  </p:childTnLst>
                                </p:cTn>
                              </p:par>
                            </p:childTnLst>
                          </p:cTn>
                        </p:par>
                        <p:par>
                          <p:cTn id="47" fill="hold">
                            <p:stCondLst>
                              <p:cond delay="1600"/>
                            </p:stCondLst>
                            <p:childTnLst>
                              <p:par>
                                <p:cTn id="48" presetID="22" presetClass="entr" presetSubtype="4" fill="hold" nodeType="afterEffect">
                                  <p:stCondLst>
                                    <p:cond delay="0"/>
                                  </p:stCondLst>
                                  <p:childTnLst>
                                    <p:set>
                                      <p:cBhvr>
                                        <p:cTn id="49" dur="1" fill="hold">
                                          <p:stCondLst>
                                            <p:cond delay="0"/>
                                          </p:stCondLst>
                                        </p:cTn>
                                        <p:tgtEl>
                                          <p:spTgt spid="230"/>
                                        </p:tgtEl>
                                        <p:attrNameLst>
                                          <p:attrName>style.visibility</p:attrName>
                                        </p:attrNameLst>
                                      </p:cBhvr>
                                      <p:to>
                                        <p:strVal val="visible"/>
                                      </p:to>
                                    </p:set>
                                    <p:animEffect transition="in" filter="wipe(down)">
                                      <p:cBhvr>
                                        <p:cTn id="50" dur="200"/>
                                        <p:tgtEl>
                                          <p:spTgt spid="230"/>
                                        </p:tgtEl>
                                      </p:cBhvr>
                                    </p:animEffect>
                                  </p:childTnLst>
                                </p:cTn>
                              </p:par>
                            </p:childTnLst>
                          </p:cTn>
                        </p:par>
                        <p:par>
                          <p:cTn id="51" fill="hold">
                            <p:stCondLst>
                              <p:cond delay="1800"/>
                            </p:stCondLst>
                            <p:childTnLst>
                              <p:par>
                                <p:cTn id="52" presetID="22" presetClass="entr" presetSubtype="4" fill="hold" nodeType="afterEffect">
                                  <p:stCondLst>
                                    <p:cond delay="0"/>
                                  </p:stCondLst>
                                  <p:childTnLst>
                                    <p:set>
                                      <p:cBhvr>
                                        <p:cTn id="53" dur="1" fill="hold">
                                          <p:stCondLst>
                                            <p:cond delay="0"/>
                                          </p:stCondLst>
                                        </p:cTn>
                                        <p:tgtEl>
                                          <p:spTgt spid="233"/>
                                        </p:tgtEl>
                                        <p:attrNameLst>
                                          <p:attrName>style.visibility</p:attrName>
                                        </p:attrNameLst>
                                      </p:cBhvr>
                                      <p:to>
                                        <p:strVal val="visible"/>
                                      </p:to>
                                    </p:set>
                                    <p:animEffect transition="in" filter="wipe(down)">
                                      <p:cBhvr>
                                        <p:cTn id="54" dur="200"/>
                                        <p:tgtEl>
                                          <p:spTgt spid="233"/>
                                        </p:tgtEl>
                                      </p:cBhvr>
                                    </p:animEffect>
                                  </p:childTnLst>
                                </p:cTn>
                              </p:par>
                            </p:childTnLst>
                          </p:cTn>
                        </p:par>
                        <p:par>
                          <p:cTn id="55" fill="hold">
                            <p:stCondLst>
                              <p:cond delay="2000"/>
                            </p:stCondLst>
                            <p:childTnLst>
                              <p:par>
                                <p:cTn id="56" presetID="22" presetClass="entr" presetSubtype="4" fill="hold" nodeType="afterEffect">
                                  <p:stCondLst>
                                    <p:cond delay="0"/>
                                  </p:stCondLst>
                                  <p:childTnLst>
                                    <p:set>
                                      <p:cBhvr>
                                        <p:cTn id="57" dur="1" fill="hold">
                                          <p:stCondLst>
                                            <p:cond delay="0"/>
                                          </p:stCondLst>
                                        </p:cTn>
                                        <p:tgtEl>
                                          <p:spTgt spid="232"/>
                                        </p:tgtEl>
                                        <p:attrNameLst>
                                          <p:attrName>style.visibility</p:attrName>
                                        </p:attrNameLst>
                                      </p:cBhvr>
                                      <p:to>
                                        <p:strVal val="visible"/>
                                      </p:to>
                                    </p:set>
                                    <p:animEffect transition="in" filter="wipe(down)">
                                      <p:cBhvr>
                                        <p:cTn id="58" dur="200"/>
                                        <p:tgtEl>
                                          <p:spTgt spid="232"/>
                                        </p:tgtEl>
                                      </p:cBhvr>
                                    </p:animEffect>
                                  </p:childTnLst>
                                </p:cTn>
                              </p:par>
                            </p:childTnLst>
                          </p:cTn>
                        </p:par>
                        <p:par>
                          <p:cTn id="59" fill="hold">
                            <p:stCondLst>
                              <p:cond delay="2200"/>
                            </p:stCondLst>
                            <p:childTnLst>
                              <p:par>
                                <p:cTn id="60" presetID="22" presetClass="entr" presetSubtype="4" fill="hold" nodeType="afterEffect">
                                  <p:stCondLst>
                                    <p:cond delay="0"/>
                                  </p:stCondLst>
                                  <p:childTnLst>
                                    <p:set>
                                      <p:cBhvr>
                                        <p:cTn id="61" dur="1" fill="hold">
                                          <p:stCondLst>
                                            <p:cond delay="0"/>
                                          </p:stCondLst>
                                        </p:cTn>
                                        <p:tgtEl>
                                          <p:spTgt spid="234"/>
                                        </p:tgtEl>
                                        <p:attrNameLst>
                                          <p:attrName>style.visibility</p:attrName>
                                        </p:attrNameLst>
                                      </p:cBhvr>
                                      <p:to>
                                        <p:strVal val="visible"/>
                                      </p:to>
                                    </p:set>
                                    <p:animEffect transition="in" filter="wipe(down)">
                                      <p:cBhvr>
                                        <p:cTn id="62" dur="200"/>
                                        <p:tgtEl>
                                          <p:spTgt spid="234"/>
                                        </p:tgtEl>
                                      </p:cBhvr>
                                    </p:animEffect>
                                  </p:childTnLst>
                                </p:cTn>
                              </p:par>
                            </p:childTnLst>
                          </p:cTn>
                        </p:par>
                        <p:par>
                          <p:cTn id="63" fill="hold">
                            <p:stCondLst>
                              <p:cond delay="2400"/>
                            </p:stCondLst>
                            <p:childTnLst>
                              <p:par>
                                <p:cTn id="64" presetID="22" presetClass="entr" presetSubtype="4" fill="hold" nodeType="afterEffect">
                                  <p:stCondLst>
                                    <p:cond delay="0"/>
                                  </p:stCondLst>
                                  <p:childTnLst>
                                    <p:set>
                                      <p:cBhvr>
                                        <p:cTn id="65" dur="1" fill="hold">
                                          <p:stCondLst>
                                            <p:cond delay="0"/>
                                          </p:stCondLst>
                                        </p:cTn>
                                        <p:tgtEl>
                                          <p:spTgt spid="235"/>
                                        </p:tgtEl>
                                        <p:attrNameLst>
                                          <p:attrName>style.visibility</p:attrName>
                                        </p:attrNameLst>
                                      </p:cBhvr>
                                      <p:to>
                                        <p:strVal val="visible"/>
                                      </p:to>
                                    </p:set>
                                    <p:animEffect transition="in" filter="wipe(down)">
                                      <p:cBhvr>
                                        <p:cTn id="66" dur="200"/>
                                        <p:tgtEl>
                                          <p:spTgt spid="235"/>
                                        </p:tgtEl>
                                      </p:cBhvr>
                                    </p:animEffect>
                                  </p:childTnLst>
                                </p:cTn>
                              </p:par>
                            </p:childTnLst>
                          </p:cTn>
                        </p:par>
                      </p:childTnLst>
                    </p:cTn>
                  </p:par>
                  <p:par>
                    <p:cTn id="67" fill="hold">
                      <p:stCondLst>
                        <p:cond delay="indefinite"/>
                      </p:stCondLst>
                      <p:childTnLst>
                        <p:par>
                          <p:cTn id="68" fill="hold">
                            <p:stCondLst>
                              <p:cond delay="0"/>
                            </p:stCondLst>
                            <p:childTnLst>
                              <p:par>
                                <p:cTn id="69" presetID="47" presetClass="entr" presetSubtype="0" fill="hold" grpId="0" nodeType="clickEffect">
                                  <p:stCondLst>
                                    <p:cond delay="0"/>
                                  </p:stCondLst>
                                  <p:childTnLst>
                                    <p:set>
                                      <p:cBhvr>
                                        <p:cTn id="70" dur="1" fill="hold">
                                          <p:stCondLst>
                                            <p:cond delay="0"/>
                                          </p:stCondLst>
                                        </p:cTn>
                                        <p:tgtEl>
                                          <p:spTgt spid="159"/>
                                        </p:tgtEl>
                                        <p:attrNameLst>
                                          <p:attrName>style.visibility</p:attrName>
                                        </p:attrNameLst>
                                      </p:cBhvr>
                                      <p:to>
                                        <p:strVal val="visible"/>
                                      </p:to>
                                    </p:set>
                                    <p:animEffect transition="in" filter="fade">
                                      <p:cBhvr>
                                        <p:cTn id="71" dur="500"/>
                                        <p:tgtEl>
                                          <p:spTgt spid="159"/>
                                        </p:tgtEl>
                                      </p:cBhvr>
                                    </p:animEffect>
                                    <p:anim calcmode="lin" valueType="num">
                                      <p:cBhvr>
                                        <p:cTn id="72" dur="500" fill="hold"/>
                                        <p:tgtEl>
                                          <p:spTgt spid="159"/>
                                        </p:tgtEl>
                                        <p:attrNameLst>
                                          <p:attrName>ppt_x</p:attrName>
                                        </p:attrNameLst>
                                      </p:cBhvr>
                                      <p:tavLst>
                                        <p:tav tm="0">
                                          <p:val>
                                            <p:strVal val="#ppt_x"/>
                                          </p:val>
                                        </p:tav>
                                        <p:tav tm="100000">
                                          <p:val>
                                            <p:strVal val="#ppt_x"/>
                                          </p:val>
                                        </p:tav>
                                      </p:tavLst>
                                    </p:anim>
                                    <p:anim calcmode="lin" valueType="num">
                                      <p:cBhvr>
                                        <p:cTn id="73" dur="500" fill="hold"/>
                                        <p:tgtEl>
                                          <p:spTgt spid="159"/>
                                        </p:tgtEl>
                                        <p:attrNameLst>
                                          <p:attrName>ppt_y</p:attrName>
                                        </p:attrNameLst>
                                      </p:cBhvr>
                                      <p:tavLst>
                                        <p:tav tm="0">
                                          <p:val>
                                            <p:strVal val="#ppt_y-.1"/>
                                          </p:val>
                                        </p:tav>
                                        <p:tav tm="100000">
                                          <p:val>
                                            <p:strVal val="#ppt_y"/>
                                          </p:val>
                                        </p:tav>
                                      </p:tavLst>
                                    </p:anim>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237"/>
                                        </p:tgtEl>
                                        <p:attrNameLst>
                                          <p:attrName>style.visibility</p:attrName>
                                        </p:attrNameLst>
                                      </p:cBhvr>
                                      <p:to>
                                        <p:strVal val="visible"/>
                                      </p:to>
                                    </p:set>
                                    <p:animEffect transition="in" filter="fade">
                                      <p:cBhvr>
                                        <p:cTn id="77" dur="500"/>
                                        <p:tgtEl>
                                          <p:spTgt spid="23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89"/>
                                        </p:tgtEl>
                                        <p:attrNameLst>
                                          <p:attrName>style.visibility</p:attrName>
                                        </p:attrNameLst>
                                      </p:cBhvr>
                                      <p:to>
                                        <p:strVal val="visible"/>
                                      </p:to>
                                    </p:set>
                                    <p:animEffect transition="in" filter="wipe(left)">
                                      <p:cBhvr>
                                        <p:cTn id="82" dur="500"/>
                                        <p:tgtEl>
                                          <p:spTgt spid="189"/>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78"/>
                                        </p:tgtEl>
                                        <p:attrNameLst>
                                          <p:attrName>style.visibility</p:attrName>
                                        </p:attrNameLst>
                                      </p:cBhvr>
                                      <p:to>
                                        <p:strVal val="visible"/>
                                      </p:to>
                                    </p:set>
                                    <p:animEffect transition="in" filter="wipe(left)">
                                      <p:cBhvr>
                                        <p:cTn id="85" dur="500"/>
                                        <p:tgtEl>
                                          <p:spTgt spid="178"/>
                                        </p:tgtEl>
                                      </p:cBhvr>
                                    </p:animEffect>
                                  </p:childTnLst>
                                </p:cTn>
                              </p:par>
                              <p:par>
                                <p:cTn id="86" presetID="10" presetClass="exit" presetSubtype="0" fill="hold" grpId="1" nodeType="withEffect">
                                  <p:stCondLst>
                                    <p:cond delay="0"/>
                                  </p:stCondLst>
                                  <p:childTnLst>
                                    <p:animEffect transition="out" filter="fade">
                                      <p:cBhvr>
                                        <p:cTn id="87" dur="500"/>
                                        <p:tgtEl>
                                          <p:spTgt spid="177"/>
                                        </p:tgtEl>
                                      </p:cBhvr>
                                    </p:animEffect>
                                    <p:set>
                                      <p:cBhvr>
                                        <p:cTn id="88" dur="1" fill="hold">
                                          <p:stCondLst>
                                            <p:cond delay="499"/>
                                          </p:stCondLst>
                                        </p:cTn>
                                        <p:tgtEl>
                                          <p:spTgt spid="177"/>
                                        </p:tgtEl>
                                        <p:attrNameLst>
                                          <p:attrName>style.visibility</p:attrName>
                                        </p:attrNameLst>
                                      </p:cBhvr>
                                      <p:to>
                                        <p:strVal val="hidden"/>
                                      </p:to>
                                    </p:set>
                                  </p:childTnLst>
                                </p:cTn>
                              </p:par>
                            </p:childTnLst>
                          </p:cTn>
                        </p:par>
                        <p:par>
                          <p:cTn id="89" fill="hold">
                            <p:stCondLst>
                              <p:cond delay="500"/>
                            </p:stCondLst>
                            <p:childTnLst>
                              <p:par>
                                <p:cTn id="90" presetID="22" presetClass="entr" presetSubtype="8" fill="hold" nodeType="afterEffect">
                                  <p:stCondLst>
                                    <p:cond delay="0"/>
                                  </p:stCondLst>
                                  <p:childTnLst>
                                    <p:set>
                                      <p:cBhvr>
                                        <p:cTn id="91" dur="1" fill="hold">
                                          <p:stCondLst>
                                            <p:cond delay="0"/>
                                          </p:stCondLst>
                                        </p:cTn>
                                        <p:tgtEl>
                                          <p:spTgt spid="193"/>
                                        </p:tgtEl>
                                        <p:attrNameLst>
                                          <p:attrName>style.visibility</p:attrName>
                                        </p:attrNameLst>
                                      </p:cBhvr>
                                      <p:to>
                                        <p:strVal val="visible"/>
                                      </p:to>
                                    </p:set>
                                    <p:animEffect transition="in" filter="wipe(left)">
                                      <p:cBhvr>
                                        <p:cTn id="92" dur="500"/>
                                        <p:tgtEl>
                                          <p:spTgt spid="19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79"/>
                                        </p:tgtEl>
                                        <p:attrNameLst>
                                          <p:attrName>style.visibility</p:attrName>
                                        </p:attrNameLst>
                                      </p:cBhvr>
                                      <p:to>
                                        <p:strVal val="visible"/>
                                      </p:to>
                                    </p:set>
                                    <p:animEffect transition="in" filter="wipe(left)">
                                      <p:cBhvr>
                                        <p:cTn id="95" dur="500"/>
                                        <p:tgtEl>
                                          <p:spTgt spid="179"/>
                                        </p:tgtEl>
                                      </p:cBhvr>
                                    </p:animEffect>
                                  </p:childTnLst>
                                </p:cTn>
                              </p:par>
                              <p:par>
                                <p:cTn id="96" presetID="10" presetClass="exit" presetSubtype="0" fill="hold" grpId="1" nodeType="withEffect">
                                  <p:stCondLst>
                                    <p:cond delay="0"/>
                                  </p:stCondLst>
                                  <p:childTnLst>
                                    <p:animEffect transition="out" filter="fade">
                                      <p:cBhvr>
                                        <p:cTn id="97" dur="500"/>
                                        <p:tgtEl>
                                          <p:spTgt spid="178"/>
                                        </p:tgtEl>
                                      </p:cBhvr>
                                    </p:animEffect>
                                    <p:set>
                                      <p:cBhvr>
                                        <p:cTn id="98" dur="1" fill="hold">
                                          <p:stCondLst>
                                            <p:cond delay="499"/>
                                          </p:stCondLst>
                                        </p:cTn>
                                        <p:tgtEl>
                                          <p:spTgt spid="178"/>
                                        </p:tgtEl>
                                        <p:attrNameLst>
                                          <p:attrName>style.visibility</p:attrName>
                                        </p:attrNameLst>
                                      </p:cBhvr>
                                      <p:to>
                                        <p:strVal val="hidden"/>
                                      </p:to>
                                    </p:set>
                                  </p:childTnLst>
                                </p:cTn>
                              </p:par>
                            </p:childTnLst>
                          </p:cTn>
                        </p:par>
                        <p:par>
                          <p:cTn id="99" fill="hold">
                            <p:stCondLst>
                              <p:cond delay="1000"/>
                            </p:stCondLst>
                            <p:childTnLst>
                              <p:par>
                                <p:cTn id="100" presetID="22" presetClass="entr" presetSubtype="8" fill="hold" nodeType="afterEffect">
                                  <p:stCondLst>
                                    <p:cond delay="0"/>
                                  </p:stCondLst>
                                  <p:childTnLst>
                                    <p:set>
                                      <p:cBhvr>
                                        <p:cTn id="101" dur="1" fill="hold">
                                          <p:stCondLst>
                                            <p:cond delay="0"/>
                                          </p:stCondLst>
                                        </p:cTn>
                                        <p:tgtEl>
                                          <p:spTgt spid="198"/>
                                        </p:tgtEl>
                                        <p:attrNameLst>
                                          <p:attrName>style.visibility</p:attrName>
                                        </p:attrNameLst>
                                      </p:cBhvr>
                                      <p:to>
                                        <p:strVal val="visible"/>
                                      </p:to>
                                    </p:set>
                                    <p:animEffect transition="in" filter="wipe(left)">
                                      <p:cBhvr>
                                        <p:cTn id="102" dur="500"/>
                                        <p:tgtEl>
                                          <p:spTgt spid="198"/>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18"/>
                                        </p:tgtEl>
                                        <p:attrNameLst>
                                          <p:attrName>style.visibility</p:attrName>
                                        </p:attrNameLst>
                                      </p:cBhvr>
                                      <p:to>
                                        <p:strVal val="visible"/>
                                      </p:to>
                                    </p:set>
                                    <p:animEffect transition="in" filter="wipe(left)">
                                      <p:cBhvr>
                                        <p:cTn id="105" dur="500"/>
                                        <p:tgtEl>
                                          <p:spTgt spid="218"/>
                                        </p:tgtEl>
                                      </p:cBhvr>
                                    </p:animEffect>
                                  </p:childTnLst>
                                </p:cTn>
                              </p:par>
                              <p:par>
                                <p:cTn id="106" presetID="10" presetClass="exit" presetSubtype="0" fill="hold" grpId="1" nodeType="withEffect">
                                  <p:stCondLst>
                                    <p:cond delay="0"/>
                                  </p:stCondLst>
                                  <p:childTnLst>
                                    <p:animEffect transition="out" filter="fade">
                                      <p:cBhvr>
                                        <p:cTn id="107" dur="500"/>
                                        <p:tgtEl>
                                          <p:spTgt spid="179"/>
                                        </p:tgtEl>
                                      </p:cBhvr>
                                    </p:animEffect>
                                    <p:set>
                                      <p:cBhvr>
                                        <p:cTn id="108" dur="1" fill="hold">
                                          <p:stCondLst>
                                            <p:cond delay="499"/>
                                          </p:stCondLst>
                                        </p:cTn>
                                        <p:tgtEl>
                                          <p:spTgt spid="179"/>
                                        </p:tgtEl>
                                        <p:attrNameLst>
                                          <p:attrName>style.visibility</p:attrName>
                                        </p:attrNameLst>
                                      </p:cBhvr>
                                      <p:to>
                                        <p:strVal val="hidden"/>
                                      </p:to>
                                    </p:set>
                                  </p:childTnLst>
                                </p:cTn>
                              </p:par>
                            </p:childTnLst>
                          </p:cTn>
                        </p:par>
                        <p:par>
                          <p:cTn id="109" fill="hold">
                            <p:stCondLst>
                              <p:cond delay="1500"/>
                            </p:stCondLst>
                            <p:childTnLst>
                              <p:par>
                                <p:cTn id="110" presetID="22" presetClass="entr" presetSubtype="8" fill="hold" nodeType="afterEffect">
                                  <p:stCondLst>
                                    <p:cond delay="0"/>
                                  </p:stCondLst>
                                  <p:childTnLst>
                                    <p:set>
                                      <p:cBhvr>
                                        <p:cTn id="111" dur="1" fill="hold">
                                          <p:stCondLst>
                                            <p:cond delay="0"/>
                                          </p:stCondLst>
                                        </p:cTn>
                                        <p:tgtEl>
                                          <p:spTgt spid="202"/>
                                        </p:tgtEl>
                                        <p:attrNameLst>
                                          <p:attrName>style.visibility</p:attrName>
                                        </p:attrNameLst>
                                      </p:cBhvr>
                                      <p:to>
                                        <p:strVal val="visible"/>
                                      </p:to>
                                    </p:set>
                                    <p:animEffect transition="in" filter="wipe(left)">
                                      <p:cBhvr>
                                        <p:cTn id="112" dur="500"/>
                                        <p:tgtEl>
                                          <p:spTgt spid="202"/>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19"/>
                                        </p:tgtEl>
                                        <p:attrNameLst>
                                          <p:attrName>style.visibility</p:attrName>
                                        </p:attrNameLst>
                                      </p:cBhvr>
                                      <p:to>
                                        <p:strVal val="visible"/>
                                      </p:to>
                                    </p:set>
                                    <p:animEffect transition="in" filter="wipe(left)">
                                      <p:cBhvr>
                                        <p:cTn id="115" dur="500"/>
                                        <p:tgtEl>
                                          <p:spTgt spid="219"/>
                                        </p:tgtEl>
                                      </p:cBhvr>
                                    </p:animEffect>
                                  </p:childTnLst>
                                </p:cTn>
                              </p:par>
                              <p:par>
                                <p:cTn id="116" presetID="10" presetClass="exit" presetSubtype="0" fill="hold" grpId="1" nodeType="withEffect">
                                  <p:stCondLst>
                                    <p:cond delay="0"/>
                                  </p:stCondLst>
                                  <p:childTnLst>
                                    <p:animEffect transition="out" filter="fade">
                                      <p:cBhvr>
                                        <p:cTn id="117" dur="500"/>
                                        <p:tgtEl>
                                          <p:spTgt spid="218"/>
                                        </p:tgtEl>
                                      </p:cBhvr>
                                    </p:animEffect>
                                    <p:set>
                                      <p:cBhvr>
                                        <p:cTn id="118" dur="1" fill="hold">
                                          <p:stCondLst>
                                            <p:cond delay="499"/>
                                          </p:stCondLst>
                                        </p:cTn>
                                        <p:tgtEl>
                                          <p:spTgt spid="218"/>
                                        </p:tgtEl>
                                        <p:attrNameLst>
                                          <p:attrName>style.visibility</p:attrName>
                                        </p:attrNameLst>
                                      </p:cBhvr>
                                      <p:to>
                                        <p:strVal val="hidden"/>
                                      </p:to>
                                    </p:set>
                                  </p:childTnLst>
                                </p:cTn>
                              </p:par>
                            </p:childTnLst>
                          </p:cTn>
                        </p:par>
                        <p:par>
                          <p:cTn id="119" fill="hold">
                            <p:stCondLst>
                              <p:cond delay="2000"/>
                            </p:stCondLst>
                            <p:childTnLst>
                              <p:par>
                                <p:cTn id="120" presetID="22" presetClass="entr" presetSubtype="8" fill="hold" nodeType="afterEffect">
                                  <p:stCondLst>
                                    <p:cond delay="0"/>
                                  </p:stCondLst>
                                  <p:childTnLst>
                                    <p:set>
                                      <p:cBhvr>
                                        <p:cTn id="121" dur="1" fill="hold">
                                          <p:stCondLst>
                                            <p:cond delay="0"/>
                                          </p:stCondLst>
                                        </p:cTn>
                                        <p:tgtEl>
                                          <p:spTgt spid="206"/>
                                        </p:tgtEl>
                                        <p:attrNameLst>
                                          <p:attrName>style.visibility</p:attrName>
                                        </p:attrNameLst>
                                      </p:cBhvr>
                                      <p:to>
                                        <p:strVal val="visible"/>
                                      </p:to>
                                    </p:set>
                                    <p:animEffect transition="in" filter="wipe(left)">
                                      <p:cBhvr>
                                        <p:cTn id="122" dur="500"/>
                                        <p:tgtEl>
                                          <p:spTgt spid="206"/>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220"/>
                                        </p:tgtEl>
                                        <p:attrNameLst>
                                          <p:attrName>style.visibility</p:attrName>
                                        </p:attrNameLst>
                                      </p:cBhvr>
                                      <p:to>
                                        <p:strVal val="visible"/>
                                      </p:to>
                                    </p:set>
                                    <p:animEffect transition="in" filter="wipe(left)">
                                      <p:cBhvr>
                                        <p:cTn id="125" dur="500"/>
                                        <p:tgtEl>
                                          <p:spTgt spid="220"/>
                                        </p:tgtEl>
                                      </p:cBhvr>
                                    </p:animEffect>
                                  </p:childTnLst>
                                </p:cTn>
                              </p:par>
                              <p:par>
                                <p:cTn id="126" presetID="10" presetClass="exit" presetSubtype="0" fill="hold" grpId="1" nodeType="withEffect">
                                  <p:stCondLst>
                                    <p:cond delay="0"/>
                                  </p:stCondLst>
                                  <p:childTnLst>
                                    <p:animEffect transition="out" filter="fade">
                                      <p:cBhvr>
                                        <p:cTn id="127" dur="500"/>
                                        <p:tgtEl>
                                          <p:spTgt spid="219"/>
                                        </p:tgtEl>
                                      </p:cBhvr>
                                    </p:animEffect>
                                    <p:set>
                                      <p:cBhvr>
                                        <p:cTn id="128" dur="1" fill="hold">
                                          <p:stCondLst>
                                            <p:cond delay="499"/>
                                          </p:stCondLst>
                                        </p:cTn>
                                        <p:tgtEl>
                                          <p:spTgt spid="219"/>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36"/>
                                        </p:tgtEl>
                                        <p:attrNameLst>
                                          <p:attrName>style.visibility</p:attrName>
                                        </p:attrNameLst>
                                      </p:cBhvr>
                                      <p:to>
                                        <p:strVal val="visible"/>
                                      </p:to>
                                    </p:set>
                                    <p:animEffect transition="in" filter="fade">
                                      <p:cBhvr>
                                        <p:cTn id="133"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159" grpId="0" animBg="1"/>
      <p:bldP spid="175" grpId="1"/>
      <p:bldP spid="177" grpId="0"/>
      <p:bldP spid="177" grpId="1"/>
      <p:bldP spid="178" grpId="0"/>
      <p:bldP spid="178" grpId="1"/>
      <p:bldP spid="179" grpId="0"/>
      <p:bldP spid="179" grpId="1"/>
      <p:bldP spid="218" grpId="0"/>
      <p:bldP spid="218" grpId="1"/>
      <p:bldP spid="219" grpId="0"/>
      <p:bldP spid="219" grpId="1"/>
      <p:bldP spid="220" grpId="0"/>
      <p:bldP spid="2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4658360" y="4409440"/>
            <a:ext cx="6741160" cy="1148080"/>
          </a:xfrm>
          <a:custGeom>
            <a:avLst/>
            <a:gdLst>
              <a:gd name="connsiteX0" fmla="*/ 0 w 6741160"/>
              <a:gd name="connsiteY0" fmla="*/ 1148080 h 1148080"/>
              <a:gd name="connsiteX1" fmla="*/ 2011680 w 6741160"/>
              <a:gd name="connsiteY1" fmla="*/ 0 h 1148080"/>
              <a:gd name="connsiteX2" fmla="*/ 6741160 w 6741160"/>
              <a:gd name="connsiteY2" fmla="*/ 1143000 h 1148080"/>
              <a:gd name="connsiteX3" fmla="*/ 0 w 6741160"/>
              <a:gd name="connsiteY3" fmla="*/ 1148080 h 1148080"/>
            </a:gdLst>
            <a:ahLst/>
            <a:cxnLst>
              <a:cxn ang="0">
                <a:pos x="connsiteX0" y="connsiteY0"/>
              </a:cxn>
              <a:cxn ang="0">
                <a:pos x="connsiteX1" y="connsiteY1"/>
              </a:cxn>
              <a:cxn ang="0">
                <a:pos x="connsiteX2" y="connsiteY2"/>
              </a:cxn>
              <a:cxn ang="0">
                <a:pos x="connsiteX3" y="connsiteY3"/>
              </a:cxn>
            </a:cxnLst>
            <a:rect l="l" t="t" r="r" b="b"/>
            <a:pathLst>
              <a:path w="6741160" h="1148080">
                <a:moveTo>
                  <a:pt x="0" y="1148080"/>
                </a:moveTo>
                <a:lnTo>
                  <a:pt x="2011680" y="0"/>
                </a:lnTo>
                <a:lnTo>
                  <a:pt x="6741160" y="1143000"/>
                </a:lnTo>
                <a:lnTo>
                  <a:pt x="0" y="1148080"/>
                </a:lnTo>
                <a:close/>
              </a:path>
            </a:pathLst>
          </a:cu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4691252" y="2937854"/>
            <a:ext cx="6756462" cy="2618080"/>
          </a:xfrm>
          <a:custGeom>
            <a:avLst/>
            <a:gdLst>
              <a:gd name="connsiteX0" fmla="*/ 5902960 w 5902960"/>
              <a:gd name="connsiteY0" fmla="*/ 3017520 h 3017520"/>
              <a:gd name="connsiteX1" fmla="*/ 2011680 w 5902960"/>
              <a:gd name="connsiteY1" fmla="*/ 1849120 h 3017520"/>
              <a:gd name="connsiteX2" fmla="*/ 0 w 5902960"/>
              <a:gd name="connsiteY2" fmla="*/ 0 h 3017520"/>
              <a:gd name="connsiteX3" fmla="*/ 5842000 w 5902960"/>
              <a:gd name="connsiteY3" fmla="*/ 3007360 h 3017520"/>
              <a:gd name="connsiteX0" fmla="*/ 6134418 w 6134418"/>
              <a:gd name="connsiteY0" fmla="*/ 3073389 h 3073389"/>
              <a:gd name="connsiteX1" fmla="*/ 2011680 w 6134418"/>
              <a:gd name="connsiteY1" fmla="*/ 1849120 h 3073389"/>
              <a:gd name="connsiteX2" fmla="*/ 0 w 6134418"/>
              <a:gd name="connsiteY2" fmla="*/ 0 h 3073389"/>
              <a:gd name="connsiteX3" fmla="*/ 5842000 w 6134418"/>
              <a:gd name="connsiteY3" fmla="*/ 3007360 h 3073389"/>
              <a:gd name="connsiteX0" fmla="*/ 6134418 w 6743887"/>
              <a:gd name="connsiteY0" fmla="*/ 3073389 h 3073389"/>
              <a:gd name="connsiteX1" fmla="*/ 2011680 w 6743887"/>
              <a:gd name="connsiteY1" fmla="*/ 1849120 h 3073389"/>
              <a:gd name="connsiteX2" fmla="*/ 0 w 6743887"/>
              <a:gd name="connsiteY2" fmla="*/ 0 h 3073389"/>
              <a:gd name="connsiteX3" fmla="*/ 6743887 w 6743887"/>
              <a:gd name="connsiteY3" fmla="*/ 2983416 h 3073389"/>
              <a:gd name="connsiteX0" fmla="*/ 6134418 w 6951401"/>
              <a:gd name="connsiteY0" fmla="*/ 3073389 h 3073389"/>
              <a:gd name="connsiteX1" fmla="*/ 2011680 w 6951401"/>
              <a:gd name="connsiteY1" fmla="*/ 1849120 h 3073389"/>
              <a:gd name="connsiteX2" fmla="*/ 0 w 6951401"/>
              <a:gd name="connsiteY2" fmla="*/ 0 h 3073389"/>
              <a:gd name="connsiteX3" fmla="*/ 6951401 w 6951401"/>
              <a:gd name="connsiteY3" fmla="*/ 3047266 h 3073389"/>
              <a:gd name="connsiteX0" fmla="*/ 6134418 w 6951401"/>
              <a:gd name="connsiteY0" fmla="*/ 3073389 h 3095154"/>
              <a:gd name="connsiteX1" fmla="*/ 2011680 w 6951401"/>
              <a:gd name="connsiteY1" fmla="*/ 1849120 h 3095154"/>
              <a:gd name="connsiteX2" fmla="*/ 0 w 6951401"/>
              <a:gd name="connsiteY2" fmla="*/ 0 h 3095154"/>
              <a:gd name="connsiteX3" fmla="*/ 6951401 w 6951401"/>
              <a:gd name="connsiteY3" fmla="*/ 3095154 h 3095154"/>
              <a:gd name="connsiteX0" fmla="*/ 6134418 w 7023233"/>
              <a:gd name="connsiteY0" fmla="*/ 3073389 h 3073389"/>
              <a:gd name="connsiteX1" fmla="*/ 2011680 w 7023233"/>
              <a:gd name="connsiteY1" fmla="*/ 1849120 h 3073389"/>
              <a:gd name="connsiteX2" fmla="*/ 0 w 7023233"/>
              <a:gd name="connsiteY2" fmla="*/ 0 h 3073389"/>
              <a:gd name="connsiteX3" fmla="*/ 7023233 w 7023233"/>
              <a:gd name="connsiteY3" fmla="*/ 3047266 h 3073389"/>
              <a:gd name="connsiteX0" fmla="*/ 7028323 w 7028323"/>
              <a:gd name="connsiteY0" fmla="*/ 3057426 h 3057426"/>
              <a:gd name="connsiteX1" fmla="*/ 2011680 w 7028323"/>
              <a:gd name="connsiteY1" fmla="*/ 1849120 h 3057426"/>
              <a:gd name="connsiteX2" fmla="*/ 0 w 7028323"/>
              <a:gd name="connsiteY2" fmla="*/ 0 h 3057426"/>
              <a:gd name="connsiteX3" fmla="*/ 7023233 w 7028323"/>
              <a:gd name="connsiteY3" fmla="*/ 3047266 h 3057426"/>
              <a:gd name="connsiteX0" fmla="*/ 7028323 w 7028323"/>
              <a:gd name="connsiteY0" fmla="*/ 3057426 h 3057426"/>
              <a:gd name="connsiteX1" fmla="*/ 2011680 w 7028323"/>
              <a:gd name="connsiteY1" fmla="*/ 1849120 h 3057426"/>
              <a:gd name="connsiteX2" fmla="*/ 0 w 7028323"/>
              <a:gd name="connsiteY2" fmla="*/ 0 h 3057426"/>
              <a:gd name="connsiteX3" fmla="*/ 3633377 w 7028323"/>
              <a:gd name="connsiteY3" fmla="*/ 1578270 h 3057426"/>
              <a:gd name="connsiteX4" fmla="*/ 7023233 w 7028323"/>
              <a:gd name="connsiteY4" fmla="*/ 3047266 h 3057426"/>
              <a:gd name="connsiteX0" fmla="*/ 7028323 w 7028323"/>
              <a:gd name="connsiteY0" fmla="*/ 3057426 h 3057426"/>
              <a:gd name="connsiteX1" fmla="*/ 2011680 w 7028323"/>
              <a:gd name="connsiteY1" fmla="*/ 1849120 h 3057426"/>
              <a:gd name="connsiteX2" fmla="*/ 0 w 7028323"/>
              <a:gd name="connsiteY2" fmla="*/ 0 h 3057426"/>
              <a:gd name="connsiteX3" fmla="*/ 3718241 w 7028323"/>
              <a:gd name="connsiteY3" fmla="*/ 1541900 h 3057426"/>
              <a:gd name="connsiteX4" fmla="*/ 7023233 w 7028323"/>
              <a:gd name="connsiteY4" fmla="*/ 3047266 h 3057426"/>
              <a:gd name="connsiteX0" fmla="*/ 7076817 w 7076817"/>
              <a:gd name="connsiteY0" fmla="*/ 2742215 h 2742215"/>
              <a:gd name="connsiteX1" fmla="*/ 2060174 w 7076817"/>
              <a:gd name="connsiteY1" fmla="*/ 1533909 h 2742215"/>
              <a:gd name="connsiteX2" fmla="*/ 0 w 7076817"/>
              <a:gd name="connsiteY2" fmla="*/ 0 h 2742215"/>
              <a:gd name="connsiteX3" fmla="*/ 3766735 w 7076817"/>
              <a:gd name="connsiteY3" fmla="*/ 1226689 h 2742215"/>
              <a:gd name="connsiteX4" fmla="*/ 7071727 w 7076817"/>
              <a:gd name="connsiteY4" fmla="*/ 2732055 h 2742215"/>
              <a:gd name="connsiteX0" fmla="*/ 7076817 w 7076817"/>
              <a:gd name="connsiteY0" fmla="*/ 2742215 h 2742215"/>
              <a:gd name="connsiteX1" fmla="*/ 2060174 w 7076817"/>
              <a:gd name="connsiteY1" fmla="*/ 1533909 h 2742215"/>
              <a:gd name="connsiteX2" fmla="*/ 0 w 7076817"/>
              <a:gd name="connsiteY2" fmla="*/ 0 h 2742215"/>
              <a:gd name="connsiteX3" fmla="*/ 4227428 w 7076817"/>
              <a:gd name="connsiteY3" fmla="*/ 1347923 h 2742215"/>
              <a:gd name="connsiteX4" fmla="*/ 7071727 w 7076817"/>
              <a:gd name="connsiteY4" fmla="*/ 2732055 h 274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6817" h="2742215">
                <a:moveTo>
                  <a:pt x="7076817" y="2742215"/>
                </a:moveTo>
                <a:lnTo>
                  <a:pt x="2060174" y="1533909"/>
                </a:lnTo>
                <a:lnTo>
                  <a:pt x="0" y="0"/>
                </a:lnTo>
                <a:lnTo>
                  <a:pt x="4227428" y="1347923"/>
                </a:lnTo>
                <a:lnTo>
                  <a:pt x="7071727" y="2732055"/>
                </a:lnTo>
              </a:path>
            </a:pathLst>
          </a:custGeom>
          <a:solidFill>
            <a:schemeClr val="accent1">
              <a:lumMod val="20000"/>
              <a:lumOff val="80000"/>
              <a:alpha val="55000"/>
            </a:schemeClr>
          </a:solidFill>
          <a:ln w="19050">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itle 1"/>
          <p:cNvSpPr txBox="1">
            <a:spLocks/>
          </p:cNvSpPr>
          <p:nvPr/>
        </p:nvSpPr>
        <p:spPr>
          <a:xfrm>
            <a:off x="838200" y="181492"/>
            <a:ext cx="8864927"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Classification of new unseen inputs</a:t>
            </a:r>
            <a:endParaRPr lang="en-US" dirty="0"/>
          </a:p>
        </p:txBody>
      </p:sp>
      <p:sp>
        <p:nvSpPr>
          <p:cNvPr id="11" name="Content Placeholder 2"/>
          <p:cNvSpPr>
            <a:spLocks noGrp="1"/>
          </p:cNvSpPr>
          <p:nvPr>
            <p:ph idx="1"/>
          </p:nvPr>
        </p:nvSpPr>
        <p:spPr>
          <a:xfrm>
            <a:off x="1278219" y="791502"/>
            <a:ext cx="6685594" cy="409709"/>
          </a:xfrm>
        </p:spPr>
        <p:txBody>
          <a:bodyPr>
            <a:noAutofit/>
          </a:bodyPr>
          <a:lstStyle/>
          <a:p>
            <a:pPr marL="0" indent="0">
              <a:buNone/>
            </a:pPr>
            <a:r>
              <a:rPr lang="en-US" sz="2800" dirty="0" smtClean="0"/>
              <a:t>Re-using the classification example </a:t>
            </a:r>
            <a:endParaRPr lang="en-US" sz="2800" dirty="0"/>
          </a:p>
        </p:txBody>
      </p:sp>
      <p:cxnSp>
        <p:nvCxnSpPr>
          <p:cNvPr id="131" name="Straight Arrow Connector 130"/>
          <p:cNvCxnSpPr/>
          <p:nvPr/>
        </p:nvCxnSpPr>
        <p:spPr>
          <a:xfrm flipV="1">
            <a:off x="4665543" y="1734664"/>
            <a:ext cx="0" cy="381814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rot="16200000">
            <a:off x="3127075" y="4038645"/>
            <a:ext cx="2762227" cy="461665"/>
          </a:xfrm>
          <a:prstGeom prst="rect">
            <a:avLst/>
          </a:prstGeom>
        </p:spPr>
        <p:txBody>
          <a:bodyPr wrap="square">
            <a:spAutoFit/>
          </a:bodyPr>
          <a:lstStyle/>
          <a:p>
            <a:r>
              <a:rPr lang="en-US" sz="2400" dirty="0" smtClean="0"/>
              <a:t>Tumor Location</a:t>
            </a:r>
            <a:endParaRPr lang="en-US" sz="2400" b="1" i="1" baseline="30000" dirty="0" smtClean="0"/>
          </a:p>
        </p:txBody>
      </p:sp>
      <p:sp>
        <p:nvSpPr>
          <p:cNvPr id="25" name="Rectangle 24"/>
          <p:cNvSpPr/>
          <p:nvPr/>
        </p:nvSpPr>
        <p:spPr>
          <a:xfrm rot="19789363">
            <a:off x="8264934" y="2212476"/>
            <a:ext cx="2762227" cy="461665"/>
          </a:xfrm>
          <a:prstGeom prst="rect">
            <a:avLst/>
          </a:prstGeom>
        </p:spPr>
        <p:txBody>
          <a:bodyPr wrap="square">
            <a:spAutoFit/>
          </a:bodyPr>
          <a:lstStyle/>
          <a:p>
            <a:r>
              <a:rPr lang="en-US" sz="2400" dirty="0" smtClean="0"/>
              <a:t>Lymph Node</a:t>
            </a:r>
            <a:endParaRPr lang="en-US" sz="2400" b="1" i="1" baseline="30000" dirty="0" smtClean="0"/>
          </a:p>
        </p:txBody>
      </p:sp>
      <p:cxnSp>
        <p:nvCxnSpPr>
          <p:cNvPr id="22" name="Straight Arrow Connector 21"/>
          <p:cNvCxnSpPr/>
          <p:nvPr/>
        </p:nvCxnSpPr>
        <p:spPr>
          <a:xfrm flipV="1">
            <a:off x="4665543" y="2931837"/>
            <a:ext cx="4610028" cy="2620969"/>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4665543" y="5556088"/>
            <a:ext cx="7344816" cy="0"/>
          </a:xfrm>
          <a:prstGeom prst="line">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4694458" y="5733256"/>
            <a:ext cx="2762227" cy="461665"/>
          </a:xfrm>
          <a:prstGeom prst="rect">
            <a:avLst/>
          </a:prstGeom>
        </p:spPr>
        <p:txBody>
          <a:bodyPr wrap="square">
            <a:spAutoFit/>
          </a:bodyPr>
          <a:lstStyle/>
          <a:p>
            <a:r>
              <a:rPr lang="en-US" sz="2400" dirty="0" smtClean="0"/>
              <a:t>Tumor Size</a:t>
            </a:r>
            <a:endParaRPr lang="en-US" sz="2400" b="1" i="1" baseline="30000" dirty="0" smtClean="0"/>
          </a:p>
        </p:txBody>
      </p:sp>
      <p:sp>
        <p:nvSpPr>
          <p:cNvPr id="170" name="Rectangle 169"/>
          <p:cNvSpPr/>
          <p:nvPr/>
        </p:nvSpPr>
        <p:spPr>
          <a:xfrm>
            <a:off x="6896342" y="5076906"/>
            <a:ext cx="1683934" cy="338554"/>
          </a:xfrm>
          <a:prstGeom prst="rect">
            <a:avLst/>
          </a:prstGeom>
        </p:spPr>
        <p:txBody>
          <a:bodyPr wrap="square">
            <a:spAutoFit/>
          </a:bodyPr>
          <a:lstStyle/>
          <a:p>
            <a:r>
              <a:rPr lang="en-US" sz="1600" dirty="0" smtClean="0"/>
              <a:t>Benign Region</a:t>
            </a:r>
          </a:p>
        </p:txBody>
      </p:sp>
      <p:sp>
        <p:nvSpPr>
          <p:cNvPr id="171" name="Rectangle 170"/>
          <p:cNvSpPr/>
          <p:nvPr/>
        </p:nvSpPr>
        <p:spPr>
          <a:xfrm>
            <a:off x="9027278" y="3474457"/>
            <a:ext cx="1857253" cy="338554"/>
          </a:xfrm>
          <a:prstGeom prst="rect">
            <a:avLst/>
          </a:prstGeom>
        </p:spPr>
        <p:txBody>
          <a:bodyPr wrap="square">
            <a:spAutoFit/>
          </a:bodyPr>
          <a:lstStyle/>
          <a:p>
            <a:r>
              <a:rPr lang="en-US" sz="1600" dirty="0" smtClean="0"/>
              <a:t>Malignant Region </a:t>
            </a:r>
          </a:p>
        </p:txBody>
      </p:sp>
      <p:grpSp>
        <p:nvGrpSpPr>
          <p:cNvPr id="12" name="Group 11"/>
          <p:cNvGrpSpPr/>
          <p:nvPr/>
        </p:nvGrpSpPr>
        <p:grpSpPr>
          <a:xfrm>
            <a:off x="4677292" y="3111463"/>
            <a:ext cx="3786803" cy="2432821"/>
            <a:chOff x="4677292" y="3111463"/>
            <a:chExt cx="3786803" cy="2432821"/>
          </a:xfrm>
        </p:grpSpPr>
        <p:cxnSp>
          <p:nvCxnSpPr>
            <p:cNvPr id="71" name="Straight Connector 70"/>
            <p:cNvCxnSpPr/>
            <p:nvPr/>
          </p:nvCxnSpPr>
          <p:spPr>
            <a:xfrm flipV="1">
              <a:off x="5665926" y="4948203"/>
              <a:ext cx="1057162" cy="596081"/>
            </a:xfrm>
            <a:prstGeom prst="line">
              <a:avLst/>
            </a:prstGeom>
            <a:ln>
              <a:solidFill>
                <a:schemeClr val="bg2">
                  <a:lumMod val="9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6716249" y="3937625"/>
              <a:ext cx="8345" cy="1004012"/>
            </a:xfrm>
            <a:prstGeom prst="line">
              <a:avLst/>
            </a:prstGeom>
            <a:ln>
              <a:solidFill>
                <a:schemeClr val="bg2">
                  <a:lumMod val="9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735960" y="4944919"/>
              <a:ext cx="987128" cy="0"/>
            </a:xfrm>
            <a:prstGeom prst="line">
              <a:avLst/>
            </a:prstGeom>
            <a:ln>
              <a:solidFill>
                <a:schemeClr val="bg2">
                  <a:lumMod val="9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6606842" y="3111463"/>
              <a:ext cx="1857253" cy="523220"/>
            </a:xfrm>
            <a:prstGeom prst="rect">
              <a:avLst/>
            </a:prstGeom>
            <a:ln>
              <a:noFill/>
              <a:prstDash val="lgDash"/>
            </a:ln>
          </p:spPr>
          <p:txBody>
            <a:bodyPr wrap="square">
              <a:spAutoFit/>
            </a:bodyPr>
            <a:lstStyle/>
            <a:p>
              <a:r>
                <a:rPr lang="en-US" sz="2800" dirty="0" smtClean="0">
                  <a:solidFill>
                    <a:srgbClr val="7030A0"/>
                  </a:solidFill>
                </a:rPr>
                <a:t>Prediction</a:t>
              </a:r>
            </a:p>
          </p:txBody>
        </p:sp>
        <p:cxnSp>
          <p:nvCxnSpPr>
            <p:cNvPr id="145" name="Straight Connector 144"/>
            <p:cNvCxnSpPr/>
            <p:nvPr/>
          </p:nvCxnSpPr>
          <p:spPr>
            <a:xfrm>
              <a:off x="5735960" y="4011034"/>
              <a:ext cx="987128" cy="0"/>
            </a:xfrm>
            <a:prstGeom prst="line">
              <a:avLst/>
            </a:prstGeom>
            <a:ln>
              <a:solidFill>
                <a:schemeClr val="bg2">
                  <a:lumMod val="9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5739098" y="4011034"/>
              <a:ext cx="0" cy="930603"/>
            </a:xfrm>
            <a:prstGeom prst="line">
              <a:avLst/>
            </a:prstGeom>
            <a:ln>
              <a:solidFill>
                <a:schemeClr val="bg2">
                  <a:lumMod val="9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4677292" y="4010880"/>
              <a:ext cx="1057162" cy="596081"/>
            </a:xfrm>
            <a:prstGeom prst="line">
              <a:avLst/>
            </a:prstGeom>
            <a:ln>
              <a:solidFill>
                <a:schemeClr val="bg2">
                  <a:lumMod val="9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5686462" y="4613526"/>
              <a:ext cx="0" cy="930603"/>
            </a:xfrm>
            <a:prstGeom prst="line">
              <a:avLst/>
            </a:prstGeom>
            <a:ln>
              <a:solidFill>
                <a:schemeClr val="bg2">
                  <a:lumMod val="9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4706173" y="4613526"/>
              <a:ext cx="987128" cy="0"/>
            </a:xfrm>
            <a:prstGeom prst="line">
              <a:avLst/>
            </a:prstGeom>
            <a:ln>
              <a:solidFill>
                <a:schemeClr val="bg2">
                  <a:lumMod val="9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5682613" y="4019894"/>
              <a:ext cx="1057162" cy="596081"/>
            </a:xfrm>
            <a:prstGeom prst="line">
              <a:avLst/>
            </a:prstGeom>
            <a:ln>
              <a:solidFill>
                <a:schemeClr val="bg2">
                  <a:lumMod val="90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a:off x="6564438" y="3839542"/>
              <a:ext cx="317299" cy="273534"/>
            </a:xfrm>
            <a:prstGeom prst="triangle">
              <a:avLst/>
            </a:prstGeom>
            <a:solidFill>
              <a:srgbClr val="7030A0"/>
            </a:solid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Content Placeholder 2"/>
          <p:cNvSpPr txBox="1">
            <a:spLocks/>
          </p:cNvSpPr>
          <p:nvPr/>
        </p:nvSpPr>
        <p:spPr>
          <a:xfrm>
            <a:off x="47328" y="1513065"/>
            <a:ext cx="849392"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 vector</a:t>
            </a:r>
            <a:endParaRPr lang="en-US" sz="1600" dirty="0">
              <a:latin typeface="Gill Sans MT" panose="020B0502020104020203" pitchFamily="34" charset="0"/>
            </a:endParaRPr>
          </a:p>
        </p:txBody>
      </p:sp>
      <p:cxnSp>
        <p:nvCxnSpPr>
          <p:cNvPr id="152" name="Elbow Connector 151"/>
          <p:cNvCxnSpPr/>
          <p:nvPr/>
        </p:nvCxnSpPr>
        <p:spPr>
          <a:xfrm flipH="1" flipV="1">
            <a:off x="1025058" y="1600349"/>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Content Placeholder 2"/>
          <p:cNvSpPr txBox="1">
            <a:spLocks/>
          </p:cNvSpPr>
          <p:nvPr/>
        </p:nvSpPr>
        <p:spPr>
          <a:xfrm>
            <a:off x="1349030" y="1490040"/>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Feature(0) = tumor size</a:t>
            </a:r>
            <a:endParaRPr lang="en-US" sz="1600" dirty="0">
              <a:latin typeface="Gill Sans MT" panose="020B0502020104020203" pitchFamily="34" charset="0"/>
            </a:endParaRPr>
          </a:p>
        </p:txBody>
      </p:sp>
      <p:sp>
        <p:nvSpPr>
          <p:cNvPr id="154" name="Content Placeholder 2"/>
          <p:cNvSpPr txBox="1">
            <a:spLocks/>
          </p:cNvSpPr>
          <p:nvPr/>
        </p:nvSpPr>
        <p:spPr>
          <a:xfrm>
            <a:off x="1355765" y="1258279"/>
            <a:ext cx="2170649"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err="1" smtClean="0">
                <a:latin typeface="Gill Sans MT" panose="020B0502020104020203" pitchFamily="34" charset="0"/>
              </a:rPr>
              <a:t>feature_length</a:t>
            </a:r>
            <a:r>
              <a:rPr lang="en-US" sz="1600" dirty="0" smtClean="0">
                <a:latin typeface="Gill Sans MT" panose="020B0502020104020203" pitchFamily="34" charset="0"/>
              </a:rPr>
              <a:t> = 3</a:t>
            </a:r>
            <a:endParaRPr lang="en-US" sz="1600" dirty="0">
              <a:latin typeface="+mn-lt"/>
            </a:endParaRPr>
          </a:p>
        </p:txBody>
      </p:sp>
      <p:sp>
        <p:nvSpPr>
          <p:cNvPr id="160" name="Rectangle 159"/>
          <p:cNvSpPr/>
          <p:nvPr/>
        </p:nvSpPr>
        <p:spPr>
          <a:xfrm>
            <a:off x="807230" y="1485518"/>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61" name="Group 160"/>
          <p:cNvGrpSpPr/>
          <p:nvPr/>
        </p:nvGrpSpPr>
        <p:grpSpPr>
          <a:xfrm>
            <a:off x="807230" y="1701373"/>
            <a:ext cx="3073112" cy="221768"/>
            <a:chOff x="1135327" y="1701373"/>
            <a:chExt cx="3073112" cy="221768"/>
          </a:xfrm>
        </p:grpSpPr>
        <p:cxnSp>
          <p:nvCxnSpPr>
            <p:cNvPr id="162" name="Elbow Connector 161"/>
            <p:cNvCxnSpPr/>
            <p:nvPr/>
          </p:nvCxnSpPr>
          <p:spPr>
            <a:xfrm flipH="1" flipV="1">
              <a:off x="1353155" y="1811851"/>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3" name="Content Placeholder 2"/>
            <p:cNvSpPr txBox="1">
              <a:spLocks/>
            </p:cNvSpPr>
            <p:nvPr/>
          </p:nvSpPr>
          <p:spPr>
            <a:xfrm>
              <a:off x="1677127" y="1701542"/>
              <a:ext cx="253131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a:t>
              </a:r>
              <a:r>
                <a:rPr lang="en-US" sz="1600" dirty="0" smtClean="0">
                  <a:latin typeface="+mn-lt"/>
                </a:rPr>
                <a:t>1</a:t>
              </a:r>
              <a:r>
                <a:rPr lang="en-US" sz="1600" dirty="0" smtClean="0">
                  <a:latin typeface="Gill Sans MT" panose="020B0502020104020203" pitchFamily="34" charset="0"/>
                </a:rPr>
                <a:t>) = tumor location</a:t>
              </a:r>
              <a:endParaRPr lang="en-US" sz="1600" dirty="0">
                <a:latin typeface="Gill Sans MT" panose="020B0502020104020203" pitchFamily="34" charset="0"/>
              </a:endParaRPr>
            </a:p>
          </p:txBody>
        </p:sp>
        <p:sp>
          <p:nvSpPr>
            <p:cNvPr id="164" name="Rectangle 163"/>
            <p:cNvSpPr/>
            <p:nvPr/>
          </p:nvSpPr>
          <p:spPr>
            <a:xfrm>
              <a:off x="1135327" y="1701373"/>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nvGrpSpPr>
          <p:cNvPr id="176" name="Group 175"/>
          <p:cNvGrpSpPr/>
          <p:nvPr/>
        </p:nvGrpSpPr>
        <p:grpSpPr>
          <a:xfrm>
            <a:off x="807230" y="1907776"/>
            <a:ext cx="3073112" cy="229394"/>
            <a:chOff x="1135327" y="1907776"/>
            <a:chExt cx="3073112" cy="229394"/>
          </a:xfrm>
        </p:grpSpPr>
        <p:cxnSp>
          <p:nvCxnSpPr>
            <p:cNvPr id="237" name="Elbow Connector 236"/>
            <p:cNvCxnSpPr/>
            <p:nvPr/>
          </p:nvCxnSpPr>
          <p:spPr>
            <a:xfrm flipH="1" flipV="1">
              <a:off x="1353155" y="2018085"/>
              <a:ext cx="312825" cy="491"/>
            </a:xfrm>
            <a:prstGeom prst="bentConnector3">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8" name="Content Placeholder 2"/>
            <p:cNvSpPr txBox="1">
              <a:spLocks/>
            </p:cNvSpPr>
            <p:nvPr/>
          </p:nvSpPr>
          <p:spPr>
            <a:xfrm>
              <a:off x="1677127" y="1907776"/>
              <a:ext cx="253131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latin typeface="Gill Sans MT" panose="020B0502020104020203" pitchFamily="34" charset="0"/>
                </a:rPr>
                <a:t>Feature(2) = lymph node</a:t>
              </a:r>
              <a:endParaRPr lang="en-US" sz="1600" dirty="0">
                <a:latin typeface="Gill Sans MT" panose="020B0502020104020203" pitchFamily="34" charset="0"/>
              </a:endParaRPr>
            </a:p>
          </p:txBody>
        </p:sp>
        <p:sp>
          <p:nvSpPr>
            <p:cNvPr id="239" name="Rectangle 238"/>
            <p:cNvSpPr/>
            <p:nvPr/>
          </p:nvSpPr>
          <p:spPr>
            <a:xfrm>
              <a:off x="1135327" y="1919342"/>
              <a:ext cx="217828" cy="217828"/>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sp>
        <p:nvSpPr>
          <p:cNvPr id="243" name="Rectangle 242"/>
          <p:cNvSpPr/>
          <p:nvPr/>
        </p:nvSpPr>
        <p:spPr>
          <a:xfrm>
            <a:off x="477379" y="2578996"/>
            <a:ext cx="3658315" cy="3477875"/>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smtClean="0">
                <a:latin typeface="Gill Sans MT" panose="020B0502020104020203" pitchFamily="34" charset="0"/>
              </a:rPr>
              <a:t>Classifier: </a:t>
            </a:r>
          </a:p>
          <a:p>
            <a:pPr marL="342900" indent="-342900">
              <a:buFontTx/>
              <a:buChar char="-"/>
            </a:pPr>
            <a:r>
              <a:rPr lang="en-US" sz="2000" dirty="0" smtClean="0">
                <a:latin typeface="Gill Sans MT" panose="020B0502020104020203" pitchFamily="34" charset="0"/>
              </a:rPr>
              <a:t>will </a:t>
            </a:r>
            <a:r>
              <a:rPr lang="en-US" sz="2000" dirty="0">
                <a:latin typeface="Gill Sans MT" panose="020B0502020104020203" pitchFamily="34" charset="0"/>
              </a:rPr>
              <a:t>label points on one side of the decision surface as belonging to one class and all those on the other side as belonging to the other class</a:t>
            </a:r>
            <a:r>
              <a:rPr lang="en-US" sz="2000" dirty="0" smtClean="0">
                <a:latin typeface="Gill Sans MT" panose="020B0502020104020203" pitchFamily="34" charset="0"/>
              </a:rPr>
              <a:t>.</a:t>
            </a:r>
          </a:p>
          <a:p>
            <a:pPr marL="342900" indent="-342900">
              <a:buFontTx/>
              <a:buChar char="-"/>
            </a:pPr>
            <a:r>
              <a:rPr lang="en-US" sz="2000" dirty="0" smtClean="0">
                <a:latin typeface="Gill Sans MT" panose="020B0502020104020203" pitchFamily="34" charset="0"/>
              </a:rPr>
              <a:t>If the decision surface is a </a:t>
            </a:r>
            <a:r>
              <a:rPr lang="en-US" sz="2000" dirty="0" err="1" smtClean="0">
                <a:latin typeface="Gill Sans MT" panose="020B0502020104020203" pitchFamily="34" charset="0"/>
              </a:rPr>
              <a:t>hyperplane</a:t>
            </a:r>
            <a:r>
              <a:rPr lang="en-US" sz="2000" dirty="0" smtClean="0">
                <a:latin typeface="Gill Sans MT" panose="020B0502020104020203" pitchFamily="34" charset="0"/>
              </a:rPr>
              <a:t>, then the classification problem is linear, and the classes are linearly separable.</a:t>
            </a:r>
            <a:endParaRPr lang="en-US" sz="2000" dirty="0">
              <a:latin typeface="Gill Sans MT" panose="020B0502020104020203" pitchFamily="34" charset="0"/>
            </a:endParaRPr>
          </a:p>
        </p:txBody>
      </p:sp>
      <p:sp>
        <p:nvSpPr>
          <p:cNvPr id="13" name="Freeform 12"/>
          <p:cNvSpPr/>
          <p:nvPr/>
        </p:nvSpPr>
        <p:spPr>
          <a:xfrm>
            <a:off x="10652760" y="6746240"/>
            <a:ext cx="116840" cy="0"/>
          </a:xfrm>
          <a:custGeom>
            <a:avLst/>
            <a:gdLst>
              <a:gd name="connsiteX0" fmla="*/ 116840 w 116840"/>
              <a:gd name="connsiteY0" fmla="*/ 0 h 0"/>
              <a:gd name="connsiteX1" fmla="*/ 116840 w 116840"/>
              <a:gd name="connsiteY1" fmla="*/ 0 h 0"/>
              <a:gd name="connsiteX2" fmla="*/ 0 w 116840"/>
              <a:gd name="connsiteY2" fmla="*/ 0 h 0"/>
            </a:gdLst>
            <a:ahLst/>
            <a:cxnLst>
              <a:cxn ang="0">
                <a:pos x="connsiteX0" y="connsiteY0"/>
              </a:cxn>
              <a:cxn ang="0">
                <a:pos x="connsiteX1" y="connsiteY1"/>
              </a:cxn>
              <a:cxn ang="0">
                <a:pos x="connsiteX2" y="connsiteY2"/>
              </a:cxn>
            </a:cxnLst>
            <a:rect l="l" t="t" r="r" b="b"/>
            <a:pathLst>
              <a:path w="116840">
                <a:moveTo>
                  <a:pt x="116840" y="0"/>
                </a:moveTo>
                <a:lnTo>
                  <a:pt x="116840" y="0"/>
                </a:ln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89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181492"/>
            <a:ext cx="850104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a:t>Demystifying the ML “Black Box”</a:t>
            </a:r>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Putting the learning algorithm into perspective … re-use the linear regression problem</a:t>
            </a:r>
            <a:endParaRPr lang="en-US" sz="2400" dirty="0"/>
          </a:p>
        </p:txBody>
      </p:sp>
      <p:sp>
        <p:nvSpPr>
          <p:cNvPr id="106" name="Content Placeholder 2"/>
          <p:cNvSpPr txBox="1">
            <a:spLocks/>
          </p:cNvSpPr>
          <p:nvPr/>
        </p:nvSpPr>
        <p:spPr>
          <a:xfrm>
            <a:off x="5075405" y="1200359"/>
            <a:ext cx="6137404" cy="409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dirty="0" smtClean="0"/>
              <a:t>Supervised Learning Model </a:t>
            </a:r>
            <a:endParaRPr lang="en-US" sz="2800" dirty="0"/>
          </a:p>
        </p:txBody>
      </p:sp>
      <p:graphicFrame>
        <p:nvGraphicFramePr>
          <p:cNvPr id="217" name="Table 216"/>
          <p:cNvGraphicFramePr>
            <a:graphicFrameLocks noGrp="1"/>
          </p:cNvGraphicFramePr>
          <p:nvPr>
            <p:extLst>
              <p:ext uri="{D42A27DB-BD31-4B8C-83A1-F6EECF244321}">
                <p14:modId xmlns:p14="http://schemas.microsoft.com/office/powerpoint/2010/main" val="1698683677"/>
              </p:ext>
            </p:extLst>
          </p:nvPr>
        </p:nvGraphicFramePr>
        <p:xfrm>
          <a:off x="1667508" y="4149080"/>
          <a:ext cx="2016737" cy="2042160"/>
        </p:xfrm>
        <a:graphic>
          <a:graphicData uri="http://schemas.openxmlformats.org/drawingml/2006/table">
            <a:tbl>
              <a:tblPr firstRow="1" bandRow="1">
                <a:tableStyleId>{00A15C55-8517-42AA-B614-E9B94910E393}</a:tableStyleId>
              </a:tblPr>
              <a:tblGrid>
                <a:gridCol w="751234"/>
                <a:gridCol w="593090"/>
                <a:gridCol w="672413"/>
              </a:tblGrid>
              <a:tr h="271424">
                <a:tc>
                  <a:txBody>
                    <a:bodyPr/>
                    <a:lstStyle/>
                    <a:p>
                      <a:pPr algn="ctr"/>
                      <a:r>
                        <a:rPr lang="en-US" sz="1400" dirty="0" smtClean="0">
                          <a:solidFill>
                            <a:schemeClr val="tx1"/>
                          </a:solidFill>
                        </a:rPr>
                        <a:t>Instance (</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c>
                  <a:txBody>
                    <a:bodyPr/>
                    <a:lstStyle/>
                    <a:p>
                      <a:pPr algn="ctr"/>
                      <a:r>
                        <a:rPr lang="en-US" sz="1400" baseline="0" dirty="0" smtClean="0">
                          <a:solidFill>
                            <a:schemeClr val="tx1"/>
                          </a:solidFill>
                        </a:rPr>
                        <a:t> Input </a:t>
                      </a:r>
                    </a:p>
                    <a:p>
                      <a:pPr algn="ctr"/>
                      <a:r>
                        <a:rPr lang="en-US" sz="1400" baseline="0" dirty="0" smtClean="0">
                          <a:solidFill>
                            <a:schemeClr val="tx1"/>
                          </a:solidFill>
                        </a:rPr>
                        <a:t>x(</a:t>
                      </a:r>
                      <a:r>
                        <a:rPr lang="en-US" sz="1400" baseline="0" dirty="0" err="1" smtClean="0">
                          <a:solidFill>
                            <a:schemeClr val="tx1"/>
                          </a:solidFill>
                        </a:rPr>
                        <a:t>i</a:t>
                      </a:r>
                      <a:r>
                        <a:rPr lang="en-US" sz="1400" baseline="0" dirty="0" smtClean="0">
                          <a:solidFill>
                            <a:schemeClr val="tx1"/>
                          </a:solidFill>
                        </a:rPr>
                        <a:t>)</a:t>
                      </a:r>
                      <a:endParaRPr lang="en-US" sz="1400" dirty="0" smtClean="0">
                        <a:solidFill>
                          <a:schemeClr val="tx1"/>
                        </a:solidFill>
                      </a:endParaRPr>
                    </a:p>
                  </a:txBody>
                  <a:tcPr marL="45720" marR="45720" anchor="ctr"/>
                </a:tc>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1</a:t>
                      </a:r>
                      <a:endParaRPr lang="en-US" sz="1400" dirty="0"/>
                    </a:p>
                  </a:txBody>
                  <a:tcPr marL="45720" marR="45720"/>
                </a:tc>
                <a:tc>
                  <a:txBody>
                    <a:bodyPr/>
                    <a:lstStyle/>
                    <a:p>
                      <a:pPr algn="ctr"/>
                      <a:r>
                        <a:rPr lang="en-US" sz="1400" dirty="0" smtClean="0"/>
                        <a:t>x(1)</a:t>
                      </a:r>
                      <a:endParaRPr lang="en-US" sz="1400" dirty="0"/>
                    </a:p>
                  </a:txBody>
                  <a:tcPr marL="45720" marR="45720"/>
                </a:tc>
                <a:tc>
                  <a:txBody>
                    <a:bodyPr/>
                    <a:lstStyle/>
                    <a:p>
                      <a:pPr algn="ctr"/>
                      <a:r>
                        <a:rPr lang="en-US" sz="1400" dirty="0" smtClean="0"/>
                        <a:t>y(1)</a:t>
                      </a:r>
                      <a:endParaRPr lang="en-US" sz="1400" dirty="0"/>
                    </a:p>
                  </a:txBody>
                  <a:tcPr marL="45720" marR="45720"/>
                </a:tc>
              </a:tr>
              <a:tr h="162855">
                <a:tc>
                  <a:txBody>
                    <a:bodyPr/>
                    <a:lstStyle/>
                    <a:p>
                      <a:pPr algn="ctr"/>
                      <a:r>
                        <a:rPr lang="en-US" sz="1400" dirty="0" smtClean="0"/>
                        <a:t>2</a:t>
                      </a:r>
                      <a:endParaRPr lang="en-US" sz="1400" dirty="0"/>
                    </a:p>
                  </a:txBody>
                  <a:tcPr marL="45720" marR="45720"/>
                </a:tc>
                <a:tc>
                  <a:txBody>
                    <a:bodyPr/>
                    <a:lstStyle/>
                    <a:p>
                      <a:pPr algn="ctr"/>
                      <a:r>
                        <a:rPr lang="en-US" sz="1400" dirty="0" smtClean="0"/>
                        <a:t>x(2)</a:t>
                      </a:r>
                      <a:endParaRPr lang="en-US" sz="1400" dirty="0"/>
                    </a:p>
                  </a:txBody>
                  <a:tcPr marL="45720" marR="45720"/>
                </a:tc>
                <a:tc>
                  <a:txBody>
                    <a:bodyPr/>
                    <a:lstStyle/>
                    <a:p>
                      <a:pPr algn="ctr"/>
                      <a:r>
                        <a:rPr lang="en-US" sz="1400" dirty="0" smtClean="0"/>
                        <a:t>y(2)</a:t>
                      </a:r>
                      <a:endParaRPr lang="en-US" sz="1400" dirty="0"/>
                    </a:p>
                  </a:txBody>
                  <a:tcPr marL="45720" marR="45720"/>
                </a:tc>
              </a:tr>
              <a:tr h="220155">
                <a:tc>
                  <a:txBody>
                    <a:bodyPr/>
                    <a:lstStyle/>
                    <a:p>
                      <a:pPr algn="ctr"/>
                      <a:r>
                        <a:rPr lang="en-US" sz="1400" dirty="0" smtClean="0"/>
                        <a:t>3</a:t>
                      </a:r>
                      <a:endParaRPr lang="en-US" sz="1400" dirty="0"/>
                    </a:p>
                  </a:txBody>
                  <a:tcPr marL="45720" marR="45720"/>
                </a:tc>
                <a:tc>
                  <a:txBody>
                    <a:bodyPr/>
                    <a:lstStyle/>
                    <a:p>
                      <a:pPr algn="ctr"/>
                      <a:r>
                        <a:rPr lang="en-US" sz="1400" dirty="0" smtClean="0"/>
                        <a:t>x(3)</a:t>
                      </a:r>
                      <a:endParaRPr lang="en-US" sz="1400" dirty="0"/>
                    </a:p>
                  </a:txBody>
                  <a:tcPr marL="45720" marR="45720"/>
                </a:tc>
                <a:tc>
                  <a:txBody>
                    <a:bodyPr/>
                    <a:lstStyle/>
                    <a:p>
                      <a:pPr algn="ctr"/>
                      <a:r>
                        <a:rPr lang="en-US" sz="1400" dirty="0" smtClean="0"/>
                        <a:t>y(3)</a:t>
                      </a:r>
                      <a:endParaRPr lang="en-US" sz="1400" dirty="0"/>
                    </a:p>
                  </a:txBody>
                  <a:tcPr marL="45720" marR="45720"/>
                </a:tc>
              </a:tr>
              <a:tr h="126723">
                <a:tc>
                  <a:txBody>
                    <a:bodyPr/>
                    <a:lstStyle/>
                    <a:p>
                      <a:pPr algn="ctr"/>
                      <a:r>
                        <a:rPr lang="en-US" sz="1400" dirty="0" smtClean="0"/>
                        <a:t>:</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m</a:t>
                      </a:r>
                      <a:endParaRPr lang="en-US" sz="1400" dirty="0"/>
                    </a:p>
                  </a:txBody>
                  <a:tcPr marL="45720" marR="45720"/>
                </a:tc>
                <a:tc>
                  <a:txBody>
                    <a:bodyPr/>
                    <a:lstStyle/>
                    <a:p>
                      <a:pPr algn="ctr"/>
                      <a:r>
                        <a:rPr lang="en-US" sz="1400" dirty="0" smtClean="0"/>
                        <a:t>x(m)</a:t>
                      </a:r>
                      <a:endParaRPr lang="en-US" sz="1400" dirty="0"/>
                    </a:p>
                  </a:txBody>
                  <a:tcPr marL="45720" marR="45720"/>
                </a:tc>
                <a:tc>
                  <a:txBody>
                    <a:bodyPr/>
                    <a:lstStyle/>
                    <a:p>
                      <a:pPr algn="ctr"/>
                      <a:r>
                        <a:rPr lang="en-US" sz="1400" dirty="0" smtClean="0"/>
                        <a:t>y(m)</a:t>
                      </a:r>
                      <a:endParaRPr lang="en-US" sz="1400" dirty="0"/>
                    </a:p>
                  </a:txBody>
                  <a:tcPr marL="45720" marR="45720"/>
                </a:tc>
              </a:tr>
            </a:tbl>
          </a:graphicData>
        </a:graphic>
      </p:graphicFrame>
      <p:sp>
        <p:nvSpPr>
          <p:cNvPr id="300" name="Rounded Rectangle 299"/>
          <p:cNvSpPr/>
          <p:nvPr/>
        </p:nvSpPr>
        <p:spPr>
          <a:xfrm>
            <a:off x="8626387" y="3994970"/>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CLASSIFIER MODEL</a:t>
            </a:r>
          </a:p>
        </p:txBody>
      </p:sp>
      <p:grpSp>
        <p:nvGrpSpPr>
          <p:cNvPr id="19" name="Group 18"/>
          <p:cNvGrpSpPr/>
          <p:nvPr/>
        </p:nvGrpSpPr>
        <p:grpSpPr>
          <a:xfrm>
            <a:off x="5764335" y="2399058"/>
            <a:ext cx="2794084" cy="1232778"/>
            <a:chOff x="6618324" y="2399058"/>
            <a:chExt cx="2794084" cy="1232778"/>
          </a:xfrm>
        </p:grpSpPr>
        <p:grpSp>
          <p:nvGrpSpPr>
            <p:cNvPr id="275" name="Group 274"/>
            <p:cNvGrpSpPr/>
            <p:nvPr/>
          </p:nvGrpSpPr>
          <p:grpSpPr>
            <a:xfrm>
              <a:off x="8834699" y="2399058"/>
              <a:ext cx="167700" cy="1140332"/>
              <a:chOff x="5303912" y="1916013"/>
              <a:chExt cx="1080120" cy="7344655"/>
            </a:xfrm>
            <a:effectLst>
              <a:outerShdw blurRad="50800" dist="38100" dir="2700000" algn="tl" rotWithShape="0">
                <a:prstClr val="black">
                  <a:alpha val="40000"/>
                </a:prstClr>
              </a:outerShdw>
            </a:effectLst>
          </p:grpSpPr>
          <p:sp>
            <p:nvSpPr>
              <p:cNvPr id="276" name="Rectangle 275"/>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7" name="Rectangle 276"/>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8" name="Rectangle 277"/>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9" name="Rectangle 278"/>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80" name="Rectangle 279"/>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81" name="Group 280"/>
              <p:cNvGrpSpPr/>
              <p:nvPr/>
            </p:nvGrpSpPr>
            <p:grpSpPr>
              <a:xfrm>
                <a:off x="5715955" y="6448020"/>
                <a:ext cx="256034" cy="1371663"/>
                <a:chOff x="7264127" y="3328658"/>
                <a:chExt cx="256034" cy="1371663"/>
              </a:xfrm>
            </p:grpSpPr>
            <p:sp>
              <p:nvSpPr>
                <p:cNvPr id="282" name="Oval 281"/>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83" name="Oval 282"/>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84" name="Oval 283"/>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85" name="Group 284"/>
            <p:cNvGrpSpPr/>
            <p:nvPr/>
          </p:nvGrpSpPr>
          <p:grpSpPr>
            <a:xfrm>
              <a:off x="8778814" y="2433045"/>
              <a:ext cx="167700" cy="1140332"/>
              <a:chOff x="5303912" y="1916013"/>
              <a:chExt cx="1080120" cy="7344655"/>
            </a:xfrm>
            <a:effectLst>
              <a:outerShdw blurRad="50800" dist="38100" dir="2700000" algn="tl" rotWithShape="0">
                <a:prstClr val="black">
                  <a:alpha val="40000"/>
                </a:prstClr>
              </a:outerShdw>
            </a:effectLst>
          </p:grpSpPr>
          <p:sp>
            <p:nvSpPr>
              <p:cNvPr id="286" name="Rectangle 285"/>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87" name="Rectangle 286"/>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88" name="Rectangle 287"/>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89" name="Rectangle 288"/>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90" name="Rectangle 289"/>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91" name="Group 290"/>
              <p:cNvGrpSpPr/>
              <p:nvPr/>
            </p:nvGrpSpPr>
            <p:grpSpPr>
              <a:xfrm>
                <a:off x="5715955" y="6448020"/>
                <a:ext cx="256034" cy="1371663"/>
                <a:chOff x="7264127" y="3328658"/>
                <a:chExt cx="256034" cy="1371663"/>
              </a:xfrm>
            </p:grpSpPr>
            <p:sp>
              <p:nvSpPr>
                <p:cNvPr id="292" name="Oval 291"/>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93" name="Oval 292"/>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94" name="Oval 293"/>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304" name="Group 303"/>
            <p:cNvGrpSpPr/>
            <p:nvPr/>
          </p:nvGrpSpPr>
          <p:grpSpPr>
            <a:xfrm>
              <a:off x="6618324" y="2773063"/>
              <a:ext cx="1792455" cy="608940"/>
              <a:chOff x="2950208" y="2579979"/>
              <a:chExt cx="1792455" cy="608940"/>
            </a:xfrm>
          </p:grpSpPr>
          <p:sp>
            <p:nvSpPr>
              <p:cNvPr id="305" name="Rounded Rectangle 304"/>
              <p:cNvSpPr/>
              <p:nvPr/>
            </p:nvSpPr>
            <p:spPr>
              <a:xfrm>
                <a:off x="3471312" y="2579979"/>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cxnSp>
            <p:nvCxnSpPr>
              <p:cNvPr id="306" name="Elbow Connector 305"/>
              <p:cNvCxnSpPr>
                <a:stCxn id="332" idx="6"/>
                <a:endCxn id="305" idx="1"/>
              </p:cNvCxnSpPr>
              <p:nvPr/>
            </p:nvCxnSpPr>
            <p:spPr>
              <a:xfrm>
                <a:off x="2950208" y="2881890"/>
                <a:ext cx="521104"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p:nvGrpSpPr>
          <p:grpSpPr>
            <a:xfrm>
              <a:off x="7914049" y="2491504"/>
              <a:ext cx="977255" cy="1140332"/>
              <a:chOff x="4245933" y="2298420"/>
              <a:chExt cx="977255" cy="1140332"/>
            </a:xfrm>
          </p:grpSpPr>
          <p:grpSp>
            <p:nvGrpSpPr>
              <p:cNvPr id="308" name="Group 307"/>
              <p:cNvGrpSpPr/>
              <p:nvPr/>
            </p:nvGrpSpPr>
            <p:grpSpPr>
              <a:xfrm>
                <a:off x="5055488" y="2298420"/>
                <a:ext cx="167700" cy="1140332"/>
                <a:chOff x="5303912" y="1916013"/>
                <a:chExt cx="1080120" cy="7344655"/>
              </a:xfrm>
              <a:effectLst>
                <a:outerShdw blurRad="50800" dist="38100" dir="2700000" algn="tl" rotWithShape="0">
                  <a:prstClr val="black">
                    <a:alpha val="40000"/>
                  </a:prstClr>
                </a:outerShdw>
              </a:effectLst>
            </p:grpSpPr>
            <p:sp>
              <p:nvSpPr>
                <p:cNvPr id="311" name="Rectangle 31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2" name="Rectangle 31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3" name="Rectangle 31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4" name="Rectangle 31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5" name="Rectangle 31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16" name="Group 315"/>
                <p:cNvGrpSpPr/>
                <p:nvPr/>
              </p:nvGrpSpPr>
              <p:grpSpPr>
                <a:xfrm>
                  <a:off x="5715955" y="6448020"/>
                  <a:ext cx="256034" cy="1371663"/>
                  <a:chOff x="7264127" y="3328658"/>
                  <a:chExt cx="256034" cy="1371663"/>
                </a:xfrm>
              </p:grpSpPr>
              <p:sp>
                <p:nvSpPr>
                  <p:cNvPr id="317" name="Oval 31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8" name="Oval 31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9" name="Oval 31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309" name="Content Placeholder 2"/>
              <p:cNvSpPr txBox="1">
                <a:spLocks/>
              </p:cNvSpPr>
              <p:nvPr/>
            </p:nvSpPr>
            <p:spPr>
              <a:xfrm>
                <a:off x="4245933" y="2312574"/>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310" name="Elbow Connector 309"/>
              <p:cNvCxnSpPr>
                <a:stCxn id="305" idx="3"/>
                <a:endCxn id="314" idx="1"/>
              </p:cNvCxnSpPr>
              <p:nvPr/>
            </p:nvCxnSpPr>
            <p:spPr>
              <a:xfrm flipV="1">
                <a:off x="4742663" y="2883958"/>
                <a:ext cx="312825" cy="49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2" name="Elbow Connector 321"/>
            <p:cNvCxnSpPr>
              <a:stCxn id="324" idx="6"/>
              <a:endCxn id="323" idx="2"/>
            </p:cNvCxnSpPr>
            <p:nvPr/>
          </p:nvCxnSpPr>
          <p:spPr>
            <a:xfrm flipV="1">
              <a:off x="8885519" y="3076932"/>
              <a:ext cx="526889" cy="3940"/>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4" name="Oval 323"/>
            <p:cNvSpPr/>
            <p:nvPr/>
          </p:nvSpPr>
          <p:spPr>
            <a:xfrm>
              <a:off x="8725479" y="3000852"/>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393" name="Elbow Connector 392"/>
          <p:cNvCxnSpPr>
            <a:stCxn id="332" idx="6"/>
            <a:endCxn id="323" idx="2"/>
          </p:cNvCxnSpPr>
          <p:nvPr/>
        </p:nvCxnSpPr>
        <p:spPr>
          <a:xfrm>
            <a:off x="5764335" y="3074974"/>
            <a:ext cx="2794084" cy="1958"/>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0" name="Rectangle 399"/>
          <p:cNvSpPr/>
          <p:nvPr/>
        </p:nvSpPr>
        <p:spPr>
          <a:xfrm>
            <a:off x="721989" y="1224348"/>
            <a:ext cx="1523177" cy="338554"/>
          </a:xfrm>
          <a:prstGeom prst="rect">
            <a:avLst/>
          </a:prstGeom>
        </p:spPr>
        <p:txBody>
          <a:bodyPr wrap="square">
            <a:spAutoFit/>
          </a:bodyPr>
          <a:lstStyle/>
          <a:p>
            <a:r>
              <a:rPr lang="en-US" sz="1600" u="sng" dirty="0" smtClean="0"/>
              <a:t>TERMINOLOGY</a:t>
            </a:r>
          </a:p>
        </p:txBody>
      </p:sp>
      <p:sp>
        <p:nvSpPr>
          <p:cNvPr id="405" name="Rectangle 404"/>
          <p:cNvSpPr/>
          <p:nvPr/>
        </p:nvSpPr>
        <p:spPr>
          <a:xfrm>
            <a:off x="1096206" y="2622734"/>
            <a:ext cx="3946168" cy="338554"/>
          </a:xfrm>
          <a:prstGeom prst="rect">
            <a:avLst/>
          </a:prstGeom>
        </p:spPr>
        <p:txBody>
          <a:bodyPr wrap="square">
            <a:spAutoFit/>
          </a:bodyPr>
          <a:lstStyle/>
          <a:p>
            <a:r>
              <a:rPr lang="en-US" sz="1600" dirty="0" smtClean="0"/>
              <a:t>(</a:t>
            </a:r>
            <a:r>
              <a:rPr lang="en-US" sz="1600" dirty="0" err="1" smtClean="0"/>
              <a:t>x,y</a:t>
            </a:r>
            <a:r>
              <a:rPr lang="en-US" sz="1600" dirty="0" smtClean="0"/>
              <a:t>)  = single training example</a:t>
            </a:r>
          </a:p>
        </p:txBody>
      </p:sp>
      <p:sp>
        <p:nvSpPr>
          <p:cNvPr id="406" name="Rectangle 405"/>
          <p:cNvSpPr/>
          <p:nvPr/>
        </p:nvSpPr>
        <p:spPr>
          <a:xfrm>
            <a:off x="1096206" y="2934733"/>
            <a:ext cx="3946168" cy="830997"/>
          </a:xfrm>
          <a:prstGeom prst="rect">
            <a:avLst/>
          </a:prstGeom>
        </p:spPr>
        <p:txBody>
          <a:bodyPr wrap="square">
            <a:spAutoFit/>
          </a:bodyPr>
          <a:lstStyle/>
          <a:p>
            <a:r>
              <a:rPr lang="en-US" sz="1600" dirty="0" smtClean="0"/>
              <a:t>(</a:t>
            </a:r>
            <a:r>
              <a:rPr lang="en-US" sz="1600" dirty="0" err="1" smtClean="0"/>
              <a:t>x</a:t>
            </a:r>
            <a:r>
              <a:rPr lang="en-US" sz="1600" baseline="30000" dirty="0" err="1" smtClean="0"/>
              <a:t>i</a:t>
            </a:r>
            <a:r>
              <a:rPr lang="en-US" sz="1600" dirty="0" err="1" smtClean="0"/>
              <a:t>,y</a:t>
            </a:r>
            <a:r>
              <a:rPr lang="en-US" sz="1600" baseline="30000" dirty="0" err="1"/>
              <a:t>i</a:t>
            </a:r>
            <a:r>
              <a:rPr lang="en-US" sz="1600" dirty="0" smtClean="0"/>
              <a:t>)  = specific example (</a:t>
            </a:r>
            <a:r>
              <a:rPr lang="en-US" sz="1600" dirty="0" err="1" smtClean="0"/>
              <a:t>i</a:t>
            </a:r>
            <a:r>
              <a:rPr lang="en-US" sz="1600" baseline="30000" dirty="0" err="1" smtClean="0"/>
              <a:t>th</a:t>
            </a:r>
            <a:r>
              <a:rPr lang="en-US" sz="1600" dirty="0" smtClean="0"/>
              <a:t> training example) where “</a:t>
            </a:r>
            <a:r>
              <a:rPr lang="en-US" sz="1600" dirty="0" err="1" smtClean="0"/>
              <a:t>i</a:t>
            </a:r>
            <a:r>
              <a:rPr lang="en-US" sz="1600" dirty="0" smtClean="0"/>
              <a:t>” is an index into to the training set</a:t>
            </a:r>
          </a:p>
        </p:txBody>
      </p:sp>
      <p:sp>
        <p:nvSpPr>
          <p:cNvPr id="407" name="Rounded Rectangle 406"/>
          <p:cNvSpPr/>
          <p:nvPr/>
        </p:nvSpPr>
        <p:spPr>
          <a:xfrm>
            <a:off x="8626387" y="3994970"/>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accent6">
                    <a:lumMod val="50000"/>
                  </a:schemeClr>
                </a:solidFill>
                <a:latin typeface="Gill Sans MT" panose="020B0502020104020203" pitchFamily="34" charset="0"/>
              </a:rPr>
              <a:t>Hypothesis </a:t>
            </a:r>
          </a:p>
          <a:p>
            <a:pPr algn="ctr"/>
            <a:r>
              <a:rPr lang="en-US" sz="1400" b="1" dirty="0" smtClean="0">
                <a:solidFill>
                  <a:schemeClr val="accent6">
                    <a:lumMod val="50000"/>
                  </a:schemeClr>
                </a:solidFill>
                <a:latin typeface="Gill Sans MT" panose="020B0502020104020203" pitchFamily="34" charset="0"/>
              </a:rPr>
              <a:t>“h”</a:t>
            </a:r>
            <a:endParaRPr lang="en-US" sz="1400" b="1" dirty="0">
              <a:solidFill>
                <a:schemeClr val="accent6">
                  <a:lumMod val="50000"/>
                </a:schemeClr>
              </a:solidFill>
              <a:latin typeface="Gill Sans MT" panose="020B0502020104020203" pitchFamily="34" charset="0"/>
            </a:endParaRPr>
          </a:p>
        </p:txBody>
      </p:sp>
      <p:grpSp>
        <p:nvGrpSpPr>
          <p:cNvPr id="411" name="Group 410"/>
          <p:cNvGrpSpPr/>
          <p:nvPr/>
        </p:nvGrpSpPr>
        <p:grpSpPr>
          <a:xfrm>
            <a:off x="739823" y="1486273"/>
            <a:ext cx="3294534" cy="4704967"/>
            <a:chOff x="739823" y="1486273"/>
            <a:chExt cx="3294534" cy="4704967"/>
          </a:xfrm>
        </p:grpSpPr>
        <p:sp>
          <p:nvSpPr>
            <p:cNvPr id="401" name="Rectangle 400"/>
            <p:cNvSpPr/>
            <p:nvPr/>
          </p:nvSpPr>
          <p:spPr>
            <a:xfrm>
              <a:off x="1057035" y="1486273"/>
              <a:ext cx="2977322" cy="338554"/>
            </a:xfrm>
            <a:prstGeom prst="rect">
              <a:avLst/>
            </a:prstGeom>
          </p:spPr>
          <p:txBody>
            <a:bodyPr wrap="square">
              <a:spAutoFit/>
            </a:bodyPr>
            <a:lstStyle/>
            <a:p>
              <a:r>
                <a:rPr lang="en-US" sz="1600" dirty="0"/>
                <a:t>m</a:t>
              </a:r>
              <a:r>
                <a:rPr lang="en-US" sz="1600" dirty="0" smtClean="0"/>
                <a:t> = number of training samples</a:t>
              </a:r>
            </a:p>
          </p:txBody>
        </p:sp>
        <p:sp>
          <p:nvSpPr>
            <p:cNvPr id="409" name="Left Brace 408"/>
            <p:cNvSpPr/>
            <p:nvPr/>
          </p:nvSpPr>
          <p:spPr>
            <a:xfrm>
              <a:off x="1199456" y="4689140"/>
              <a:ext cx="360040" cy="1502100"/>
            </a:xfrm>
            <a:prstGeom prst="leftBrace">
              <a:avLst>
                <a:gd name="adj1" fmla="val 72884"/>
                <a:gd name="adj2" fmla="val 46322"/>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sp>
          <p:nvSpPr>
            <p:cNvPr id="410" name="Rectangle 409"/>
            <p:cNvSpPr/>
            <p:nvPr/>
          </p:nvSpPr>
          <p:spPr>
            <a:xfrm>
              <a:off x="739823" y="5193196"/>
              <a:ext cx="504056" cy="338554"/>
            </a:xfrm>
            <a:prstGeom prst="rect">
              <a:avLst/>
            </a:prstGeom>
          </p:spPr>
          <p:txBody>
            <a:bodyPr wrap="square">
              <a:spAutoFit/>
            </a:bodyPr>
            <a:lstStyle/>
            <a:p>
              <a:r>
                <a:rPr lang="en-US" sz="1600" dirty="0"/>
                <a:t>m</a:t>
              </a:r>
              <a:r>
                <a:rPr lang="en-US" sz="1600" dirty="0" smtClean="0"/>
                <a:t> </a:t>
              </a:r>
            </a:p>
          </p:txBody>
        </p:sp>
      </p:grpSp>
      <p:grpSp>
        <p:nvGrpSpPr>
          <p:cNvPr id="429" name="Group 428"/>
          <p:cNvGrpSpPr/>
          <p:nvPr/>
        </p:nvGrpSpPr>
        <p:grpSpPr>
          <a:xfrm>
            <a:off x="5094151" y="1988211"/>
            <a:ext cx="5834299" cy="2006758"/>
            <a:chOff x="5094151" y="1988211"/>
            <a:chExt cx="5834299" cy="2006758"/>
          </a:xfrm>
        </p:grpSpPr>
        <p:sp>
          <p:nvSpPr>
            <p:cNvPr id="273" name="Folded Corner 272"/>
            <p:cNvSpPr/>
            <p:nvPr/>
          </p:nvSpPr>
          <p:spPr>
            <a:xfrm>
              <a:off x="5343009" y="2587720"/>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74" name="Snip Diagonal Corner Rectangle 273"/>
            <p:cNvSpPr/>
            <p:nvPr/>
          </p:nvSpPr>
          <p:spPr>
            <a:xfrm>
              <a:off x="5279562" y="1988211"/>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295" name="Folded Corner 294"/>
            <p:cNvSpPr/>
            <p:nvPr/>
          </p:nvSpPr>
          <p:spPr>
            <a:xfrm>
              <a:off x="5240069" y="2629596"/>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97" name="Snip Diagonal Corner Rectangle 296"/>
            <p:cNvSpPr/>
            <p:nvPr/>
          </p:nvSpPr>
          <p:spPr>
            <a:xfrm>
              <a:off x="5220099" y="2024215"/>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298" name="Snip Diagonal Corner Rectangle 297"/>
            <p:cNvSpPr/>
            <p:nvPr/>
          </p:nvSpPr>
          <p:spPr>
            <a:xfrm>
              <a:off x="5148091" y="2060219"/>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299" name="Rounded Rectangle 298"/>
            <p:cNvSpPr/>
            <p:nvPr/>
          </p:nvSpPr>
          <p:spPr>
            <a:xfrm>
              <a:off x="8558419" y="2060218"/>
              <a:ext cx="1305566" cy="1468975"/>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MACHINE LEARNING</a:t>
              </a:r>
            </a:p>
            <a:p>
              <a:pPr algn="ctr"/>
              <a:r>
                <a:rPr lang="en-US" sz="1400" b="1" dirty="0" smtClean="0">
                  <a:solidFill>
                    <a:schemeClr val="accent6">
                      <a:lumMod val="50000"/>
                    </a:schemeClr>
                  </a:solidFill>
                  <a:latin typeface="Gill Sans MT" panose="020B0502020104020203" pitchFamily="34" charset="0"/>
                </a:rPr>
                <a:t>ALGORITHM</a:t>
              </a:r>
              <a:endParaRPr lang="en-US" sz="1400" b="1" dirty="0">
                <a:solidFill>
                  <a:schemeClr val="accent6">
                    <a:lumMod val="50000"/>
                  </a:schemeClr>
                </a:solidFill>
                <a:latin typeface="Gill Sans MT" panose="020B0502020104020203" pitchFamily="34" charset="0"/>
              </a:endParaRPr>
            </a:p>
          </p:txBody>
        </p:sp>
        <p:cxnSp>
          <p:nvCxnSpPr>
            <p:cNvPr id="320" name="Elbow Connector 319"/>
            <p:cNvCxnSpPr>
              <a:stCxn id="298" idx="0"/>
              <a:endCxn id="321" idx="2"/>
            </p:cNvCxnSpPr>
            <p:nvPr/>
          </p:nvCxnSpPr>
          <p:spPr>
            <a:xfrm>
              <a:off x="5993474" y="2269964"/>
              <a:ext cx="2575384" cy="634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p:cNvSpPr/>
            <p:nvPr/>
          </p:nvSpPr>
          <p:spPr>
            <a:xfrm>
              <a:off x="8568858" y="216700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3" name="Oval 322"/>
            <p:cNvSpPr/>
            <p:nvPr/>
          </p:nvSpPr>
          <p:spPr>
            <a:xfrm>
              <a:off x="8558419" y="296762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5" name="Content Placeholder 2"/>
            <p:cNvSpPr txBox="1">
              <a:spLocks/>
            </p:cNvSpPr>
            <p:nvPr/>
          </p:nvSpPr>
          <p:spPr>
            <a:xfrm>
              <a:off x="9707896" y="2543005"/>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 the Model”</a:t>
              </a:r>
              <a:endParaRPr lang="en-US" sz="1600" dirty="0">
                <a:latin typeface="Gill Sans MT" panose="020B0502020104020203" pitchFamily="34" charset="0"/>
              </a:endParaRPr>
            </a:p>
          </p:txBody>
        </p:sp>
        <p:sp>
          <p:nvSpPr>
            <p:cNvPr id="326" name="Content Placeholder 2"/>
            <p:cNvSpPr txBox="1">
              <a:spLocks/>
            </p:cNvSpPr>
            <p:nvPr/>
          </p:nvSpPr>
          <p:spPr>
            <a:xfrm>
              <a:off x="5094151" y="3496069"/>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grpSp>
          <p:nvGrpSpPr>
            <p:cNvPr id="327" name="Group 326"/>
            <p:cNvGrpSpPr/>
            <p:nvPr/>
          </p:nvGrpSpPr>
          <p:grpSpPr>
            <a:xfrm>
              <a:off x="9177926" y="3529192"/>
              <a:ext cx="1220554" cy="465777"/>
              <a:chOff x="6363799" y="3336108"/>
              <a:chExt cx="1220554" cy="465777"/>
            </a:xfrm>
          </p:grpSpPr>
          <p:cxnSp>
            <p:nvCxnSpPr>
              <p:cNvPr id="328" name="Elbow Connector 327"/>
              <p:cNvCxnSpPr>
                <a:stCxn id="299" idx="2"/>
                <a:endCxn id="407" idx="0"/>
              </p:cNvCxnSpPr>
              <p:nvPr/>
            </p:nvCxnSpPr>
            <p:spPr>
              <a:xfrm rot="5400000">
                <a:off x="6160444" y="3565254"/>
                <a:ext cx="465777" cy="7486"/>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9" name="Content Placeholder 2"/>
              <p:cNvSpPr txBox="1">
                <a:spLocks/>
              </p:cNvSpPr>
              <p:nvPr/>
            </p:nvSpPr>
            <p:spPr>
              <a:xfrm>
                <a:off x="6363799" y="3459563"/>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grpSp>
        <p:sp>
          <p:nvSpPr>
            <p:cNvPr id="332" name="Oval 331"/>
            <p:cNvSpPr/>
            <p:nvPr/>
          </p:nvSpPr>
          <p:spPr>
            <a:xfrm>
              <a:off x="5545714" y="296566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6" name="Folded Corner 295"/>
            <p:cNvSpPr/>
            <p:nvPr/>
          </p:nvSpPr>
          <p:spPr>
            <a:xfrm>
              <a:off x="5158129" y="2672311"/>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grpSp>
      <p:sp>
        <p:nvSpPr>
          <p:cNvPr id="391" name="Snip Diagonal Corner Rectangle 390"/>
          <p:cNvSpPr/>
          <p:nvPr/>
        </p:nvSpPr>
        <p:spPr>
          <a:xfrm>
            <a:off x="5150686" y="2062341"/>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50000"/>
                  </a:schemeClr>
                </a:solidFill>
                <a:latin typeface="Gill Sans MT" panose="020B0502020104020203" pitchFamily="34" charset="0"/>
              </a:rPr>
              <a:t>y</a:t>
            </a:r>
            <a:r>
              <a:rPr lang="en-US" sz="1400" b="1" dirty="0" smtClean="0">
                <a:solidFill>
                  <a:schemeClr val="accent6">
                    <a:lumMod val="50000"/>
                  </a:schemeClr>
                </a:solidFill>
                <a:latin typeface="Gill Sans MT" panose="020B0502020104020203" pitchFamily="34" charset="0"/>
              </a:rPr>
              <a:t>(</a:t>
            </a:r>
            <a:r>
              <a:rPr lang="en-US" sz="1400" b="1" dirty="0" err="1" smtClean="0">
                <a:solidFill>
                  <a:schemeClr val="accent6">
                    <a:lumMod val="50000"/>
                  </a:schemeClr>
                </a:solidFill>
                <a:latin typeface="Gill Sans MT" panose="020B0502020104020203" pitchFamily="34" charset="0"/>
              </a:rPr>
              <a:t>i</a:t>
            </a:r>
            <a:r>
              <a:rPr lang="en-US" sz="1400" b="1" dirty="0" smtClean="0">
                <a:solidFill>
                  <a:schemeClr val="accent6">
                    <a:lumMod val="50000"/>
                  </a:schemeClr>
                </a:solidFill>
                <a:latin typeface="Gill Sans MT" panose="020B0502020104020203" pitchFamily="34" charset="0"/>
              </a:rPr>
              <a:t>)</a:t>
            </a:r>
            <a:endParaRPr lang="en-US" sz="1400" b="1" dirty="0">
              <a:solidFill>
                <a:schemeClr val="accent6">
                  <a:lumMod val="50000"/>
                </a:schemeClr>
              </a:solidFill>
              <a:latin typeface="Gill Sans MT" panose="020B0502020104020203" pitchFamily="34" charset="0"/>
            </a:endParaRPr>
          </a:p>
        </p:txBody>
      </p:sp>
      <p:grpSp>
        <p:nvGrpSpPr>
          <p:cNvPr id="417" name="Group 416"/>
          <p:cNvGrpSpPr/>
          <p:nvPr/>
        </p:nvGrpSpPr>
        <p:grpSpPr>
          <a:xfrm>
            <a:off x="1096206" y="2309845"/>
            <a:ext cx="3946168" cy="1829971"/>
            <a:chOff x="1096206" y="2309845"/>
            <a:chExt cx="3946168" cy="1829971"/>
          </a:xfrm>
        </p:grpSpPr>
        <p:sp>
          <p:nvSpPr>
            <p:cNvPr id="404" name="Rectangle 403"/>
            <p:cNvSpPr/>
            <p:nvPr/>
          </p:nvSpPr>
          <p:spPr>
            <a:xfrm>
              <a:off x="1096206" y="2309845"/>
              <a:ext cx="3946168" cy="338554"/>
            </a:xfrm>
            <a:prstGeom prst="rect">
              <a:avLst/>
            </a:prstGeom>
          </p:spPr>
          <p:txBody>
            <a:bodyPr wrap="square">
              <a:spAutoFit/>
            </a:bodyPr>
            <a:lstStyle/>
            <a:p>
              <a:r>
                <a:rPr lang="en-US" sz="1600" b="1" dirty="0"/>
                <a:t>y</a:t>
              </a:r>
              <a:r>
                <a:rPr lang="en-US" sz="1600" dirty="0" smtClean="0"/>
                <a:t>  = output variables / “target” variables</a:t>
              </a:r>
            </a:p>
          </p:txBody>
        </p:sp>
        <p:sp>
          <p:nvSpPr>
            <p:cNvPr id="413" name="Rectangle 412"/>
            <p:cNvSpPr/>
            <p:nvPr/>
          </p:nvSpPr>
          <p:spPr>
            <a:xfrm>
              <a:off x="3234955" y="3628399"/>
              <a:ext cx="504056" cy="338554"/>
            </a:xfrm>
            <a:prstGeom prst="rect">
              <a:avLst/>
            </a:prstGeom>
          </p:spPr>
          <p:txBody>
            <a:bodyPr wrap="square">
              <a:spAutoFit/>
            </a:bodyPr>
            <a:lstStyle/>
            <a:p>
              <a:r>
                <a:rPr lang="en-US" sz="1600" dirty="0" smtClean="0"/>
                <a:t>y</a:t>
              </a:r>
            </a:p>
          </p:txBody>
        </p:sp>
        <p:sp>
          <p:nvSpPr>
            <p:cNvPr id="415" name="Left Brace 414"/>
            <p:cNvSpPr/>
            <p:nvPr/>
          </p:nvSpPr>
          <p:spPr>
            <a:xfrm rot="5400000">
              <a:off x="3296330" y="3788419"/>
              <a:ext cx="87753" cy="615041"/>
            </a:xfrm>
            <a:prstGeom prst="leftBrace">
              <a:avLst>
                <a:gd name="adj1" fmla="val 67159"/>
                <a:gd name="adj2" fmla="val 47065"/>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grpSp>
      <p:grpSp>
        <p:nvGrpSpPr>
          <p:cNvPr id="416" name="Group 415"/>
          <p:cNvGrpSpPr/>
          <p:nvPr/>
        </p:nvGrpSpPr>
        <p:grpSpPr>
          <a:xfrm>
            <a:off x="1057035" y="1764125"/>
            <a:ext cx="3016493" cy="2375691"/>
            <a:chOff x="1057035" y="1764125"/>
            <a:chExt cx="3016493" cy="2375691"/>
          </a:xfrm>
        </p:grpSpPr>
        <p:sp>
          <p:nvSpPr>
            <p:cNvPr id="402" name="Rectangle 401"/>
            <p:cNvSpPr/>
            <p:nvPr/>
          </p:nvSpPr>
          <p:spPr>
            <a:xfrm>
              <a:off x="1096206" y="2041288"/>
              <a:ext cx="2977322" cy="338554"/>
            </a:xfrm>
            <a:prstGeom prst="rect">
              <a:avLst/>
            </a:prstGeom>
          </p:spPr>
          <p:txBody>
            <a:bodyPr wrap="square">
              <a:spAutoFit/>
            </a:bodyPr>
            <a:lstStyle/>
            <a:p>
              <a:r>
                <a:rPr lang="en-US" sz="1600" b="1" dirty="0" smtClean="0"/>
                <a:t>x</a:t>
              </a:r>
              <a:r>
                <a:rPr lang="en-US" sz="1600" dirty="0" smtClean="0"/>
                <a:t>  = input variables / features</a:t>
              </a:r>
            </a:p>
          </p:txBody>
        </p:sp>
        <p:sp>
          <p:nvSpPr>
            <p:cNvPr id="403" name="Rectangle 402"/>
            <p:cNvSpPr/>
            <p:nvPr/>
          </p:nvSpPr>
          <p:spPr>
            <a:xfrm>
              <a:off x="1057035" y="1764125"/>
              <a:ext cx="2977322" cy="338554"/>
            </a:xfrm>
            <a:prstGeom prst="rect">
              <a:avLst/>
            </a:prstGeom>
          </p:spPr>
          <p:txBody>
            <a:bodyPr wrap="square">
              <a:spAutoFit/>
            </a:bodyPr>
            <a:lstStyle/>
            <a:p>
              <a:r>
                <a:rPr lang="en-US" sz="1600" dirty="0" smtClean="0"/>
                <a:t>n  = number of features</a:t>
              </a:r>
            </a:p>
          </p:txBody>
        </p:sp>
        <p:sp>
          <p:nvSpPr>
            <p:cNvPr id="412" name="Rectangle 411"/>
            <p:cNvSpPr/>
            <p:nvPr/>
          </p:nvSpPr>
          <p:spPr>
            <a:xfrm>
              <a:off x="2607024" y="3635837"/>
              <a:ext cx="504056" cy="338554"/>
            </a:xfrm>
            <a:prstGeom prst="rect">
              <a:avLst/>
            </a:prstGeom>
          </p:spPr>
          <p:txBody>
            <a:bodyPr wrap="square">
              <a:spAutoFit/>
            </a:bodyPr>
            <a:lstStyle/>
            <a:p>
              <a:r>
                <a:rPr lang="en-US" sz="1600" dirty="0" smtClean="0"/>
                <a:t>x</a:t>
              </a:r>
            </a:p>
          </p:txBody>
        </p:sp>
        <p:sp>
          <p:nvSpPr>
            <p:cNvPr id="414" name="Left Brace 413"/>
            <p:cNvSpPr/>
            <p:nvPr/>
          </p:nvSpPr>
          <p:spPr>
            <a:xfrm rot="5400000">
              <a:off x="2680104" y="3820265"/>
              <a:ext cx="87753" cy="551349"/>
            </a:xfrm>
            <a:prstGeom prst="leftBrace">
              <a:avLst>
                <a:gd name="adj1" fmla="val 67159"/>
                <a:gd name="adj2" fmla="val 47065"/>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grpSp>
      <p:sp>
        <p:nvSpPr>
          <p:cNvPr id="392" name="Folded Corner 391"/>
          <p:cNvSpPr/>
          <p:nvPr/>
        </p:nvSpPr>
        <p:spPr>
          <a:xfrm>
            <a:off x="5143281" y="2671913"/>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p:grpSp>
        <p:nvGrpSpPr>
          <p:cNvPr id="436" name="Group 435"/>
          <p:cNvGrpSpPr/>
          <p:nvPr/>
        </p:nvGrpSpPr>
        <p:grpSpPr>
          <a:xfrm>
            <a:off x="7414094" y="3953617"/>
            <a:ext cx="1234872" cy="743501"/>
            <a:chOff x="7414094" y="4216937"/>
            <a:chExt cx="1234872" cy="743501"/>
          </a:xfrm>
        </p:grpSpPr>
        <p:cxnSp>
          <p:nvCxnSpPr>
            <p:cNvPr id="430" name="Elbow Connector 429"/>
            <p:cNvCxnSpPr>
              <a:stCxn id="431" idx="3"/>
            </p:cNvCxnSpPr>
            <p:nvPr/>
          </p:nvCxnSpPr>
          <p:spPr>
            <a:xfrm flipV="1">
              <a:off x="8031530" y="4585349"/>
              <a:ext cx="617436" cy="333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1" name="Folded Corner 430"/>
            <p:cNvSpPr/>
            <p:nvPr/>
          </p:nvSpPr>
          <p:spPr>
            <a:xfrm>
              <a:off x="7414094" y="421693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p:grpSp>
      <p:grpSp>
        <p:nvGrpSpPr>
          <p:cNvPr id="456" name="Group 455"/>
          <p:cNvGrpSpPr/>
          <p:nvPr/>
        </p:nvGrpSpPr>
        <p:grpSpPr>
          <a:xfrm>
            <a:off x="9781044" y="4105312"/>
            <a:ext cx="1585448" cy="498598"/>
            <a:chOff x="9781044" y="4105312"/>
            <a:chExt cx="1585448" cy="498598"/>
          </a:xfrm>
        </p:grpSpPr>
        <p:cxnSp>
          <p:nvCxnSpPr>
            <p:cNvPr id="434" name="Elbow Connector 433"/>
            <p:cNvCxnSpPr/>
            <p:nvPr/>
          </p:nvCxnSpPr>
          <p:spPr>
            <a:xfrm flipV="1">
              <a:off x="9781044" y="4322029"/>
              <a:ext cx="617436" cy="333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5" name="Content Placeholder 2"/>
            <p:cNvSpPr txBox="1">
              <a:spLocks/>
            </p:cNvSpPr>
            <p:nvPr/>
          </p:nvSpPr>
          <p:spPr>
            <a:xfrm>
              <a:off x="10459752" y="4105312"/>
              <a:ext cx="906740" cy="4985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smtClean="0">
                  <a:latin typeface="Gill Sans MT" panose="020B0502020104020203" pitchFamily="34" charset="0"/>
                </a:rPr>
                <a:t>Estimated “y”</a:t>
              </a:r>
              <a:endParaRPr lang="en-US" sz="1800" dirty="0">
                <a:latin typeface="Gill Sans MT" panose="020B0502020104020203" pitchFamily="34" charset="0"/>
              </a:endParaRPr>
            </a:p>
          </p:txBody>
        </p:sp>
      </p:grpSp>
      <mc:AlternateContent xmlns:mc="http://schemas.openxmlformats.org/markup-compatibility/2006" xmlns:a14="http://schemas.microsoft.com/office/drawing/2010/main">
        <mc:Choice Requires="a14">
          <p:sp>
            <p:nvSpPr>
              <p:cNvPr id="437" name="Content Placeholder 2"/>
              <p:cNvSpPr txBox="1">
                <a:spLocks/>
              </p:cNvSpPr>
              <p:nvPr/>
            </p:nvSpPr>
            <p:spPr>
              <a:xfrm>
                <a:off x="7562997" y="5145901"/>
                <a:ext cx="3296410"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ea typeface="Cambria Math" panose="02040503050406030204" pitchFamily="18" charset="0"/>
                        </a:rPr>
                        <m:t>h</m:t>
                      </m:r>
                      <m:r>
                        <a:rPr lang="en-US" sz="3200" i="1" baseline="-25000" smtClean="0">
                          <a:latin typeface="Cambria Math" panose="02040503050406030204" pitchFamily="18" charset="0"/>
                          <a:ea typeface="Cambria Math" panose="02040503050406030204" pitchFamily="18" charset="0"/>
                        </a:rPr>
                        <m:t>𝜃</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 </m:t>
                      </m:r>
                    </m:oMath>
                  </m:oMathPara>
                </a14:m>
                <a:endParaRPr lang="en-US" sz="3200" dirty="0">
                  <a:latin typeface="Gill Sans MT" panose="020B0502020104020203" pitchFamily="34" charset="0"/>
                </a:endParaRPr>
              </a:p>
            </p:txBody>
          </p:sp>
        </mc:Choice>
        <mc:Fallback xmlns="">
          <p:sp>
            <p:nvSpPr>
              <p:cNvPr id="437" name="Content Placeholder 2"/>
              <p:cNvSpPr txBox="1">
                <a:spLocks noRot="1" noChangeAspect="1" noMove="1" noResize="1" noEditPoints="1" noAdjustHandles="1" noChangeArrowheads="1" noChangeShapeType="1" noTextEdit="1"/>
              </p:cNvSpPr>
              <p:nvPr/>
            </p:nvSpPr>
            <p:spPr>
              <a:xfrm>
                <a:off x="7562997" y="5145901"/>
                <a:ext cx="3296410" cy="443198"/>
              </a:xfrm>
              <a:prstGeom prst="rect">
                <a:avLst/>
              </a:prstGeom>
              <a:blipFill rotWithShape="0">
                <a:blip r:embed="rId3"/>
                <a:stretch>
                  <a:fillRect/>
                </a:stretch>
              </a:blipFill>
            </p:spPr>
            <p:txBody>
              <a:bodyPr/>
              <a:lstStyle/>
              <a:p>
                <a:r>
                  <a:rPr lang="en-US">
                    <a:noFill/>
                  </a:rPr>
                  <a:t> </a:t>
                </a:r>
              </a:p>
            </p:txBody>
          </p:sp>
        </mc:Fallback>
      </mc:AlternateContent>
      <p:sp>
        <p:nvSpPr>
          <p:cNvPr id="438" name="Left Brace 437"/>
          <p:cNvSpPr/>
          <p:nvPr/>
        </p:nvSpPr>
        <p:spPr>
          <a:xfrm rot="5400000">
            <a:off x="8885035" y="3470440"/>
            <a:ext cx="347215" cy="3003706"/>
          </a:xfrm>
          <a:prstGeom prst="leftBrace">
            <a:avLst>
              <a:gd name="adj1" fmla="val 67159"/>
              <a:gd name="adj2" fmla="val 47065"/>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grpSp>
        <p:nvGrpSpPr>
          <p:cNvPr id="454" name="Group 453"/>
          <p:cNvGrpSpPr/>
          <p:nvPr/>
        </p:nvGrpSpPr>
        <p:grpSpPr>
          <a:xfrm>
            <a:off x="4573375" y="5067556"/>
            <a:ext cx="2278710" cy="707886"/>
            <a:chOff x="4573375" y="5067556"/>
            <a:chExt cx="2278710" cy="707886"/>
          </a:xfrm>
        </p:grpSpPr>
        <p:sp>
          <p:nvSpPr>
            <p:cNvPr id="439" name="Rectangle 438"/>
            <p:cNvSpPr/>
            <p:nvPr/>
          </p:nvSpPr>
          <p:spPr>
            <a:xfrm>
              <a:off x="4573375" y="5067556"/>
              <a:ext cx="1523177" cy="338554"/>
            </a:xfrm>
            <a:prstGeom prst="rect">
              <a:avLst/>
            </a:prstGeom>
          </p:spPr>
          <p:txBody>
            <a:bodyPr wrap="square">
              <a:spAutoFit/>
            </a:bodyPr>
            <a:lstStyle/>
            <a:p>
              <a:r>
                <a:rPr lang="en-US" sz="1600" u="sng" dirty="0" smtClean="0"/>
                <a:t>TERMINOLOGY</a:t>
              </a:r>
            </a:p>
          </p:txBody>
        </p:sp>
        <p:grpSp>
          <p:nvGrpSpPr>
            <p:cNvPr id="451" name="Group 450"/>
            <p:cNvGrpSpPr/>
            <p:nvPr/>
          </p:nvGrpSpPr>
          <p:grpSpPr>
            <a:xfrm>
              <a:off x="4716642" y="5406110"/>
              <a:ext cx="2135443" cy="369332"/>
              <a:chOff x="4716642" y="5406110"/>
              <a:chExt cx="2135443" cy="369332"/>
            </a:xfrm>
          </p:grpSpPr>
          <p:sp>
            <p:nvSpPr>
              <p:cNvPr id="440" name="Rectangle 439"/>
              <p:cNvSpPr/>
              <p:nvPr/>
            </p:nvSpPr>
            <p:spPr>
              <a:xfrm>
                <a:off x="5061675" y="5406110"/>
                <a:ext cx="1790410" cy="338554"/>
              </a:xfrm>
              <a:prstGeom prst="rect">
                <a:avLst/>
              </a:prstGeom>
            </p:spPr>
            <p:txBody>
              <a:bodyPr wrap="square">
                <a:spAutoFit/>
              </a:bodyPr>
              <a:lstStyle/>
              <a:p>
                <a:r>
                  <a:rPr lang="en-US" sz="1600" dirty="0"/>
                  <a:t> </a:t>
                </a:r>
                <a:r>
                  <a:rPr lang="en-US" sz="1600" dirty="0" smtClean="0"/>
                  <a:t>are parameters</a:t>
                </a:r>
              </a:p>
            </p:txBody>
          </p:sp>
          <mc:AlternateContent xmlns:mc="http://schemas.openxmlformats.org/markup-compatibility/2006" xmlns:a14="http://schemas.microsoft.com/office/drawing/2010/main">
            <mc:Choice Requires="a14">
              <p:sp>
                <p:nvSpPr>
                  <p:cNvPr id="442" name="Rectangle 441"/>
                  <p:cNvSpPr/>
                  <p:nvPr/>
                </p:nvSpPr>
                <p:spPr>
                  <a:xfrm>
                    <a:off x="4716642" y="5406110"/>
                    <a:ext cx="422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442" name="Rectangle 441"/>
                  <p:cNvSpPr>
                    <a:spLocks noRot="1" noChangeAspect="1" noMove="1" noResize="1" noEditPoints="1" noAdjustHandles="1" noChangeArrowheads="1" noChangeShapeType="1" noTextEdit="1"/>
                  </p:cNvSpPr>
                  <p:nvPr/>
                </p:nvSpPr>
                <p:spPr>
                  <a:xfrm>
                    <a:off x="4716642" y="5406110"/>
                    <a:ext cx="422808" cy="369332"/>
                  </a:xfrm>
                  <a:prstGeom prst="rect">
                    <a:avLst/>
                  </a:prstGeom>
                  <a:blipFill rotWithShape="0">
                    <a:blip r:embed="rId4"/>
                    <a:stretch>
                      <a:fillRect/>
                    </a:stretch>
                  </a:blipFill>
                </p:spPr>
                <p:txBody>
                  <a:bodyPr/>
                  <a:lstStyle/>
                  <a:p>
                    <a:r>
                      <a:rPr lang="en-US">
                        <a:noFill/>
                      </a:rPr>
                      <a:t> </a:t>
                    </a:r>
                  </a:p>
                </p:txBody>
              </p:sp>
            </mc:Fallback>
          </mc:AlternateContent>
        </p:grpSp>
      </p:grpSp>
      <p:grpSp>
        <p:nvGrpSpPr>
          <p:cNvPr id="455" name="Group 454"/>
          <p:cNvGrpSpPr/>
          <p:nvPr/>
        </p:nvGrpSpPr>
        <p:grpSpPr>
          <a:xfrm>
            <a:off x="5095620" y="5702721"/>
            <a:ext cx="2318475" cy="637737"/>
            <a:chOff x="5095620" y="5702721"/>
            <a:chExt cx="2318475" cy="637737"/>
          </a:xfrm>
        </p:grpSpPr>
        <p:grpSp>
          <p:nvGrpSpPr>
            <p:cNvPr id="452" name="Group 451"/>
            <p:cNvGrpSpPr/>
            <p:nvPr/>
          </p:nvGrpSpPr>
          <p:grpSpPr>
            <a:xfrm>
              <a:off x="5095620" y="5702721"/>
              <a:ext cx="2318475" cy="369332"/>
              <a:chOff x="5095620" y="5702721"/>
              <a:chExt cx="2318475" cy="369332"/>
            </a:xfrm>
          </p:grpSpPr>
          <p:sp>
            <p:nvSpPr>
              <p:cNvPr id="443" name="Rectangle 442"/>
              <p:cNvSpPr/>
              <p:nvPr/>
            </p:nvSpPr>
            <p:spPr>
              <a:xfrm>
                <a:off x="5440653" y="5702721"/>
                <a:ext cx="1973442" cy="338554"/>
              </a:xfrm>
              <a:prstGeom prst="rect">
                <a:avLst/>
              </a:prstGeom>
            </p:spPr>
            <p:txBody>
              <a:bodyPr wrap="square">
                <a:spAutoFit/>
              </a:bodyPr>
              <a:lstStyle/>
              <a:p>
                <a:r>
                  <a:rPr lang="en-US" sz="1600" dirty="0"/>
                  <a:t> </a:t>
                </a:r>
                <a:r>
                  <a:rPr lang="en-US" sz="1600" dirty="0" smtClean="0"/>
                  <a:t>is the zero condition</a:t>
                </a:r>
              </a:p>
            </p:txBody>
          </p:sp>
          <mc:AlternateContent xmlns:mc="http://schemas.openxmlformats.org/markup-compatibility/2006" xmlns:a14="http://schemas.microsoft.com/office/drawing/2010/main">
            <mc:Choice Requires="a14">
              <p:sp>
                <p:nvSpPr>
                  <p:cNvPr id="444" name="Rectangle 443"/>
                  <p:cNvSpPr/>
                  <p:nvPr/>
                </p:nvSpPr>
                <p:spPr>
                  <a:xfrm>
                    <a:off x="5095620" y="5702721"/>
                    <a:ext cx="4523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44" name="Rectangle 443"/>
                  <p:cNvSpPr>
                    <a:spLocks noRot="1" noChangeAspect="1" noMove="1" noResize="1" noEditPoints="1" noAdjustHandles="1" noChangeArrowheads="1" noChangeShapeType="1" noTextEdit="1"/>
                  </p:cNvSpPr>
                  <p:nvPr/>
                </p:nvSpPr>
                <p:spPr>
                  <a:xfrm>
                    <a:off x="5095620" y="5702721"/>
                    <a:ext cx="452367" cy="369332"/>
                  </a:xfrm>
                  <a:prstGeom prst="rect">
                    <a:avLst/>
                  </a:prstGeom>
                  <a:blipFill rotWithShape="0">
                    <a:blip r:embed="rId5"/>
                    <a:stretch>
                      <a:fillRect/>
                    </a:stretch>
                  </a:blipFill>
                </p:spPr>
                <p:txBody>
                  <a:bodyPr/>
                  <a:lstStyle/>
                  <a:p>
                    <a:r>
                      <a:rPr lang="en-US">
                        <a:noFill/>
                      </a:rPr>
                      <a:t> </a:t>
                    </a:r>
                  </a:p>
                </p:txBody>
              </p:sp>
            </mc:Fallback>
          </mc:AlternateContent>
        </p:grpSp>
        <p:grpSp>
          <p:nvGrpSpPr>
            <p:cNvPr id="453" name="Group 452"/>
            <p:cNvGrpSpPr/>
            <p:nvPr/>
          </p:nvGrpSpPr>
          <p:grpSpPr>
            <a:xfrm>
              <a:off x="5095620" y="5971126"/>
              <a:ext cx="2318475" cy="369332"/>
              <a:chOff x="5095620" y="5971126"/>
              <a:chExt cx="2318475" cy="369332"/>
            </a:xfrm>
          </p:grpSpPr>
          <p:sp>
            <p:nvSpPr>
              <p:cNvPr id="445" name="Rectangle 444"/>
              <p:cNvSpPr/>
              <p:nvPr/>
            </p:nvSpPr>
            <p:spPr>
              <a:xfrm>
                <a:off x="5440653" y="5971126"/>
                <a:ext cx="1973442" cy="338554"/>
              </a:xfrm>
              <a:prstGeom prst="rect">
                <a:avLst/>
              </a:prstGeom>
            </p:spPr>
            <p:txBody>
              <a:bodyPr wrap="square">
                <a:spAutoFit/>
              </a:bodyPr>
              <a:lstStyle/>
              <a:p>
                <a:r>
                  <a:rPr lang="en-US" sz="1600" dirty="0"/>
                  <a:t> </a:t>
                </a:r>
                <a:r>
                  <a:rPr lang="en-US" sz="1600" dirty="0" smtClean="0"/>
                  <a:t>is the gradient</a:t>
                </a:r>
              </a:p>
            </p:txBody>
          </p:sp>
          <mc:AlternateContent xmlns:mc="http://schemas.openxmlformats.org/markup-compatibility/2006" xmlns:a14="http://schemas.microsoft.com/office/drawing/2010/main">
            <mc:Choice Requires="a14">
              <p:sp>
                <p:nvSpPr>
                  <p:cNvPr id="446" name="Rectangle 445"/>
                  <p:cNvSpPr/>
                  <p:nvPr/>
                </p:nvSpPr>
                <p:spPr>
                  <a:xfrm>
                    <a:off x="5095620" y="5971126"/>
                    <a:ext cx="452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46" name="Rectangle 445"/>
                  <p:cNvSpPr>
                    <a:spLocks noRot="1" noChangeAspect="1" noMove="1" noResize="1" noEditPoints="1" noAdjustHandles="1" noChangeArrowheads="1" noChangeShapeType="1" noTextEdit="1"/>
                  </p:cNvSpPr>
                  <p:nvPr/>
                </p:nvSpPr>
                <p:spPr>
                  <a:xfrm>
                    <a:off x="5095620" y="5971126"/>
                    <a:ext cx="452368" cy="369332"/>
                  </a:xfrm>
                  <a:prstGeom prst="rect">
                    <a:avLst/>
                  </a:prstGeom>
                  <a:blipFill rotWithShape="0">
                    <a:blip r:embed="rId6"/>
                    <a:stretch>
                      <a:fillRect/>
                    </a:stretch>
                  </a:blipFill>
                </p:spPr>
                <p:txBody>
                  <a:bodyPr/>
                  <a:lstStyle/>
                  <a:p>
                    <a:r>
                      <a:rPr lang="en-US">
                        <a:noFill/>
                      </a:rPr>
                      <a:t> </a:t>
                    </a:r>
                  </a:p>
                </p:txBody>
              </p:sp>
            </mc:Fallback>
          </mc:AlternateContent>
        </p:grpSp>
      </p:grpSp>
      <p:sp>
        <p:nvSpPr>
          <p:cNvPr id="447" name="Rectangle 446"/>
          <p:cNvSpPr/>
          <p:nvPr/>
        </p:nvSpPr>
        <p:spPr>
          <a:xfrm>
            <a:off x="7897638" y="5687892"/>
            <a:ext cx="2961769" cy="830997"/>
          </a:xfrm>
          <a:prstGeom prst="rect">
            <a:avLst/>
          </a:prstGeom>
        </p:spPr>
        <p:txBody>
          <a:bodyPr wrap="square">
            <a:spAutoFit/>
          </a:bodyPr>
          <a:lstStyle/>
          <a:p>
            <a:r>
              <a:rPr lang="en-US" sz="1600" dirty="0"/>
              <a:t> </a:t>
            </a:r>
            <a:r>
              <a:rPr lang="en-US" sz="1600" dirty="0" smtClean="0"/>
              <a:t>h is a linear function of x</a:t>
            </a:r>
          </a:p>
          <a:p>
            <a:r>
              <a:rPr lang="en-US" sz="1600" dirty="0" smtClean="0"/>
              <a:t>(i.e., y is a linear function of x)</a:t>
            </a:r>
          </a:p>
          <a:p>
            <a:r>
              <a:rPr lang="en-US" sz="1600" dirty="0"/>
              <a:t>h</a:t>
            </a:r>
            <a:r>
              <a:rPr lang="en-US" sz="1600" dirty="0" smtClean="0"/>
              <a:t> is a “y imitator”</a:t>
            </a:r>
          </a:p>
        </p:txBody>
      </p:sp>
    </p:spTree>
    <p:extLst>
      <p:ext uri="{BB962C8B-B14F-4D97-AF65-F5344CB8AC3E}">
        <p14:creationId xmlns:p14="http://schemas.microsoft.com/office/powerpoint/2010/main" val="34562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500"/>
                                        <p:tgtEl>
                                          <p:spTgt spid="411"/>
                                        </p:tgtEl>
                                      </p:cBhvr>
                                    </p:animEffect>
                                  </p:childTnLst>
                                </p:cTn>
                              </p:par>
                              <p:par>
                                <p:cTn id="8" presetID="10" presetClass="entr" presetSubtype="0"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fade">
                                      <p:cBhvr>
                                        <p:cTn id="10" dur="500"/>
                                        <p:tgtEl>
                                          <p:spTgt spid="2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6"/>
                                        </p:tgtEl>
                                        <p:attrNameLst>
                                          <p:attrName>style.visibility</p:attrName>
                                        </p:attrNameLst>
                                      </p:cBhvr>
                                      <p:to>
                                        <p:strVal val="visible"/>
                                      </p:to>
                                    </p:set>
                                    <p:animEffect transition="in" filter="fade">
                                      <p:cBhvr>
                                        <p:cTn id="15" dur="500"/>
                                        <p:tgtEl>
                                          <p:spTgt spid="41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92"/>
                                        </p:tgtEl>
                                        <p:attrNameLst>
                                          <p:attrName>style.visibility</p:attrName>
                                        </p:attrNameLst>
                                      </p:cBhvr>
                                      <p:to>
                                        <p:strVal val="visible"/>
                                      </p:to>
                                    </p:set>
                                    <p:animEffect transition="in" filter="fade">
                                      <p:cBhvr>
                                        <p:cTn id="19" dur="500"/>
                                        <p:tgtEl>
                                          <p:spTgt spid="39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3"/>
                                        </p:tgtEl>
                                        <p:attrNameLst>
                                          <p:attrName>style.visibility</p:attrName>
                                        </p:attrNameLst>
                                      </p:cBhvr>
                                      <p:to>
                                        <p:strVal val="visible"/>
                                      </p:to>
                                    </p:set>
                                    <p:animEffect transition="in" filter="fade">
                                      <p:cBhvr>
                                        <p:cTn id="24" dur="500"/>
                                        <p:tgtEl>
                                          <p:spTgt spid="393"/>
                                        </p:tgtEl>
                                      </p:cBhvr>
                                    </p:animEffect>
                                  </p:childTnLst>
                                </p:cTn>
                              </p:par>
                              <p:par>
                                <p:cTn id="25" presetID="10" presetClass="exit" presetSubtype="0" fill="hold" nodeType="with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7"/>
                                        </p:tgtEl>
                                        <p:attrNameLst>
                                          <p:attrName>style.visibility</p:attrName>
                                        </p:attrNameLst>
                                      </p:cBhvr>
                                      <p:to>
                                        <p:strVal val="visible"/>
                                      </p:to>
                                    </p:set>
                                    <p:animEffect transition="in" filter="fade">
                                      <p:cBhvr>
                                        <p:cTn id="32" dur="500"/>
                                        <p:tgtEl>
                                          <p:spTgt spid="4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1"/>
                                        </p:tgtEl>
                                        <p:attrNameLst>
                                          <p:attrName>style.visibility</p:attrName>
                                        </p:attrNameLst>
                                      </p:cBhvr>
                                      <p:to>
                                        <p:strVal val="visible"/>
                                      </p:to>
                                    </p:set>
                                    <p:animEffect transition="in" filter="fade">
                                      <p:cBhvr>
                                        <p:cTn id="35" dur="500"/>
                                        <p:tgtEl>
                                          <p:spTgt spid="39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5"/>
                                        </p:tgtEl>
                                        <p:attrNameLst>
                                          <p:attrName>style.visibility</p:attrName>
                                        </p:attrNameLst>
                                      </p:cBhvr>
                                      <p:to>
                                        <p:strVal val="visible"/>
                                      </p:to>
                                    </p:set>
                                    <p:animEffect transition="in" filter="fade">
                                      <p:cBhvr>
                                        <p:cTn id="40" dur="500"/>
                                        <p:tgtEl>
                                          <p:spTgt spid="4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06"/>
                                        </p:tgtEl>
                                        <p:attrNameLst>
                                          <p:attrName>style.visibility</p:attrName>
                                        </p:attrNameLst>
                                      </p:cBhvr>
                                      <p:to>
                                        <p:strVal val="visible"/>
                                      </p:to>
                                    </p:set>
                                    <p:animEffect transition="in" filter="fade">
                                      <p:cBhvr>
                                        <p:cTn id="43" dur="500"/>
                                        <p:tgtEl>
                                          <p:spTgt spid="40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37"/>
                                        </p:tgtEl>
                                        <p:attrNameLst>
                                          <p:attrName>style.visibility</p:attrName>
                                        </p:attrNameLst>
                                      </p:cBhvr>
                                      <p:to>
                                        <p:strVal val="visible"/>
                                      </p:to>
                                    </p:set>
                                    <p:animEffect transition="in" filter="fade">
                                      <p:cBhvr>
                                        <p:cTn id="48" dur="500"/>
                                        <p:tgtEl>
                                          <p:spTgt spid="437"/>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07"/>
                                        </p:tgtEl>
                                        <p:attrNameLst>
                                          <p:attrName>style.visibility</p:attrName>
                                        </p:attrNameLst>
                                      </p:cBhvr>
                                      <p:to>
                                        <p:strVal val="visible"/>
                                      </p:to>
                                    </p:set>
                                    <p:animEffect transition="in" filter="fade">
                                      <p:cBhvr>
                                        <p:cTn id="52" dur="500"/>
                                        <p:tgtEl>
                                          <p:spTgt spid="4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8"/>
                                        </p:tgtEl>
                                        <p:attrNameLst>
                                          <p:attrName>style.visibility</p:attrName>
                                        </p:attrNameLst>
                                      </p:cBhvr>
                                      <p:to>
                                        <p:strVal val="visible"/>
                                      </p:to>
                                    </p:set>
                                    <p:animEffect transition="in" filter="fade">
                                      <p:cBhvr>
                                        <p:cTn id="55" dur="500"/>
                                        <p:tgtEl>
                                          <p:spTgt spid="4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7"/>
                                        </p:tgtEl>
                                        <p:attrNameLst>
                                          <p:attrName>style.visibility</p:attrName>
                                        </p:attrNameLst>
                                      </p:cBhvr>
                                      <p:to>
                                        <p:strVal val="visible"/>
                                      </p:to>
                                    </p:set>
                                    <p:animEffect transition="in" filter="fade">
                                      <p:cBhvr>
                                        <p:cTn id="58" dur="500"/>
                                        <p:tgtEl>
                                          <p:spTgt spid="447"/>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454"/>
                                        </p:tgtEl>
                                        <p:attrNameLst>
                                          <p:attrName>style.visibility</p:attrName>
                                        </p:attrNameLst>
                                      </p:cBhvr>
                                      <p:to>
                                        <p:strVal val="visible"/>
                                      </p:to>
                                    </p:set>
                                    <p:animEffect transition="in" filter="fade">
                                      <p:cBhvr>
                                        <p:cTn id="62" dur="500"/>
                                        <p:tgtEl>
                                          <p:spTgt spid="454"/>
                                        </p:tgtEl>
                                      </p:cBhvr>
                                    </p:animEffect>
                                  </p:childTnLst>
                                </p:cTn>
                              </p:par>
                              <p:par>
                                <p:cTn id="63" presetID="10" presetClass="entr" presetSubtype="0" fill="hold" nodeType="withEffect">
                                  <p:stCondLst>
                                    <p:cond delay="0"/>
                                  </p:stCondLst>
                                  <p:childTnLst>
                                    <p:set>
                                      <p:cBhvr>
                                        <p:cTn id="64" dur="1" fill="hold">
                                          <p:stCondLst>
                                            <p:cond delay="0"/>
                                          </p:stCondLst>
                                        </p:cTn>
                                        <p:tgtEl>
                                          <p:spTgt spid="455"/>
                                        </p:tgtEl>
                                        <p:attrNameLst>
                                          <p:attrName>style.visibility</p:attrName>
                                        </p:attrNameLst>
                                      </p:cBhvr>
                                      <p:to>
                                        <p:strVal val="visible"/>
                                      </p:to>
                                    </p:set>
                                    <p:animEffect transition="in" filter="fade">
                                      <p:cBhvr>
                                        <p:cTn id="65" dur="500"/>
                                        <p:tgtEl>
                                          <p:spTgt spid="45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392"/>
                                        </p:tgtEl>
                                      </p:cBhvr>
                                    </p:animEffect>
                                    <p:set>
                                      <p:cBhvr>
                                        <p:cTn id="70" dur="1" fill="hold">
                                          <p:stCondLst>
                                            <p:cond delay="499"/>
                                          </p:stCondLst>
                                        </p:cTn>
                                        <p:tgtEl>
                                          <p:spTgt spid="392"/>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393"/>
                                        </p:tgtEl>
                                      </p:cBhvr>
                                    </p:animEffect>
                                    <p:set>
                                      <p:cBhvr>
                                        <p:cTn id="73" dur="1" fill="hold">
                                          <p:stCondLst>
                                            <p:cond delay="499"/>
                                          </p:stCondLst>
                                        </p:cTn>
                                        <p:tgtEl>
                                          <p:spTgt spid="393"/>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391"/>
                                        </p:tgtEl>
                                      </p:cBhvr>
                                    </p:animEffect>
                                    <p:set>
                                      <p:cBhvr>
                                        <p:cTn id="76" dur="1" fill="hold">
                                          <p:stCondLst>
                                            <p:cond delay="499"/>
                                          </p:stCondLst>
                                        </p:cTn>
                                        <p:tgtEl>
                                          <p:spTgt spid="39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429"/>
                                        </p:tgtEl>
                                      </p:cBhvr>
                                    </p:animEffect>
                                    <p:set>
                                      <p:cBhvr>
                                        <p:cTn id="79" dur="1" fill="hold">
                                          <p:stCondLst>
                                            <p:cond delay="499"/>
                                          </p:stCondLst>
                                        </p:cTn>
                                        <p:tgtEl>
                                          <p:spTgt spid="429"/>
                                        </p:tgtEl>
                                        <p:attrNameLst>
                                          <p:attrName>style.visibility</p:attrName>
                                        </p:attrNameLst>
                                      </p:cBhvr>
                                      <p:to>
                                        <p:strVal val="hidden"/>
                                      </p:to>
                                    </p:se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36"/>
                                        </p:tgtEl>
                                        <p:attrNameLst>
                                          <p:attrName>style.visibility</p:attrName>
                                        </p:attrNameLst>
                                      </p:cBhvr>
                                      <p:to>
                                        <p:strVal val="visible"/>
                                      </p:to>
                                    </p:set>
                                    <p:animEffect transition="in" filter="fade">
                                      <p:cBhvr>
                                        <p:cTn id="83" dur="500"/>
                                        <p:tgtEl>
                                          <p:spTgt spid="436"/>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456"/>
                                        </p:tgtEl>
                                        <p:attrNameLst>
                                          <p:attrName>style.visibility</p:attrName>
                                        </p:attrNameLst>
                                      </p:cBhvr>
                                      <p:to>
                                        <p:strVal val="visible"/>
                                      </p:to>
                                    </p:set>
                                    <p:animEffect transition="in" filter="fade">
                                      <p:cBhvr>
                                        <p:cTn id="87"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6" grpId="0"/>
      <p:bldP spid="407" grpId="0" animBg="1"/>
      <p:bldP spid="391" grpId="0" animBg="1"/>
      <p:bldP spid="391" grpId="1" animBg="1"/>
      <p:bldP spid="392" grpId="0" animBg="1"/>
      <p:bldP spid="392" grpId="1" animBg="1"/>
      <p:bldP spid="437" grpId="0"/>
      <p:bldP spid="438" grpId="0" animBg="1"/>
      <p:bldP spid="4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181492"/>
            <a:ext cx="850104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a:t>Demystifying the ML “Black Box”</a:t>
            </a:r>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Putting the learning algorithm into perspective … re-use the linear regression problem</a:t>
            </a:r>
            <a:endParaRPr lang="en-US" sz="2400" dirty="0"/>
          </a:p>
        </p:txBody>
      </p:sp>
      <p:sp>
        <p:nvSpPr>
          <p:cNvPr id="106" name="Content Placeholder 2"/>
          <p:cNvSpPr txBox="1">
            <a:spLocks/>
          </p:cNvSpPr>
          <p:nvPr/>
        </p:nvSpPr>
        <p:spPr>
          <a:xfrm>
            <a:off x="117264" y="1321155"/>
            <a:ext cx="2995925" cy="409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Supervised Learning Model </a:t>
            </a:r>
            <a:endParaRPr lang="en-US" sz="1800" dirty="0"/>
          </a:p>
        </p:txBody>
      </p:sp>
      <p:graphicFrame>
        <p:nvGraphicFramePr>
          <p:cNvPr id="217" name="Table 216"/>
          <p:cNvGraphicFramePr>
            <a:graphicFrameLocks noGrp="1"/>
          </p:cNvGraphicFramePr>
          <p:nvPr>
            <p:extLst>
              <p:ext uri="{D42A27DB-BD31-4B8C-83A1-F6EECF244321}">
                <p14:modId xmlns:p14="http://schemas.microsoft.com/office/powerpoint/2010/main" val="3498618453"/>
              </p:ext>
            </p:extLst>
          </p:nvPr>
        </p:nvGraphicFramePr>
        <p:xfrm>
          <a:off x="479376" y="2671390"/>
          <a:ext cx="2016737" cy="2042160"/>
        </p:xfrm>
        <a:graphic>
          <a:graphicData uri="http://schemas.openxmlformats.org/drawingml/2006/table">
            <a:tbl>
              <a:tblPr firstRow="1" bandRow="1">
                <a:tableStyleId>{00A15C55-8517-42AA-B614-E9B94910E393}</a:tableStyleId>
              </a:tblPr>
              <a:tblGrid>
                <a:gridCol w="751234"/>
                <a:gridCol w="593090"/>
                <a:gridCol w="672413"/>
              </a:tblGrid>
              <a:tr h="271424">
                <a:tc>
                  <a:txBody>
                    <a:bodyPr/>
                    <a:lstStyle/>
                    <a:p>
                      <a:pPr algn="ctr"/>
                      <a:r>
                        <a:rPr lang="en-US" sz="1400" dirty="0" smtClean="0">
                          <a:solidFill>
                            <a:schemeClr val="tx1"/>
                          </a:solidFill>
                        </a:rPr>
                        <a:t>Instance (</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c>
                  <a:txBody>
                    <a:bodyPr/>
                    <a:lstStyle/>
                    <a:p>
                      <a:pPr algn="ctr"/>
                      <a:r>
                        <a:rPr lang="en-US" sz="1400" baseline="0" dirty="0" smtClean="0">
                          <a:solidFill>
                            <a:schemeClr val="tx1"/>
                          </a:solidFill>
                        </a:rPr>
                        <a:t> Input </a:t>
                      </a:r>
                    </a:p>
                    <a:p>
                      <a:pPr algn="ctr"/>
                      <a:r>
                        <a:rPr lang="en-US" sz="1400" baseline="0" dirty="0" smtClean="0">
                          <a:solidFill>
                            <a:schemeClr val="tx1"/>
                          </a:solidFill>
                        </a:rPr>
                        <a:t>x(</a:t>
                      </a:r>
                      <a:r>
                        <a:rPr lang="en-US" sz="1400" baseline="0" dirty="0" err="1" smtClean="0">
                          <a:solidFill>
                            <a:schemeClr val="tx1"/>
                          </a:solidFill>
                        </a:rPr>
                        <a:t>i</a:t>
                      </a:r>
                      <a:r>
                        <a:rPr lang="en-US" sz="1400" baseline="0" dirty="0" smtClean="0">
                          <a:solidFill>
                            <a:schemeClr val="tx1"/>
                          </a:solidFill>
                        </a:rPr>
                        <a:t>)</a:t>
                      </a:r>
                      <a:endParaRPr lang="en-US" sz="1400" dirty="0" smtClean="0">
                        <a:solidFill>
                          <a:schemeClr val="tx1"/>
                        </a:solidFill>
                      </a:endParaRPr>
                    </a:p>
                  </a:txBody>
                  <a:tcPr marL="45720" marR="45720" anchor="ctr"/>
                </a:tc>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1</a:t>
                      </a:r>
                      <a:endParaRPr lang="en-US" sz="1400" dirty="0"/>
                    </a:p>
                  </a:txBody>
                  <a:tcPr marL="45720" marR="45720"/>
                </a:tc>
                <a:tc>
                  <a:txBody>
                    <a:bodyPr/>
                    <a:lstStyle/>
                    <a:p>
                      <a:pPr algn="ctr"/>
                      <a:r>
                        <a:rPr lang="en-US" sz="1400" dirty="0" smtClean="0"/>
                        <a:t>x(1)</a:t>
                      </a:r>
                      <a:endParaRPr lang="en-US" sz="1400" dirty="0"/>
                    </a:p>
                  </a:txBody>
                  <a:tcPr marL="45720" marR="45720"/>
                </a:tc>
                <a:tc>
                  <a:txBody>
                    <a:bodyPr/>
                    <a:lstStyle/>
                    <a:p>
                      <a:pPr algn="ctr"/>
                      <a:r>
                        <a:rPr lang="en-US" sz="1400" dirty="0" smtClean="0"/>
                        <a:t>y(1)</a:t>
                      </a:r>
                      <a:endParaRPr lang="en-US" sz="1400" dirty="0"/>
                    </a:p>
                  </a:txBody>
                  <a:tcPr marL="45720" marR="45720"/>
                </a:tc>
              </a:tr>
              <a:tr h="162855">
                <a:tc>
                  <a:txBody>
                    <a:bodyPr/>
                    <a:lstStyle/>
                    <a:p>
                      <a:pPr algn="ctr"/>
                      <a:r>
                        <a:rPr lang="en-US" sz="1400" dirty="0" smtClean="0"/>
                        <a:t>2</a:t>
                      </a:r>
                      <a:endParaRPr lang="en-US" sz="1400" dirty="0"/>
                    </a:p>
                  </a:txBody>
                  <a:tcPr marL="45720" marR="45720"/>
                </a:tc>
                <a:tc>
                  <a:txBody>
                    <a:bodyPr/>
                    <a:lstStyle/>
                    <a:p>
                      <a:pPr algn="ctr"/>
                      <a:r>
                        <a:rPr lang="en-US" sz="1400" dirty="0" smtClean="0"/>
                        <a:t>x(2)</a:t>
                      </a:r>
                      <a:endParaRPr lang="en-US" sz="1400" dirty="0"/>
                    </a:p>
                  </a:txBody>
                  <a:tcPr marL="45720" marR="45720"/>
                </a:tc>
                <a:tc>
                  <a:txBody>
                    <a:bodyPr/>
                    <a:lstStyle/>
                    <a:p>
                      <a:pPr algn="ctr"/>
                      <a:r>
                        <a:rPr lang="en-US" sz="1400" dirty="0" smtClean="0"/>
                        <a:t>y(2)</a:t>
                      </a:r>
                      <a:endParaRPr lang="en-US" sz="1400" dirty="0"/>
                    </a:p>
                  </a:txBody>
                  <a:tcPr marL="45720" marR="45720"/>
                </a:tc>
              </a:tr>
              <a:tr h="220155">
                <a:tc>
                  <a:txBody>
                    <a:bodyPr/>
                    <a:lstStyle/>
                    <a:p>
                      <a:pPr algn="ctr"/>
                      <a:r>
                        <a:rPr lang="en-US" sz="1400" dirty="0" smtClean="0"/>
                        <a:t>3</a:t>
                      </a:r>
                      <a:endParaRPr lang="en-US" sz="1400" dirty="0"/>
                    </a:p>
                  </a:txBody>
                  <a:tcPr marL="45720" marR="45720"/>
                </a:tc>
                <a:tc>
                  <a:txBody>
                    <a:bodyPr/>
                    <a:lstStyle/>
                    <a:p>
                      <a:pPr algn="ctr"/>
                      <a:r>
                        <a:rPr lang="en-US" sz="1400" dirty="0" smtClean="0"/>
                        <a:t>x(3)</a:t>
                      </a:r>
                      <a:endParaRPr lang="en-US" sz="1400" dirty="0"/>
                    </a:p>
                  </a:txBody>
                  <a:tcPr marL="45720" marR="45720"/>
                </a:tc>
                <a:tc>
                  <a:txBody>
                    <a:bodyPr/>
                    <a:lstStyle/>
                    <a:p>
                      <a:pPr algn="ctr"/>
                      <a:r>
                        <a:rPr lang="en-US" sz="1400" dirty="0" smtClean="0"/>
                        <a:t>y(3)</a:t>
                      </a:r>
                      <a:endParaRPr lang="en-US" sz="1400" dirty="0"/>
                    </a:p>
                  </a:txBody>
                  <a:tcPr marL="45720" marR="45720"/>
                </a:tc>
              </a:tr>
              <a:tr h="126723">
                <a:tc>
                  <a:txBody>
                    <a:bodyPr/>
                    <a:lstStyle/>
                    <a:p>
                      <a:pPr algn="ctr"/>
                      <a:r>
                        <a:rPr lang="en-US" sz="1400" dirty="0" smtClean="0"/>
                        <a:t>:</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m</a:t>
                      </a:r>
                      <a:endParaRPr lang="en-US" sz="1400" dirty="0"/>
                    </a:p>
                  </a:txBody>
                  <a:tcPr marL="45720" marR="45720"/>
                </a:tc>
                <a:tc>
                  <a:txBody>
                    <a:bodyPr/>
                    <a:lstStyle/>
                    <a:p>
                      <a:pPr algn="ctr"/>
                      <a:r>
                        <a:rPr lang="en-US" sz="1400" dirty="0" smtClean="0"/>
                        <a:t>x(m)</a:t>
                      </a:r>
                      <a:endParaRPr lang="en-US" sz="1400" dirty="0"/>
                    </a:p>
                  </a:txBody>
                  <a:tcPr marL="45720" marR="45720"/>
                </a:tc>
                <a:tc>
                  <a:txBody>
                    <a:bodyPr/>
                    <a:lstStyle/>
                    <a:p>
                      <a:pPr algn="ctr"/>
                      <a:r>
                        <a:rPr lang="en-US" sz="1400" dirty="0" smtClean="0"/>
                        <a:t>y(m)</a:t>
                      </a:r>
                      <a:endParaRPr lang="en-US" sz="1400" dirty="0"/>
                    </a:p>
                  </a:txBody>
                  <a:tcPr marL="45720" marR="45720"/>
                </a:tc>
              </a:tr>
            </a:tbl>
          </a:graphicData>
        </a:graphic>
      </p:graphicFrame>
      <p:cxnSp>
        <p:nvCxnSpPr>
          <p:cNvPr id="393" name="Elbow Connector 392"/>
          <p:cNvCxnSpPr>
            <a:stCxn id="332" idx="6"/>
            <a:endCxn id="323" idx="2"/>
          </p:cNvCxnSpPr>
          <p:nvPr/>
        </p:nvCxnSpPr>
        <p:spPr>
          <a:xfrm>
            <a:off x="1229935" y="2390262"/>
            <a:ext cx="1360641" cy="1958"/>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7" name="Rounded Rectangle 406"/>
          <p:cNvSpPr/>
          <p:nvPr/>
        </p:nvSpPr>
        <p:spPr>
          <a:xfrm>
            <a:off x="3775597" y="4074024"/>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accent6">
                    <a:lumMod val="50000"/>
                  </a:schemeClr>
                </a:solidFill>
                <a:latin typeface="Gill Sans MT" panose="020B0502020104020203" pitchFamily="34" charset="0"/>
              </a:rPr>
              <a:t>Hypothesis </a:t>
            </a:r>
          </a:p>
          <a:p>
            <a:pPr algn="ctr"/>
            <a:r>
              <a:rPr lang="en-US" sz="1400" b="1" dirty="0" smtClean="0">
                <a:solidFill>
                  <a:schemeClr val="accent6">
                    <a:lumMod val="50000"/>
                  </a:schemeClr>
                </a:solidFill>
                <a:latin typeface="Gill Sans MT" panose="020B0502020104020203" pitchFamily="34" charset="0"/>
              </a:rPr>
              <a:t>“h”</a:t>
            </a:r>
            <a:endParaRPr lang="en-US" sz="1400" b="1" dirty="0">
              <a:solidFill>
                <a:schemeClr val="accent6">
                  <a:lumMod val="50000"/>
                </a:schemeClr>
              </a:solidFill>
              <a:latin typeface="Gill Sans MT" panose="020B0502020104020203" pitchFamily="34" charset="0"/>
            </a:endParaRPr>
          </a:p>
        </p:txBody>
      </p:sp>
      <p:sp>
        <p:nvSpPr>
          <p:cNvPr id="299" name="Rounded Rectangle 298"/>
          <p:cNvSpPr/>
          <p:nvPr/>
        </p:nvSpPr>
        <p:spPr>
          <a:xfrm>
            <a:off x="2590576" y="1580283"/>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cxnSp>
        <p:nvCxnSpPr>
          <p:cNvPr id="320" name="Elbow Connector 319"/>
          <p:cNvCxnSpPr>
            <a:stCxn id="391" idx="0"/>
            <a:endCxn id="321" idx="2"/>
          </p:cNvCxnSpPr>
          <p:nvPr/>
        </p:nvCxnSpPr>
        <p:spPr>
          <a:xfrm>
            <a:off x="1461669" y="1918715"/>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p:cNvSpPr/>
          <p:nvPr/>
        </p:nvSpPr>
        <p:spPr>
          <a:xfrm>
            <a:off x="2601015" y="181363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3" name="Oval 322"/>
          <p:cNvSpPr/>
          <p:nvPr/>
        </p:nvSpPr>
        <p:spPr>
          <a:xfrm>
            <a:off x="2590576" y="228290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5" name="Content Placeholder 2"/>
          <p:cNvSpPr txBox="1">
            <a:spLocks/>
          </p:cNvSpPr>
          <p:nvPr/>
        </p:nvSpPr>
        <p:spPr>
          <a:xfrm>
            <a:off x="3054432" y="1247286"/>
            <a:ext cx="3686266"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smtClean="0">
                <a:latin typeface="Gill Sans MT" panose="020B0502020104020203" pitchFamily="34" charset="0"/>
              </a:rPr>
              <a:t>“Train the Model”</a:t>
            </a:r>
            <a:endParaRPr lang="en-US" sz="2400" b="1" dirty="0">
              <a:latin typeface="Gill Sans MT" panose="020B0502020104020203" pitchFamily="34" charset="0"/>
            </a:endParaRPr>
          </a:p>
        </p:txBody>
      </p:sp>
      <p:sp>
        <p:nvSpPr>
          <p:cNvPr id="326" name="Content Placeholder 2"/>
          <p:cNvSpPr txBox="1">
            <a:spLocks/>
          </p:cNvSpPr>
          <p:nvPr/>
        </p:nvSpPr>
        <p:spPr>
          <a:xfrm>
            <a:off x="1393427" y="2029720"/>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sp>
        <p:nvSpPr>
          <p:cNvPr id="332" name="Oval 331"/>
          <p:cNvSpPr/>
          <p:nvPr/>
        </p:nvSpPr>
        <p:spPr>
          <a:xfrm>
            <a:off x="1011314" y="22809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1" name="Snip Diagonal Corner Rectangle 390"/>
          <p:cNvSpPr/>
          <p:nvPr/>
        </p:nvSpPr>
        <p:spPr>
          <a:xfrm>
            <a:off x="616286" y="1708970"/>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50000"/>
                  </a:schemeClr>
                </a:solidFill>
                <a:latin typeface="Gill Sans MT" panose="020B0502020104020203" pitchFamily="34" charset="0"/>
              </a:rPr>
              <a:t>y</a:t>
            </a:r>
            <a:r>
              <a:rPr lang="en-US" sz="1400" b="1" dirty="0" smtClean="0">
                <a:solidFill>
                  <a:schemeClr val="accent6">
                    <a:lumMod val="50000"/>
                  </a:schemeClr>
                </a:solidFill>
                <a:latin typeface="Gill Sans MT" panose="020B0502020104020203" pitchFamily="34" charset="0"/>
              </a:rPr>
              <a:t>(</a:t>
            </a:r>
            <a:r>
              <a:rPr lang="en-US" sz="1400" b="1" dirty="0" err="1" smtClean="0">
                <a:solidFill>
                  <a:schemeClr val="accent6">
                    <a:lumMod val="50000"/>
                  </a:schemeClr>
                </a:solidFill>
                <a:latin typeface="Gill Sans MT" panose="020B0502020104020203" pitchFamily="34" charset="0"/>
              </a:rPr>
              <a:t>i</a:t>
            </a:r>
            <a:r>
              <a:rPr lang="en-US" sz="1400" b="1" dirty="0" smtClean="0">
                <a:solidFill>
                  <a:schemeClr val="accent6">
                    <a:lumMod val="50000"/>
                  </a:schemeClr>
                </a:solidFill>
                <a:latin typeface="Gill Sans MT" panose="020B0502020104020203" pitchFamily="34" charset="0"/>
              </a:rPr>
              <a:t>)</a:t>
            </a:r>
            <a:endParaRPr lang="en-US" sz="1400" b="1" dirty="0">
              <a:solidFill>
                <a:schemeClr val="accent6">
                  <a:lumMod val="50000"/>
                </a:schemeClr>
              </a:solidFill>
              <a:latin typeface="Gill Sans MT" panose="020B0502020104020203" pitchFamily="34" charset="0"/>
            </a:endParaRPr>
          </a:p>
        </p:txBody>
      </p:sp>
      <p:sp>
        <p:nvSpPr>
          <p:cNvPr id="392" name="Folded Corner 391"/>
          <p:cNvSpPr/>
          <p:nvPr/>
        </p:nvSpPr>
        <p:spPr>
          <a:xfrm>
            <a:off x="608880" y="2188730"/>
            <a:ext cx="850193" cy="40306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437" name="Content Placeholder 2"/>
              <p:cNvSpPr txBox="1">
                <a:spLocks/>
              </p:cNvSpPr>
              <p:nvPr/>
            </p:nvSpPr>
            <p:spPr>
              <a:xfrm>
                <a:off x="3163890" y="5276615"/>
                <a:ext cx="237455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Gill Sans MT" panose="020B0502020104020203" pitchFamily="34" charset="0"/>
                </a:endParaRPr>
              </a:p>
            </p:txBody>
          </p:sp>
        </mc:Choice>
        <mc:Fallback xmlns="">
          <p:sp>
            <p:nvSpPr>
              <p:cNvPr id="437" name="Content Placeholder 2"/>
              <p:cNvSpPr txBox="1">
                <a:spLocks noRot="1" noChangeAspect="1" noMove="1" noResize="1" noEditPoints="1" noAdjustHandles="1" noChangeArrowheads="1" noChangeShapeType="1" noTextEdit="1"/>
              </p:cNvSpPr>
              <p:nvPr/>
            </p:nvSpPr>
            <p:spPr>
              <a:xfrm>
                <a:off x="3163890" y="5276615"/>
                <a:ext cx="2374556" cy="276999"/>
              </a:xfrm>
              <a:prstGeom prst="rect">
                <a:avLst/>
              </a:prstGeom>
              <a:blipFill rotWithShape="0">
                <a:blip r:embed="rId17"/>
                <a:stretch>
                  <a:fillRect t="-4444" b="-20000"/>
                </a:stretch>
              </a:blipFill>
            </p:spPr>
            <p:txBody>
              <a:bodyPr/>
              <a:lstStyle/>
              <a:p>
                <a:r>
                  <a:rPr lang="en-US">
                    <a:noFill/>
                  </a:rPr>
                  <a:t> </a:t>
                </a:r>
              </a:p>
            </p:txBody>
          </p:sp>
        </mc:Fallback>
      </mc:AlternateContent>
      <p:sp>
        <p:nvSpPr>
          <p:cNvPr id="438" name="Left Brace 437"/>
          <p:cNvSpPr/>
          <p:nvPr/>
        </p:nvSpPr>
        <p:spPr>
          <a:xfrm rot="5400000">
            <a:off x="4084590" y="4115246"/>
            <a:ext cx="347215" cy="1872208"/>
          </a:xfrm>
          <a:prstGeom prst="leftBrace">
            <a:avLst>
              <a:gd name="adj1" fmla="val 67159"/>
              <a:gd name="adj2" fmla="val 47065"/>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grpSp>
        <p:nvGrpSpPr>
          <p:cNvPr id="454" name="Group 453"/>
          <p:cNvGrpSpPr/>
          <p:nvPr/>
        </p:nvGrpSpPr>
        <p:grpSpPr>
          <a:xfrm>
            <a:off x="895863" y="4733428"/>
            <a:ext cx="2041212" cy="707886"/>
            <a:chOff x="4567297" y="5067556"/>
            <a:chExt cx="2041212" cy="707886"/>
          </a:xfrm>
        </p:grpSpPr>
        <p:sp>
          <p:nvSpPr>
            <p:cNvPr id="439" name="Rectangle 438"/>
            <p:cNvSpPr/>
            <p:nvPr/>
          </p:nvSpPr>
          <p:spPr>
            <a:xfrm>
              <a:off x="4573375" y="5067556"/>
              <a:ext cx="1523177" cy="338554"/>
            </a:xfrm>
            <a:prstGeom prst="rect">
              <a:avLst/>
            </a:prstGeom>
          </p:spPr>
          <p:txBody>
            <a:bodyPr wrap="square">
              <a:spAutoFit/>
            </a:bodyPr>
            <a:lstStyle/>
            <a:p>
              <a:r>
                <a:rPr lang="en-US" sz="1600" u="sng" dirty="0" smtClean="0"/>
                <a:t>TERMINOLOGY</a:t>
              </a:r>
            </a:p>
          </p:txBody>
        </p:sp>
        <p:grpSp>
          <p:nvGrpSpPr>
            <p:cNvPr id="451" name="Group 450"/>
            <p:cNvGrpSpPr/>
            <p:nvPr/>
          </p:nvGrpSpPr>
          <p:grpSpPr>
            <a:xfrm>
              <a:off x="4567297" y="5406110"/>
              <a:ext cx="2041212" cy="369332"/>
              <a:chOff x="4567297" y="5406110"/>
              <a:chExt cx="2041212" cy="369332"/>
            </a:xfrm>
          </p:grpSpPr>
          <p:sp>
            <p:nvSpPr>
              <p:cNvPr id="440" name="Rectangle 439"/>
              <p:cNvSpPr/>
              <p:nvPr/>
            </p:nvSpPr>
            <p:spPr>
              <a:xfrm>
                <a:off x="4818099" y="5415917"/>
                <a:ext cx="1790410" cy="338554"/>
              </a:xfrm>
              <a:prstGeom prst="rect">
                <a:avLst/>
              </a:prstGeom>
            </p:spPr>
            <p:txBody>
              <a:bodyPr wrap="square">
                <a:spAutoFit/>
              </a:bodyPr>
              <a:lstStyle/>
              <a:p>
                <a:r>
                  <a:rPr lang="en-US" sz="1600" dirty="0"/>
                  <a:t> </a:t>
                </a:r>
                <a:r>
                  <a:rPr lang="en-US" sz="1600" dirty="0" smtClean="0"/>
                  <a:t>are parameters</a:t>
                </a:r>
              </a:p>
            </p:txBody>
          </p:sp>
          <mc:AlternateContent xmlns:mc="http://schemas.openxmlformats.org/markup-compatibility/2006" xmlns:a14="http://schemas.microsoft.com/office/drawing/2010/main">
            <mc:Choice Requires="a14">
              <p:sp>
                <p:nvSpPr>
                  <p:cNvPr id="442" name="Rectangle 441"/>
                  <p:cNvSpPr/>
                  <p:nvPr/>
                </p:nvSpPr>
                <p:spPr>
                  <a:xfrm>
                    <a:off x="4567297" y="5406110"/>
                    <a:ext cx="422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442" name="Rectangle 441"/>
                  <p:cNvSpPr>
                    <a:spLocks noRot="1" noChangeAspect="1" noMove="1" noResize="1" noEditPoints="1" noAdjustHandles="1" noChangeArrowheads="1" noChangeShapeType="1" noTextEdit="1"/>
                  </p:cNvSpPr>
                  <p:nvPr/>
                </p:nvSpPr>
                <p:spPr>
                  <a:xfrm>
                    <a:off x="4567297" y="5406110"/>
                    <a:ext cx="422808" cy="369332"/>
                  </a:xfrm>
                  <a:prstGeom prst="rect">
                    <a:avLst/>
                  </a:prstGeom>
                  <a:blipFill rotWithShape="0">
                    <a:blip r:embed="rId18"/>
                    <a:stretch>
                      <a:fillRect/>
                    </a:stretch>
                  </a:blipFill>
                </p:spPr>
                <p:txBody>
                  <a:bodyPr/>
                  <a:lstStyle/>
                  <a:p>
                    <a:r>
                      <a:rPr lang="en-US">
                        <a:noFill/>
                      </a:rPr>
                      <a:t> </a:t>
                    </a:r>
                  </a:p>
                </p:txBody>
              </p:sp>
            </mc:Fallback>
          </mc:AlternateContent>
        </p:grpSp>
      </p:grpSp>
      <p:grpSp>
        <p:nvGrpSpPr>
          <p:cNvPr id="455" name="Group 454"/>
          <p:cNvGrpSpPr/>
          <p:nvPr/>
        </p:nvGrpSpPr>
        <p:grpSpPr>
          <a:xfrm>
            <a:off x="1042929" y="5368593"/>
            <a:ext cx="2249184" cy="637737"/>
            <a:chOff x="5095620" y="5702721"/>
            <a:chExt cx="2249184" cy="637737"/>
          </a:xfrm>
        </p:grpSpPr>
        <p:grpSp>
          <p:nvGrpSpPr>
            <p:cNvPr id="452" name="Group 451"/>
            <p:cNvGrpSpPr/>
            <p:nvPr/>
          </p:nvGrpSpPr>
          <p:grpSpPr>
            <a:xfrm>
              <a:off x="5095620" y="5702721"/>
              <a:ext cx="2249184" cy="369332"/>
              <a:chOff x="5095620" y="5702721"/>
              <a:chExt cx="2249184" cy="369332"/>
            </a:xfrm>
          </p:grpSpPr>
          <p:sp>
            <p:nvSpPr>
              <p:cNvPr id="443" name="Rectangle 442"/>
              <p:cNvSpPr/>
              <p:nvPr/>
            </p:nvSpPr>
            <p:spPr>
              <a:xfrm>
                <a:off x="5371362" y="5702721"/>
                <a:ext cx="1973442" cy="338554"/>
              </a:xfrm>
              <a:prstGeom prst="rect">
                <a:avLst/>
              </a:prstGeom>
            </p:spPr>
            <p:txBody>
              <a:bodyPr wrap="square">
                <a:spAutoFit/>
              </a:bodyPr>
              <a:lstStyle/>
              <a:p>
                <a:r>
                  <a:rPr lang="en-US" sz="1600" dirty="0"/>
                  <a:t> </a:t>
                </a:r>
                <a:r>
                  <a:rPr lang="en-US" sz="1600" dirty="0" smtClean="0"/>
                  <a:t>is the zero condition</a:t>
                </a:r>
              </a:p>
            </p:txBody>
          </p:sp>
          <mc:AlternateContent xmlns:mc="http://schemas.openxmlformats.org/markup-compatibility/2006" xmlns:a14="http://schemas.microsoft.com/office/drawing/2010/main">
            <mc:Choice Requires="a14">
              <p:sp>
                <p:nvSpPr>
                  <p:cNvPr id="444" name="Rectangle 443"/>
                  <p:cNvSpPr/>
                  <p:nvPr/>
                </p:nvSpPr>
                <p:spPr>
                  <a:xfrm>
                    <a:off x="5095620" y="5702721"/>
                    <a:ext cx="4523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44" name="Rectangle 443"/>
                  <p:cNvSpPr>
                    <a:spLocks noRot="1" noChangeAspect="1" noMove="1" noResize="1" noEditPoints="1" noAdjustHandles="1" noChangeArrowheads="1" noChangeShapeType="1" noTextEdit="1"/>
                  </p:cNvSpPr>
                  <p:nvPr/>
                </p:nvSpPr>
                <p:spPr>
                  <a:xfrm>
                    <a:off x="5095620" y="5702721"/>
                    <a:ext cx="452367" cy="369332"/>
                  </a:xfrm>
                  <a:prstGeom prst="rect">
                    <a:avLst/>
                  </a:prstGeom>
                  <a:blipFill rotWithShape="0">
                    <a:blip r:embed="rId19"/>
                    <a:stretch>
                      <a:fillRect/>
                    </a:stretch>
                  </a:blipFill>
                </p:spPr>
                <p:txBody>
                  <a:bodyPr/>
                  <a:lstStyle/>
                  <a:p>
                    <a:r>
                      <a:rPr lang="en-US">
                        <a:noFill/>
                      </a:rPr>
                      <a:t> </a:t>
                    </a:r>
                  </a:p>
                </p:txBody>
              </p:sp>
            </mc:Fallback>
          </mc:AlternateContent>
        </p:grpSp>
        <p:grpSp>
          <p:nvGrpSpPr>
            <p:cNvPr id="453" name="Group 452"/>
            <p:cNvGrpSpPr/>
            <p:nvPr/>
          </p:nvGrpSpPr>
          <p:grpSpPr>
            <a:xfrm>
              <a:off x="5095620" y="5971126"/>
              <a:ext cx="2249184" cy="369332"/>
              <a:chOff x="5095620" y="5971126"/>
              <a:chExt cx="2249184" cy="369332"/>
            </a:xfrm>
          </p:grpSpPr>
          <p:sp>
            <p:nvSpPr>
              <p:cNvPr id="445" name="Rectangle 444"/>
              <p:cNvSpPr/>
              <p:nvPr/>
            </p:nvSpPr>
            <p:spPr>
              <a:xfrm>
                <a:off x="5371362" y="5971126"/>
                <a:ext cx="1973442" cy="338554"/>
              </a:xfrm>
              <a:prstGeom prst="rect">
                <a:avLst/>
              </a:prstGeom>
            </p:spPr>
            <p:txBody>
              <a:bodyPr wrap="square">
                <a:spAutoFit/>
              </a:bodyPr>
              <a:lstStyle/>
              <a:p>
                <a:r>
                  <a:rPr lang="en-US" sz="1600" dirty="0"/>
                  <a:t> </a:t>
                </a:r>
                <a:r>
                  <a:rPr lang="en-US" sz="1600" dirty="0" smtClean="0"/>
                  <a:t>is the gradient</a:t>
                </a:r>
              </a:p>
            </p:txBody>
          </p:sp>
          <mc:AlternateContent xmlns:mc="http://schemas.openxmlformats.org/markup-compatibility/2006" xmlns:a14="http://schemas.microsoft.com/office/drawing/2010/main">
            <mc:Choice Requires="a14">
              <p:sp>
                <p:nvSpPr>
                  <p:cNvPr id="446" name="Rectangle 445"/>
                  <p:cNvSpPr/>
                  <p:nvPr/>
                </p:nvSpPr>
                <p:spPr>
                  <a:xfrm>
                    <a:off x="5095620" y="5971126"/>
                    <a:ext cx="452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46" name="Rectangle 445"/>
                  <p:cNvSpPr>
                    <a:spLocks noRot="1" noChangeAspect="1" noMove="1" noResize="1" noEditPoints="1" noAdjustHandles="1" noChangeArrowheads="1" noChangeShapeType="1" noTextEdit="1"/>
                  </p:cNvSpPr>
                  <p:nvPr/>
                </p:nvSpPr>
                <p:spPr>
                  <a:xfrm>
                    <a:off x="5095620" y="5971126"/>
                    <a:ext cx="452368" cy="369332"/>
                  </a:xfrm>
                  <a:prstGeom prst="rect">
                    <a:avLst/>
                  </a:prstGeom>
                  <a:blipFill rotWithShape="0">
                    <a:blip r:embed="rId20"/>
                    <a:stretch>
                      <a:fillRect/>
                    </a:stretch>
                  </a:blipFill>
                </p:spPr>
                <p:txBody>
                  <a:bodyPr/>
                  <a:lstStyle/>
                  <a:p>
                    <a:r>
                      <a:rPr lang="en-US">
                        <a:noFill/>
                      </a:rPr>
                      <a:t> </a:t>
                    </a:r>
                  </a:p>
                </p:txBody>
              </p:sp>
            </mc:Fallback>
          </mc:AlternateContent>
        </p:grpSp>
      </p:grpSp>
      <p:sp>
        <p:nvSpPr>
          <p:cNvPr id="128" name="Oval 127"/>
          <p:cNvSpPr/>
          <p:nvPr/>
        </p:nvSpPr>
        <p:spPr>
          <a:xfrm>
            <a:off x="3359251" y="344654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8" name="Elbow Connector 327"/>
          <p:cNvCxnSpPr>
            <a:stCxn id="128" idx="4"/>
            <a:endCxn id="407" idx="1"/>
          </p:cNvCxnSpPr>
          <p:nvPr/>
        </p:nvCxnSpPr>
        <p:spPr>
          <a:xfrm rot="16200000" flipH="1">
            <a:off x="3265416" y="3868312"/>
            <a:ext cx="713327" cy="307035"/>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9" name="Content Placeholder 2"/>
          <p:cNvSpPr txBox="1">
            <a:spLocks/>
          </p:cNvSpPr>
          <p:nvPr/>
        </p:nvSpPr>
        <p:spPr>
          <a:xfrm>
            <a:off x="3318115" y="3820532"/>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sp>
        <p:nvSpPr>
          <p:cNvPr id="133" name="Rounded Rectangle 132"/>
          <p:cNvSpPr/>
          <p:nvPr/>
        </p:nvSpPr>
        <p:spPr>
          <a:xfrm>
            <a:off x="3218722" y="1982851"/>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p:sp>
        <p:nvSpPr>
          <p:cNvPr id="137" name="Rectangle 136"/>
          <p:cNvSpPr/>
          <p:nvPr/>
        </p:nvSpPr>
        <p:spPr>
          <a:xfrm>
            <a:off x="6551850" y="1537177"/>
            <a:ext cx="5196777" cy="923330"/>
          </a:xfrm>
          <a:prstGeom prst="rect">
            <a:avLst/>
          </a:prstGeom>
        </p:spPr>
        <p:txBody>
          <a:bodyPr wrap="square">
            <a:spAutoFit/>
          </a:bodyPr>
          <a:lstStyle/>
          <a:p>
            <a:r>
              <a:rPr lang="en-US" b="1" dirty="0" smtClean="0"/>
              <a:t>Concept</a:t>
            </a:r>
            <a:r>
              <a:rPr lang="en-US" dirty="0" smtClean="0"/>
              <a:t>: want an algorithm that generates parameters       so               is close to “y” for our training examples </a:t>
            </a:r>
            <a:r>
              <a:rPr lang="en-US" dirty="0" smtClean="0">
                <a:sym typeface="Wingdings" panose="05000000000000000000" pitchFamily="2" charset="2"/>
              </a:rPr>
              <a:t> COST FUNCTION </a:t>
            </a:r>
            <a:endParaRPr lang="en-US" dirty="0" smtClean="0"/>
          </a:p>
        </p:txBody>
      </p:sp>
      <mc:AlternateContent xmlns:mc="http://schemas.openxmlformats.org/markup-compatibility/2006" xmlns:a14="http://schemas.microsoft.com/office/drawing/2010/main">
        <mc:Choice Requires="a14">
          <p:sp>
            <p:nvSpPr>
              <p:cNvPr id="138" name="Rectangle 137"/>
              <p:cNvSpPr/>
              <p:nvPr/>
            </p:nvSpPr>
            <p:spPr>
              <a:xfrm>
                <a:off x="7714644" y="1800144"/>
                <a:ext cx="422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138" name="Rectangle 137"/>
              <p:cNvSpPr>
                <a:spLocks noRot="1" noChangeAspect="1" noMove="1" noResize="1" noEditPoints="1" noAdjustHandles="1" noChangeArrowheads="1" noChangeShapeType="1" noTextEdit="1"/>
              </p:cNvSpPr>
              <p:nvPr/>
            </p:nvSpPr>
            <p:spPr>
              <a:xfrm>
                <a:off x="7714644" y="1800144"/>
                <a:ext cx="422808" cy="369332"/>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Content Placeholder 2"/>
              <p:cNvSpPr txBox="1">
                <a:spLocks/>
              </p:cNvSpPr>
              <p:nvPr/>
            </p:nvSpPr>
            <p:spPr>
              <a:xfrm>
                <a:off x="8328107" y="1882159"/>
                <a:ext cx="748980"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ea typeface="Cambria Math" panose="02040503050406030204" pitchFamily="18" charset="0"/>
                        </a:rPr>
                        <m:t>h</m:t>
                      </m:r>
                      <m:r>
                        <a:rPr lang="en-US" sz="1800" i="1" baseline="-25000" smtClean="0">
                          <a:latin typeface="Cambria Math" panose="02040503050406030204" pitchFamily="18" charset="0"/>
                          <a:ea typeface="Cambria Math" panose="02040503050406030204" pitchFamily="18" charset="0"/>
                        </a:rPr>
                        <m:t>𝜃</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𝑥</m:t>
                          </m:r>
                        </m:e>
                      </m:d>
                    </m:oMath>
                  </m:oMathPara>
                </a14:m>
                <a:endParaRPr lang="en-US" sz="1800" dirty="0">
                  <a:latin typeface="Gill Sans MT" panose="020B0502020104020203" pitchFamily="34" charset="0"/>
                </a:endParaRPr>
              </a:p>
            </p:txBody>
          </p:sp>
        </mc:Choice>
        <mc:Fallback xmlns="">
          <p:sp>
            <p:nvSpPr>
              <p:cNvPr id="139" name="Content Placeholder 2"/>
              <p:cNvSpPr txBox="1">
                <a:spLocks noRot="1" noChangeAspect="1" noMove="1" noResize="1" noEditPoints="1" noAdjustHandles="1" noChangeArrowheads="1" noChangeShapeType="1" noTextEdit="1"/>
              </p:cNvSpPr>
              <p:nvPr/>
            </p:nvSpPr>
            <p:spPr>
              <a:xfrm>
                <a:off x="8328107" y="1882159"/>
                <a:ext cx="748980" cy="249299"/>
              </a:xfrm>
              <a:prstGeom prst="rect">
                <a:avLst/>
              </a:prstGeom>
              <a:blipFill rotWithShape="0">
                <a:blip r:embed="rId22"/>
                <a:stretch>
                  <a:fillRect l="-1626" t="-4878" b="-19512"/>
                </a:stretch>
              </a:blipFill>
            </p:spPr>
            <p:txBody>
              <a:bodyPr/>
              <a:lstStyle/>
              <a:p>
                <a:r>
                  <a:rPr lang="en-US">
                    <a:noFill/>
                  </a:rPr>
                  <a:t> </a:t>
                </a:r>
              </a:p>
            </p:txBody>
          </p:sp>
        </mc:Fallback>
      </mc:AlternateContent>
      <p:sp>
        <p:nvSpPr>
          <p:cNvPr id="151" name="Oval 150"/>
          <p:cNvSpPr/>
          <p:nvPr/>
        </p:nvSpPr>
        <p:spPr>
          <a:xfrm>
            <a:off x="4100237"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2" name="Oval 161"/>
          <p:cNvSpPr/>
          <p:nvPr/>
        </p:nvSpPr>
        <p:spPr>
          <a:xfrm>
            <a:off x="3349972" y="236977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5" name="Oval 164"/>
          <p:cNvSpPr/>
          <p:nvPr/>
        </p:nvSpPr>
        <p:spPr>
          <a:xfrm>
            <a:off x="3349971" y="369414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69" name="Elbow Connector 168"/>
          <p:cNvCxnSpPr>
            <a:stCxn id="170" idx="6"/>
            <a:endCxn id="171" idx="2"/>
          </p:cNvCxnSpPr>
          <p:nvPr/>
        </p:nvCxnSpPr>
        <p:spPr>
          <a:xfrm>
            <a:off x="2605423" y="1932396"/>
            <a:ext cx="616996" cy="211827"/>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2386802" y="182308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1" name="Oval 170"/>
          <p:cNvSpPr/>
          <p:nvPr/>
        </p:nvSpPr>
        <p:spPr>
          <a:xfrm>
            <a:off x="3222419" y="203491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Elbow Connector 175"/>
          <p:cNvCxnSpPr/>
          <p:nvPr/>
        </p:nvCxnSpPr>
        <p:spPr>
          <a:xfrm>
            <a:off x="1461669" y="2386810"/>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stCxn id="178" idx="6"/>
            <a:endCxn id="179" idx="2"/>
          </p:cNvCxnSpPr>
          <p:nvPr/>
        </p:nvCxnSpPr>
        <p:spPr>
          <a:xfrm flipV="1">
            <a:off x="2605423" y="2398860"/>
            <a:ext cx="616996" cy="163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2386802" y="229118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9" name="Oval 178"/>
          <p:cNvSpPr/>
          <p:nvPr/>
        </p:nvSpPr>
        <p:spPr>
          <a:xfrm>
            <a:off x="3222419" y="228954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191" name="Content Placeholder 2"/>
              <p:cNvSpPr txBox="1">
                <a:spLocks/>
              </p:cNvSpPr>
              <p:nvPr/>
            </p:nvSpPr>
            <p:spPr>
              <a:xfrm>
                <a:off x="10139181" y="2150332"/>
                <a:ext cx="748980"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ea typeface="Cambria Math" panose="02040503050406030204" pitchFamily="18" charset="0"/>
                        </a:rPr>
                        <m:t>J</m:t>
                      </m:r>
                      <m:d>
                        <m:dPr>
                          <m:ctrlPr>
                            <a:rPr lang="en-US" sz="1800" b="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𝜃</m:t>
                          </m:r>
                        </m:e>
                      </m:d>
                    </m:oMath>
                  </m:oMathPara>
                </a14:m>
                <a:endParaRPr lang="en-US" sz="1800" dirty="0">
                  <a:latin typeface="Gill Sans MT" panose="020B0502020104020203" pitchFamily="34" charset="0"/>
                </a:endParaRPr>
              </a:p>
            </p:txBody>
          </p:sp>
        </mc:Choice>
        <mc:Fallback xmlns="">
          <p:sp>
            <p:nvSpPr>
              <p:cNvPr id="191" name="Content Placeholder 2"/>
              <p:cNvSpPr txBox="1">
                <a:spLocks noRot="1" noChangeAspect="1" noMove="1" noResize="1" noEditPoints="1" noAdjustHandles="1" noChangeArrowheads="1" noChangeShapeType="1" noTextEdit="1"/>
              </p:cNvSpPr>
              <p:nvPr/>
            </p:nvSpPr>
            <p:spPr>
              <a:xfrm>
                <a:off x="10139181" y="2150332"/>
                <a:ext cx="748980" cy="249299"/>
              </a:xfrm>
              <a:prstGeom prst="rect">
                <a:avLst/>
              </a:prstGeom>
              <a:blipFill rotWithShape="0">
                <a:blip r:embed="rId34"/>
                <a:stretch>
                  <a:fillRect t="-7317" b="-36585"/>
                </a:stretch>
              </a:blipFill>
            </p:spPr>
            <p:txBody>
              <a:bodyPr/>
              <a:lstStyle/>
              <a:p>
                <a:r>
                  <a:rPr lang="en-US">
                    <a:noFill/>
                  </a:rPr>
                  <a:t> </a:t>
                </a:r>
              </a:p>
            </p:txBody>
          </p:sp>
        </mc:Fallback>
      </mc:AlternateContent>
      <p:grpSp>
        <p:nvGrpSpPr>
          <p:cNvPr id="268" name="Group 267"/>
          <p:cNvGrpSpPr/>
          <p:nvPr/>
        </p:nvGrpSpPr>
        <p:grpSpPr>
          <a:xfrm>
            <a:off x="8126825" y="3212976"/>
            <a:ext cx="3477787" cy="814667"/>
            <a:chOff x="9138888" y="4200709"/>
            <a:chExt cx="2828517" cy="814667"/>
          </a:xfrm>
        </p:grpSpPr>
        <mc:AlternateContent xmlns:mc="http://schemas.openxmlformats.org/markup-compatibility/2006" xmlns:a14="http://schemas.microsoft.com/office/drawing/2010/main">
          <mc:Choice Requires="a14">
            <p:sp>
              <p:nvSpPr>
                <p:cNvPr id="193" name="Content Placeholder 2"/>
                <p:cNvSpPr txBox="1">
                  <a:spLocks/>
                </p:cNvSpPr>
                <p:nvPr/>
              </p:nvSpPr>
              <p:spPr>
                <a:xfrm>
                  <a:off x="9592849" y="4248691"/>
                  <a:ext cx="2374556" cy="76668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h</m:t>
                      </m:r>
                      <m:r>
                        <a:rPr lang="en-US" sz="2800" i="1" baseline="-25000" smtClean="0">
                          <a:latin typeface="Cambria Math" panose="02040503050406030204" pitchFamily="18" charset="0"/>
                          <a:ea typeface="Cambria Math" panose="02040503050406030204" pitchFamily="18" charset="0"/>
                        </a:rPr>
                        <m:t>𝜃</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r>
                            <a:rPr lang="en-US" sz="2800" b="0" i="1" baseline="30000" smtClean="0">
                              <a:latin typeface="Cambria Math" panose="02040503050406030204" pitchFamily="18" charset="0"/>
                              <a:ea typeface="Cambria Math" panose="02040503050406030204" pitchFamily="18" charset="0"/>
                            </a:rPr>
                            <m:t>(</m:t>
                          </m:r>
                          <m:r>
                            <a:rPr lang="en-US" sz="2800" b="0" i="1" baseline="30000" smtClean="0">
                              <a:latin typeface="Cambria Math" panose="02040503050406030204" pitchFamily="18" charset="0"/>
                              <a:ea typeface="Cambria Math" panose="02040503050406030204" pitchFamily="18" charset="0"/>
                            </a:rPr>
                            <m:t>𝑖</m:t>
                          </m:r>
                          <m:r>
                            <a:rPr lang="en-US" sz="2800" b="0" i="1" baseline="30000"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oMath>
                  </a14:m>
                  <a:r>
                    <a:rPr lang="en-US" sz="2800" baseline="30000" dirty="0">
                      <a:ea typeface="Cambria Math" panose="02040503050406030204" pitchFamily="18" charset="0"/>
                    </a:rPr>
                    <a:t> </a:t>
                  </a:r>
                  <a14:m>
                    <m:oMath xmlns:m="http://schemas.openxmlformats.org/officeDocument/2006/math">
                      <m:r>
                        <a:rPr lang="en-US" sz="2800" i="1" baseline="30000">
                          <a:latin typeface="Cambria Math" panose="02040503050406030204" pitchFamily="18" charset="0"/>
                          <a:ea typeface="Cambria Math" panose="02040503050406030204" pitchFamily="18" charset="0"/>
                        </a:rPr>
                        <m:t>(</m:t>
                      </m:r>
                      <m:r>
                        <a:rPr lang="en-US" sz="2800" i="1" baseline="30000">
                          <a:latin typeface="Cambria Math" panose="02040503050406030204" pitchFamily="18" charset="0"/>
                          <a:ea typeface="Cambria Math" panose="02040503050406030204" pitchFamily="18" charset="0"/>
                        </a:rPr>
                        <m:t>𝑖</m:t>
                      </m:r>
                      <m:r>
                        <a:rPr lang="en-US" sz="2800" i="1" baseline="30000">
                          <a:latin typeface="Cambria Math" panose="02040503050406030204" pitchFamily="18" charset="0"/>
                          <a:ea typeface="Cambria Math" panose="02040503050406030204" pitchFamily="18" charset="0"/>
                        </a:rPr>
                        <m:t>)</m:t>
                      </m:r>
                    </m:oMath>
                  </a14:m>
                  <a:r>
                    <a:rPr lang="en-US" sz="2800" dirty="0" smtClean="0">
                      <a:latin typeface="Gill Sans MT" panose="020B0502020104020203" pitchFamily="34" charset="0"/>
                    </a:rPr>
                    <a:t>)</a:t>
                  </a:r>
                  <a:r>
                    <a:rPr lang="en-US" sz="2800" baseline="30000" dirty="0" smtClean="0">
                      <a:latin typeface="Gill Sans MT" panose="020B0502020104020203" pitchFamily="34" charset="0"/>
                    </a:rPr>
                    <a:t>2</a:t>
                  </a:r>
                  <a:endParaRPr lang="en-US" sz="2800" baseline="30000" dirty="0">
                    <a:latin typeface="Gill Sans MT" panose="020B0502020104020203" pitchFamily="34" charset="0"/>
                  </a:endParaRPr>
                </a:p>
              </p:txBody>
            </p:sp>
          </mc:Choice>
          <mc:Fallback xmlns="">
            <p:sp>
              <p:nvSpPr>
                <p:cNvPr id="193" name="Content Placeholder 2"/>
                <p:cNvSpPr txBox="1">
                  <a:spLocks noRot="1" noChangeAspect="1" noMove="1" noResize="1" noEditPoints="1" noAdjustHandles="1" noChangeArrowheads="1" noChangeShapeType="1" noTextEdit="1"/>
                </p:cNvSpPr>
                <p:nvPr/>
              </p:nvSpPr>
              <p:spPr>
                <a:xfrm>
                  <a:off x="9592849" y="4248691"/>
                  <a:ext cx="2374556" cy="766685"/>
                </a:xfrm>
                <a:prstGeom prst="rect">
                  <a:avLst/>
                </a:prstGeom>
                <a:blipFill rotWithShape="0">
                  <a:blip r:embed="rId49"/>
                  <a:stretch>
                    <a:fillRect t="-198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2" name="Rectangle 261"/>
                <p:cNvSpPr/>
                <p:nvPr/>
              </p:nvSpPr>
              <p:spPr>
                <a:xfrm>
                  <a:off x="9138888" y="4200709"/>
                  <a:ext cx="766557" cy="5731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min</m:t>
                            </m:r>
                          </m:e>
                          <m:lim>
                            <m:r>
                              <a:rPr lang="en-US" sz="2400" i="1">
                                <a:latin typeface="Cambria Math" panose="02040503050406030204" pitchFamily="18" charset="0"/>
                                <a:ea typeface="Cambria Math" panose="02040503050406030204" pitchFamily="18" charset="0"/>
                              </a:rPr>
                              <m:t>𝜃</m:t>
                            </m:r>
                          </m:lim>
                        </m:limLow>
                      </m:oMath>
                    </m:oMathPara>
                  </a14:m>
                  <a:endParaRPr lang="en-US" sz="2400" dirty="0"/>
                </a:p>
              </p:txBody>
            </p:sp>
          </mc:Choice>
          <mc:Fallback xmlns="">
            <p:sp>
              <p:nvSpPr>
                <p:cNvPr id="262" name="Rectangle 261"/>
                <p:cNvSpPr>
                  <a:spLocks noRot="1" noChangeAspect="1" noMove="1" noResize="1" noEditPoints="1" noAdjustHandles="1" noChangeArrowheads="1" noChangeShapeType="1" noTextEdit="1"/>
                </p:cNvSpPr>
                <p:nvPr/>
              </p:nvSpPr>
              <p:spPr>
                <a:xfrm>
                  <a:off x="9138888" y="4200709"/>
                  <a:ext cx="766557" cy="573106"/>
                </a:xfrm>
                <a:prstGeom prst="rect">
                  <a:avLst/>
                </a:prstGeom>
                <a:blipFill rotWithShape="0">
                  <a:blip r:embed="rId50"/>
                  <a:stretch>
                    <a:fillRect b="-5319"/>
                  </a:stretch>
                </a:blipFill>
              </p:spPr>
              <p:txBody>
                <a:bodyPr/>
                <a:lstStyle/>
                <a:p>
                  <a:r>
                    <a:rPr lang="en-US">
                      <a:noFill/>
                    </a:rPr>
                    <a:t> </a:t>
                  </a:r>
                </a:p>
              </p:txBody>
            </p:sp>
          </mc:Fallback>
        </mc:AlternateContent>
      </p:grpSp>
      <p:sp>
        <p:nvSpPr>
          <p:cNvPr id="142" name="Rectangle 141"/>
          <p:cNvSpPr/>
          <p:nvPr/>
        </p:nvSpPr>
        <p:spPr>
          <a:xfrm>
            <a:off x="6551850" y="2590450"/>
            <a:ext cx="4728725" cy="646331"/>
          </a:xfrm>
          <a:prstGeom prst="rect">
            <a:avLst/>
          </a:prstGeom>
        </p:spPr>
        <p:txBody>
          <a:bodyPr wrap="square">
            <a:spAutoFit/>
          </a:bodyPr>
          <a:lstStyle/>
          <a:p>
            <a:r>
              <a:rPr lang="en-US" b="1" dirty="0" smtClean="0"/>
              <a:t>One approach to a cost function</a:t>
            </a:r>
            <a:r>
              <a:rPr lang="en-US" dirty="0" smtClean="0"/>
              <a:t>: </a:t>
            </a:r>
          </a:p>
          <a:p>
            <a:r>
              <a:rPr lang="en-US" dirty="0" smtClean="0"/>
              <a:t>1.  Minimize the difference</a:t>
            </a:r>
          </a:p>
        </p:txBody>
      </p:sp>
      <mc:AlternateContent xmlns:mc="http://schemas.openxmlformats.org/markup-compatibility/2006" xmlns:a14="http://schemas.microsoft.com/office/drawing/2010/main">
        <mc:Choice Requires="a14">
          <p:sp>
            <p:nvSpPr>
              <p:cNvPr id="198" name="Content Placeholder 2"/>
              <p:cNvSpPr txBox="1">
                <a:spLocks/>
              </p:cNvSpPr>
              <p:nvPr/>
            </p:nvSpPr>
            <p:spPr>
              <a:xfrm>
                <a:off x="8393865" y="3264497"/>
                <a:ext cx="2919622" cy="3877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h</m:t>
                      </m:r>
                      <m:r>
                        <a:rPr lang="en-US" sz="2800" i="1" baseline="-25000" smtClean="0">
                          <a:latin typeface="Cambria Math" panose="02040503050406030204" pitchFamily="18" charset="0"/>
                          <a:ea typeface="Cambria Math" panose="02040503050406030204" pitchFamily="18" charset="0"/>
                        </a:rPr>
                        <m:t>𝜃</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r>
                        <a:rPr lang="en-US" sz="2800" b="0" i="1" smtClean="0">
                          <a:latin typeface="Cambria Math" panose="02040503050406030204" pitchFamily="18" charset="0"/>
                          <a:ea typeface="Cambria Math" panose="02040503050406030204" pitchFamily="18" charset="0"/>
                        </a:rPr>
                        <m:t>)</m:t>
                      </m:r>
                    </m:oMath>
                  </m:oMathPara>
                </a14:m>
                <a:endParaRPr lang="en-US" sz="2800" dirty="0">
                  <a:latin typeface="Gill Sans MT" panose="020B0502020104020203" pitchFamily="34" charset="0"/>
                </a:endParaRPr>
              </a:p>
            </p:txBody>
          </p:sp>
        </mc:Choice>
        <mc:Fallback xmlns="">
          <p:sp>
            <p:nvSpPr>
              <p:cNvPr id="198" name="Content Placeholder 2"/>
              <p:cNvSpPr txBox="1">
                <a:spLocks noRot="1" noChangeAspect="1" noMove="1" noResize="1" noEditPoints="1" noAdjustHandles="1" noChangeArrowheads="1" noChangeShapeType="1" noTextEdit="1"/>
              </p:cNvSpPr>
              <p:nvPr/>
            </p:nvSpPr>
            <p:spPr>
              <a:xfrm>
                <a:off x="8393865" y="3264497"/>
                <a:ext cx="2919622" cy="387798"/>
              </a:xfrm>
              <a:prstGeom prst="rect">
                <a:avLst/>
              </a:prstGeom>
              <a:blipFill rotWithShape="0">
                <a:blip r:embed="rId51"/>
                <a:stretch>
                  <a:fillRect t="-9524" b="-41270"/>
                </a:stretch>
              </a:blipFill>
            </p:spPr>
            <p:txBody>
              <a:bodyPr/>
              <a:lstStyle/>
              <a:p>
                <a:r>
                  <a:rPr lang="en-US">
                    <a:noFill/>
                  </a:rPr>
                  <a:t> </a:t>
                </a:r>
              </a:p>
            </p:txBody>
          </p:sp>
        </mc:Fallback>
      </mc:AlternateContent>
      <p:sp>
        <p:nvSpPr>
          <p:cNvPr id="203" name="Rectangle 202"/>
          <p:cNvSpPr/>
          <p:nvPr/>
        </p:nvSpPr>
        <p:spPr>
          <a:xfrm>
            <a:off x="6551850" y="3740735"/>
            <a:ext cx="4728725" cy="369332"/>
          </a:xfrm>
          <a:prstGeom prst="rect">
            <a:avLst/>
          </a:prstGeom>
        </p:spPr>
        <p:txBody>
          <a:bodyPr wrap="square">
            <a:spAutoFit/>
          </a:bodyPr>
          <a:lstStyle/>
          <a:p>
            <a:r>
              <a:rPr lang="en-US" dirty="0" smtClean="0"/>
              <a:t>2.  Sum the differences</a:t>
            </a:r>
          </a:p>
        </p:txBody>
      </p:sp>
      <p:grpSp>
        <p:nvGrpSpPr>
          <p:cNvPr id="263" name="Group 262"/>
          <p:cNvGrpSpPr/>
          <p:nvPr/>
        </p:nvGrpSpPr>
        <p:grpSpPr>
          <a:xfrm>
            <a:off x="8126824" y="3215934"/>
            <a:ext cx="3229056" cy="573106"/>
            <a:chOff x="7622769" y="3228019"/>
            <a:chExt cx="2626222" cy="573106"/>
          </a:xfrm>
        </p:grpSpPr>
        <mc:AlternateContent xmlns:mc="http://schemas.openxmlformats.org/markup-compatibility/2006" xmlns:a14="http://schemas.microsoft.com/office/drawing/2010/main">
          <mc:Choice Requires="a14">
            <p:sp>
              <p:nvSpPr>
                <p:cNvPr id="192" name="Content Placeholder 2"/>
                <p:cNvSpPr txBox="1">
                  <a:spLocks/>
                </p:cNvSpPr>
                <p:nvPr/>
              </p:nvSpPr>
              <p:spPr>
                <a:xfrm>
                  <a:off x="7874435" y="3300903"/>
                  <a:ext cx="2374556" cy="37888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ea typeface="Cambria Math" panose="02040503050406030204" pitchFamily="18" charset="0"/>
                              </a:rPr>
                            </m:ctrlPr>
                          </m:dPr>
                          <m:e>
                            <m:r>
                              <m:rPr>
                                <m:sty m:val="p"/>
                              </m:rPr>
                              <a:rPr lang="en-US" sz="2800" b="0" i="0" smtClean="0">
                                <a:latin typeface="Cambria Math" panose="02040503050406030204" pitchFamily="18" charset="0"/>
                                <a:ea typeface="Cambria Math" panose="02040503050406030204" pitchFamily="18" charset="0"/>
                              </a:rPr>
                              <m:t>h</m:t>
                            </m:r>
                            <m:r>
                              <a:rPr lang="en-US" sz="2800" i="1" baseline="-25000" smtClean="0">
                                <a:latin typeface="Cambria Math" panose="02040503050406030204" pitchFamily="18" charset="0"/>
                                <a:ea typeface="Cambria Math" panose="02040503050406030204" pitchFamily="18" charset="0"/>
                              </a:rPr>
                              <m:t>𝜃</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e>
                        </m:d>
                        <m:r>
                          <a:rPr lang="en-US" sz="2800" b="0" i="1" baseline="30000" smtClean="0">
                            <a:latin typeface="Cambria Math" panose="02040503050406030204" pitchFamily="18" charset="0"/>
                            <a:ea typeface="Cambria Math" panose="02040503050406030204" pitchFamily="18" charset="0"/>
                          </a:rPr>
                          <m:t>2</m:t>
                        </m:r>
                      </m:oMath>
                    </m:oMathPara>
                  </a14:m>
                  <a:endParaRPr lang="en-US" sz="2800" baseline="30000" dirty="0">
                    <a:latin typeface="Gill Sans MT" panose="020B0502020104020203" pitchFamily="34" charset="0"/>
                  </a:endParaRPr>
                </a:p>
              </p:txBody>
            </p:sp>
          </mc:Choice>
          <mc:Fallback xmlns="">
            <p:sp>
              <p:nvSpPr>
                <p:cNvPr id="192" name="Content Placeholder 2"/>
                <p:cNvSpPr txBox="1">
                  <a:spLocks noRot="1" noChangeAspect="1" noMove="1" noResize="1" noEditPoints="1" noAdjustHandles="1" noChangeArrowheads="1" noChangeShapeType="1" noTextEdit="1"/>
                </p:cNvSpPr>
                <p:nvPr/>
              </p:nvSpPr>
              <p:spPr>
                <a:xfrm>
                  <a:off x="7874435" y="3300903"/>
                  <a:ext cx="2374556" cy="378886"/>
                </a:xfrm>
                <a:prstGeom prst="rect">
                  <a:avLst/>
                </a:prstGeom>
                <a:blipFill rotWithShape="0">
                  <a:blip r:embed="rId52"/>
                  <a:stretch>
                    <a:fillRect t="-4839" b="-306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6" name="Rectangle 195"/>
                <p:cNvSpPr/>
                <p:nvPr/>
              </p:nvSpPr>
              <p:spPr>
                <a:xfrm>
                  <a:off x="7622769" y="3228019"/>
                  <a:ext cx="766557" cy="5731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min</m:t>
                            </m:r>
                          </m:e>
                          <m:lim>
                            <m:r>
                              <a:rPr lang="en-US" sz="2400" i="1">
                                <a:latin typeface="Cambria Math" panose="02040503050406030204" pitchFamily="18" charset="0"/>
                                <a:ea typeface="Cambria Math" panose="02040503050406030204" pitchFamily="18" charset="0"/>
                              </a:rPr>
                              <m:t>𝜃</m:t>
                            </m:r>
                          </m:lim>
                        </m:limLow>
                      </m:oMath>
                    </m:oMathPara>
                  </a14:m>
                  <a:endParaRPr lang="en-US" sz="2400" dirty="0"/>
                </a:p>
              </p:txBody>
            </p:sp>
          </mc:Choice>
          <mc:Fallback xmlns="">
            <p:sp>
              <p:nvSpPr>
                <p:cNvPr id="196" name="Rectangle 195"/>
                <p:cNvSpPr>
                  <a:spLocks noRot="1" noChangeAspect="1" noMove="1" noResize="1" noEditPoints="1" noAdjustHandles="1" noChangeArrowheads="1" noChangeShapeType="1" noTextEdit="1"/>
                </p:cNvSpPr>
                <p:nvPr/>
              </p:nvSpPr>
              <p:spPr>
                <a:xfrm>
                  <a:off x="7622769" y="3228019"/>
                  <a:ext cx="766557" cy="573106"/>
                </a:xfrm>
                <a:prstGeom prst="rect">
                  <a:avLst/>
                </a:prstGeom>
                <a:blipFill rotWithShape="0">
                  <a:blip r:embed="rId53"/>
                  <a:stretch>
                    <a:fillRect b="-531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9" name="Rectangle 268"/>
              <p:cNvSpPr/>
              <p:nvPr/>
            </p:nvSpPr>
            <p:spPr>
              <a:xfrm>
                <a:off x="7934109" y="3957141"/>
                <a:ext cx="3923062"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min</m:t>
                          </m:r>
                        </m:e>
                        <m:lim>
                          <m:r>
                            <a:rPr lang="en-US" sz="2400" i="1">
                              <a:latin typeface="Cambria Math" panose="02040503050406030204" pitchFamily="18" charset="0"/>
                              <a:ea typeface="Cambria Math" panose="02040503050406030204" pitchFamily="18" charset="0"/>
                            </a:rPr>
                            <m:t>𝜃</m:t>
                          </m:r>
                        </m:lim>
                      </m:limLow>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𝑚</m:t>
                          </m:r>
                        </m:den>
                      </m:f>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𝑚</m:t>
                          </m:r>
                        </m:sup>
                        <m:e>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h</m:t>
                          </m:r>
                          <m:r>
                            <a:rPr lang="en-US" sz="2400" i="1" baseline="-25000">
                              <a:latin typeface="Cambria Math" panose="02040503050406030204" pitchFamily="18" charset="0"/>
                              <a:ea typeface="Cambria Math" panose="02040503050406030204" pitchFamily="18" charset="0"/>
                            </a:rPr>
                            <m:t>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baseline="30000">
                                  <a:latin typeface="Cambria Math" panose="02040503050406030204" pitchFamily="18" charset="0"/>
                                  <a:ea typeface="Cambria Math" panose="02040503050406030204" pitchFamily="18" charset="0"/>
                                </a:rPr>
                                <m:t>(</m:t>
                              </m:r>
                              <m:r>
                                <a:rPr lang="en-US" sz="2400" i="1" baseline="30000">
                                  <a:latin typeface="Cambria Math" panose="02040503050406030204" pitchFamily="18" charset="0"/>
                                  <a:ea typeface="Cambria Math" panose="02040503050406030204" pitchFamily="18" charset="0"/>
                                </a:rPr>
                                <m:t>𝑖</m:t>
                              </m:r>
                              <m:r>
                                <a:rPr lang="en-US" sz="2400" i="1" baseline="30000">
                                  <a:latin typeface="Cambria Math" panose="02040503050406030204" pitchFamily="18" charset="0"/>
                                  <a:ea typeface="Cambria Math" panose="02040503050406030204" pitchFamily="18" charset="0"/>
                                </a:rPr>
                                <m:t>)</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r>
                            <m:rPr>
                              <m:nor/>
                            </m:rPr>
                            <a:rPr lang="en-US" sz="2400" baseline="30000" dirty="0">
                              <a:ea typeface="Cambria Math" panose="02040503050406030204" pitchFamily="18" charset="0"/>
                            </a:rPr>
                            <m:t> </m:t>
                          </m:r>
                          <m:r>
                            <a:rPr lang="en-US" sz="2400" i="1" baseline="30000">
                              <a:latin typeface="Cambria Math" panose="02040503050406030204" pitchFamily="18" charset="0"/>
                              <a:ea typeface="Cambria Math" panose="02040503050406030204" pitchFamily="18" charset="0"/>
                            </a:rPr>
                            <m:t>(</m:t>
                          </m:r>
                          <m:r>
                            <a:rPr lang="en-US" sz="2400" i="1" baseline="30000">
                              <a:latin typeface="Cambria Math" panose="02040503050406030204" pitchFamily="18" charset="0"/>
                              <a:ea typeface="Cambria Math" panose="02040503050406030204" pitchFamily="18" charset="0"/>
                            </a:rPr>
                            <m:t>𝑖</m:t>
                          </m:r>
                          <m:r>
                            <a:rPr lang="en-US" sz="2400" i="1" baseline="30000">
                              <a:latin typeface="Cambria Math" panose="02040503050406030204" pitchFamily="18" charset="0"/>
                              <a:ea typeface="Cambria Math" panose="02040503050406030204" pitchFamily="18" charset="0"/>
                            </a:rPr>
                            <m:t>)</m:t>
                          </m:r>
                          <m:r>
                            <m:rPr>
                              <m:nor/>
                            </m:rPr>
                            <a:rPr lang="en-US" sz="2400" dirty="0">
                              <a:latin typeface="Gill Sans MT" panose="020B0502020104020203" pitchFamily="34" charset="0"/>
                            </a:rPr>
                            <m:t>)</m:t>
                          </m:r>
                          <m:r>
                            <m:rPr>
                              <m:nor/>
                            </m:rPr>
                            <a:rPr lang="en-US" sz="2400" baseline="30000" dirty="0">
                              <a:latin typeface="Gill Sans MT" panose="020B0502020104020203" pitchFamily="34" charset="0"/>
                            </a:rPr>
                            <m:t>2</m:t>
                          </m:r>
                          <m:r>
                            <m:rPr>
                              <m:nor/>
                            </m:rPr>
                            <a:rPr lang="en-US" sz="2400" dirty="0">
                              <a:latin typeface="Gill Sans MT" panose="020B0502020104020203" pitchFamily="34" charset="0"/>
                            </a:rPr>
                            <m:t> </m:t>
                          </m:r>
                        </m:e>
                      </m:nary>
                    </m:oMath>
                  </m:oMathPara>
                </a14:m>
                <a:endParaRPr lang="en-US" sz="2400" dirty="0"/>
              </a:p>
            </p:txBody>
          </p:sp>
        </mc:Choice>
        <mc:Fallback xmlns="">
          <p:sp>
            <p:nvSpPr>
              <p:cNvPr id="269" name="Rectangle 268"/>
              <p:cNvSpPr>
                <a:spLocks noRot="1" noChangeAspect="1" noMove="1" noResize="1" noEditPoints="1" noAdjustHandles="1" noChangeArrowheads="1" noChangeShapeType="1" noTextEdit="1"/>
              </p:cNvSpPr>
              <p:nvPr/>
            </p:nvSpPr>
            <p:spPr>
              <a:xfrm>
                <a:off x="7934109" y="3957141"/>
                <a:ext cx="3923062" cy="1100558"/>
              </a:xfrm>
              <a:prstGeom prst="rect">
                <a:avLst/>
              </a:prstGeom>
              <a:blipFill rotWithShape="0">
                <a:blip r:embed="rId5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Content Placeholder 2"/>
              <p:cNvSpPr txBox="1">
                <a:spLocks/>
              </p:cNvSpPr>
              <p:nvPr/>
            </p:nvSpPr>
            <p:spPr>
              <a:xfrm>
                <a:off x="7595188" y="5368593"/>
                <a:ext cx="4337562" cy="484300"/>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m:rPr>
                        <m:sty m:val="p"/>
                      </m:rPr>
                      <a:rPr lang="en-US" sz="2400" smtClean="0">
                        <a:latin typeface="Cambria Math" panose="02040503050406030204" pitchFamily="18" charset="0"/>
                        <a:ea typeface="Cambria Math" panose="02040503050406030204" pitchFamily="18" charset="0"/>
                      </a:rPr>
                      <m:t>J</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oMath>
                </a14:m>
                <a:r>
                  <a:rPr lang="en-US" sz="2400" dirty="0" smtClean="0">
                    <a:latin typeface="Gill Sans MT" panose="020B0502020104020203" pitchFamily="34" charset="0"/>
                  </a:rPr>
                  <a:t> =</a:t>
                </a:r>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𝑚</m:t>
                        </m:r>
                      </m:den>
                    </m:f>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𝑚</m:t>
                        </m:r>
                      </m:sup>
                      <m:e>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h</m:t>
                        </m:r>
                        <m:r>
                          <a:rPr lang="en-US" sz="2400" i="1" baseline="-25000">
                            <a:latin typeface="Cambria Math" panose="02040503050406030204" pitchFamily="18" charset="0"/>
                            <a:ea typeface="Cambria Math" panose="02040503050406030204" pitchFamily="18" charset="0"/>
                          </a:rPr>
                          <m:t>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baseline="30000">
                                <a:latin typeface="Cambria Math" panose="02040503050406030204" pitchFamily="18" charset="0"/>
                                <a:ea typeface="Cambria Math" panose="02040503050406030204" pitchFamily="18" charset="0"/>
                              </a:rPr>
                              <m:t>(</m:t>
                            </m:r>
                            <m:r>
                              <a:rPr lang="en-US" sz="2400" i="1" baseline="30000">
                                <a:latin typeface="Cambria Math" panose="02040503050406030204" pitchFamily="18" charset="0"/>
                                <a:ea typeface="Cambria Math" panose="02040503050406030204" pitchFamily="18" charset="0"/>
                              </a:rPr>
                              <m:t>𝑖</m:t>
                            </m:r>
                            <m:r>
                              <a:rPr lang="en-US" sz="2400" i="1" baseline="30000">
                                <a:latin typeface="Cambria Math" panose="02040503050406030204" pitchFamily="18" charset="0"/>
                                <a:ea typeface="Cambria Math" panose="02040503050406030204" pitchFamily="18" charset="0"/>
                              </a:rPr>
                              <m:t>)</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r>
                          <m:rPr>
                            <m:nor/>
                          </m:rPr>
                          <a:rPr lang="en-US" sz="2400" baseline="30000" dirty="0">
                            <a:ea typeface="Cambria Math" panose="02040503050406030204" pitchFamily="18" charset="0"/>
                          </a:rPr>
                          <m:t> </m:t>
                        </m:r>
                        <m:r>
                          <a:rPr lang="en-US" sz="2400" i="1" baseline="30000">
                            <a:latin typeface="Cambria Math" panose="02040503050406030204" pitchFamily="18" charset="0"/>
                            <a:ea typeface="Cambria Math" panose="02040503050406030204" pitchFamily="18" charset="0"/>
                          </a:rPr>
                          <m:t>(</m:t>
                        </m:r>
                        <m:r>
                          <a:rPr lang="en-US" sz="2400" i="1" baseline="30000">
                            <a:latin typeface="Cambria Math" panose="02040503050406030204" pitchFamily="18" charset="0"/>
                            <a:ea typeface="Cambria Math" panose="02040503050406030204" pitchFamily="18" charset="0"/>
                          </a:rPr>
                          <m:t>𝑖</m:t>
                        </m:r>
                        <m:r>
                          <a:rPr lang="en-US" sz="2400" i="1" baseline="30000">
                            <a:latin typeface="Cambria Math" panose="02040503050406030204" pitchFamily="18" charset="0"/>
                            <a:ea typeface="Cambria Math" panose="02040503050406030204" pitchFamily="18" charset="0"/>
                          </a:rPr>
                          <m:t>)</m:t>
                        </m:r>
                        <m:r>
                          <m:rPr>
                            <m:nor/>
                          </m:rPr>
                          <a:rPr lang="en-US" sz="2400" dirty="0">
                            <a:latin typeface="Gill Sans MT" panose="020B0502020104020203" pitchFamily="34" charset="0"/>
                          </a:rPr>
                          <m:t>)</m:t>
                        </m:r>
                        <m:r>
                          <m:rPr>
                            <m:nor/>
                          </m:rPr>
                          <a:rPr lang="en-US" sz="2400" baseline="30000" dirty="0">
                            <a:latin typeface="Gill Sans MT" panose="020B0502020104020203" pitchFamily="34" charset="0"/>
                          </a:rPr>
                          <m:t>2</m:t>
                        </m:r>
                        <m:r>
                          <m:rPr>
                            <m:nor/>
                          </m:rPr>
                          <a:rPr lang="en-US" sz="2400" dirty="0">
                            <a:latin typeface="Gill Sans MT" panose="020B0502020104020203" pitchFamily="34" charset="0"/>
                          </a:rPr>
                          <m:t> </m:t>
                        </m:r>
                      </m:e>
                    </m:nary>
                  </m:oMath>
                </a14:m>
                <a:r>
                  <a:rPr lang="en-US" sz="2400" dirty="0" smtClean="0">
                    <a:latin typeface="Gill Sans MT" panose="020B0502020104020203" pitchFamily="34" charset="0"/>
                  </a:rPr>
                  <a:t> </a:t>
                </a:r>
                <a:endParaRPr lang="en-US" sz="2400" dirty="0">
                  <a:latin typeface="Gill Sans MT" panose="020B0502020104020203" pitchFamily="34" charset="0"/>
                </a:endParaRPr>
              </a:p>
            </p:txBody>
          </p:sp>
        </mc:Choice>
        <mc:Fallback xmlns="">
          <p:sp>
            <p:nvSpPr>
              <p:cNvPr id="208" name="Content Placeholder 2"/>
              <p:cNvSpPr txBox="1">
                <a:spLocks noRot="1" noChangeAspect="1" noMove="1" noResize="1" noEditPoints="1" noAdjustHandles="1" noChangeArrowheads="1" noChangeShapeType="1" noTextEdit="1"/>
              </p:cNvSpPr>
              <p:nvPr/>
            </p:nvSpPr>
            <p:spPr>
              <a:xfrm>
                <a:off x="7595188" y="5368593"/>
                <a:ext cx="4337562" cy="484300"/>
              </a:xfrm>
              <a:prstGeom prst="rect">
                <a:avLst/>
              </a:prstGeom>
              <a:blipFill rotWithShape="0">
                <a:blip r:embed="rId55"/>
                <a:stretch>
                  <a:fillRect t="-13924" b="-20253"/>
                </a:stretch>
              </a:blipFill>
            </p:spPr>
            <p:txBody>
              <a:bodyPr/>
              <a:lstStyle/>
              <a:p>
                <a:r>
                  <a:rPr lang="en-US">
                    <a:noFill/>
                  </a:rPr>
                  <a:t> </a:t>
                </a:r>
              </a:p>
            </p:txBody>
          </p:sp>
        </mc:Fallback>
      </mc:AlternateContent>
      <p:sp>
        <p:nvSpPr>
          <p:cNvPr id="209" name="Rectangle 208"/>
          <p:cNvSpPr/>
          <p:nvPr/>
        </p:nvSpPr>
        <p:spPr>
          <a:xfrm>
            <a:off x="6551850" y="4982604"/>
            <a:ext cx="4728725" cy="369332"/>
          </a:xfrm>
          <a:prstGeom prst="rect">
            <a:avLst/>
          </a:prstGeom>
        </p:spPr>
        <p:txBody>
          <a:bodyPr wrap="square">
            <a:spAutoFit/>
          </a:bodyPr>
          <a:lstStyle/>
          <a:p>
            <a:r>
              <a:rPr lang="en-US" dirty="0"/>
              <a:t>3</a:t>
            </a:r>
            <a:r>
              <a:rPr lang="en-US" dirty="0" smtClean="0"/>
              <a:t>.  Define the cost function</a:t>
            </a:r>
          </a:p>
        </p:txBody>
      </p:sp>
      <mc:AlternateContent xmlns:mc="http://schemas.openxmlformats.org/markup-compatibility/2006" xmlns:a14="http://schemas.microsoft.com/office/drawing/2010/main">
        <mc:Choice Requires="a14">
          <p:sp>
            <p:nvSpPr>
              <p:cNvPr id="210" name="Content Placeholder 2"/>
              <p:cNvSpPr txBox="1">
                <a:spLocks/>
              </p:cNvSpPr>
              <p:nvPr/>
            </p:nvSpPr>
            <p:spPr>
              <a:xfrm>
                <a:off x="7096787" y="6263261"/>
                <a:ext cx="1597156" cy="43268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limLow>
                        <m:limLowPr>
                          <m:ctrlPr>
                            <a:rPr lang="en-US" sz="2400" i="1" smtClean="0">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min</m:t>
                          </m:r>
                        </m:e>
                        <m:lim>
                          <m:r>
                            <a:rPr lang="en-US" sz="2400" i="1">
                              <a:latin typeface="Cambria Math" panose="02040503050406030204" pitchFamily="18" charset="0"/>
                              <a:ea typeface="Cambria Math" panose="02040503050406030204" pitchFamily="18" charset="0"/>
                            </a:rPr>
                            <m:t>𝜃</m:t>
                          </m:r>
                        </m:lim>
                      </m:limLow>
                      <m:r>
                        <a:rPr lang="en-US" sz="2400" b="0" i="0" smtClean="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J</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oMath>
                  </m:oMathPara>
                </a14:m>
                <a:endParaRPr lang="en-US" sz="2400" dirty="0">
                  <a:latin typeface="Gill Sans MT" panose="020B0502020104020203" pitchFamily="34" charset="0"/>
                </a:endParaRPr>
              </a:p>
            </p:txBody>
          </p:sp>
        </mc:Choice>
        <mc:Fallback xmlns="">
          <p:sp>
            <p:nvSpPr>
              <p:cNvPr id="210" name="Content Placeholder 2"/>
              <p:cNvSpPr txBox="1">
                <a:spLocks noRot="1" noChangeAspect="1" noMove="1" noResize="1" noEditPoints="1" noAdjustHandles="1" noChangeArrowheads="1" noChangeShapeType="1" noTextEdit="1"/>
              </p:cNvSpPr>
              <p:nvPr/>
            </p:nvSpPr>
            <p:spPr>
              <a:xfrm>
                <a:off x="7096787" y="6263261"/>
                <a:ext cx="1597156" cy="432683"/>
              </a:xfrm>
              <a:prstGeom prst="rect">
                <a:avLst/>
              </a:prstGeom>
              <a:blipFill rotWithShape="0">
                <a:blip r:embed="rId56"/>
                <a:stretch>
                  <a:fillRect t="-4225" b="-21127"/>
                </a:stretch>
              </a:blipFill>
            </p:spPr>
            <p:txBody>
              <a:bodyPr/>
              <a:lstStyle/>
              <a:p>
                <a:r>
                  <a:rPr lang="en-US">
                    <a:noFill/>
                  </a:rPr>
                  <a:t> </a:t>
                </a:r>
              </a:p>
            </p:txBody>
          </p:sp>
        </mc:Fallback>
      </mc:AlternateContent>
      <p:sp>
        <p:nvSpPr>
          <p:cNvPr id="211" name="Rectangle 210"/>
          <p:cNvSpPr/>
          <p:nvPr/>
        </p:nvSpPr>
        <p:spPr>
          <a:xfrm>
            <a:off x="6551850" y="5877272"/>
            <a:ext cx="4728725" cy="369332"/>
          </a:xfrm>
          <a:prstGeom prst="rect">
            <a:avLst/>
          </a:prstGeom>
        </p:spPr>
        <p:txBody>
          <a:bodyPr wrap="square">
            <a:spAutoFit/>
          </a:bodyPr>
          <a:lstStyle/>
          <a:p>
            <a:r>
              <a:rPr lang="en-US" dirty="0" smtClean="0"/>
              <a:t>4.  ML GOAL: Minimize the cost function</a:t>
            </a:r>
          </a:p>
        </p:txBody>
      </p:sp>
    </p:spTree>
    <p:extLst>
      <p:ext uri="{BB962C8B-B14F-4D97-AF65-F5344CB8AC3E}">
        <p14:creationId xmlns:p14="http://schemas.microsoft.com/office/powerpoint/2010/main" val="78501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3"/>
                                        </p:tgtEl>
                                        <p:attrNameLst>
                                          <p:attrName>style.visibility</p:attrName>
                                        </p:attrNameLst>
                                      </p:cBhvr>
                                      <p:to>
                                        <p:strVal val="visible"/>
                                      </p:to>
                                    </p:set>
                                    <p:animEffect transition="in" filter="fade">
                                      <p:cBhvr>
                                        <p:cTn id="15" dur="500"/>
                                        <p:tgtEl>
                                          <p:spTgt spid="263"/>
                                        </p:tgtEl>
                                      </p:cBhvr>
                                    </p:animEffect>
                                  </p:childTnLst>
                                </p:cTn>
                              </p:par>
                              <p:par>
                                <p:cTn id="16" presetID="10" presetClass="exit" presetSubtype="0" fill="hold" grpId="1" nodeType="withEffect">
                                  <p:stCondLst>
                                    <p:cond delay="0"/>
                                  </p:stCondLst>
                                  <p:childTnLst>
                                    <p:animEffect transition="out" filter="fade">
                                      <p:cBhvr>
                                        <p:cTn id="17" dur="500"/>
                                        <p:tgtEl>
                                          <p:spTgt spid="198"/>
                                        </p:tgtEl>
                                      </p:cBhvr>
                                    </p:animEffect>
                                    <p:set>
                                      <p:cBhvr>
                                        <p:cTn id="18" dur="1" fill="hold">
                                          <p:stCondLst>
                                            <p:cond delay="499"/>
                                          </p:stCondLst>
                                        </p:cTn>
                                        <p:tgtEl>
                                          <p:spTgt spid="19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8"/>
                                        </p:tgtEl>
                                        <p:attrNameLst>
                                          <p:attrName>style.visibility</p:attrName>
                                        </p:attrNameLst>
                                      </p:cBhvr>
                                      <p:to>
                                        <p:strVal val="visible"/>
                                      </p:to>
                                    </p:set>
                                    <p:animEffect transition="in" filter="fade">
                                      <p:cBhvr>
                                        <p:cTn id="23" dur="500"/>
                                        <p:tgtEl>
                                          <p:spTgt spid="268"/>
                                        </p:tgtEl>
                                      </p:cBhvr>
                                    </p:animEffect>
                                  </p:childTnLst>
                                </p:cTn>
                              </p:par>
                              <p:par>
                                <p:cTn id="24" presetID="10" presetClass="exit" presetSubtype="0" fill="hold" nodeType="withEffect">
                                  <p:stCondLst>
                                    <p:cond delay="0"/>
                                  </p:stCondLst>
                                  <p:childTnLst>
                                    <p:animEffect transition="out" filter="fade">
                                      <p:cBhvr>
                                        <p:cTn id="25" dur="500"/>
                                        <p:tgtEl>
                                          <p:spTgt spid="263"/>
                                        </p:tgtEl>
                                      </p:cBhvr>
                                    </p:animEffect>
                                    <p:set>
                                      <p:cBhvr>
                                        <p:cTn id="26" dur="1" fill="hold">
                                          <p:stCondLst>
                                            <p:cond delay="499"/>
                                          </p:stCondLst>
                                        </p:cTn>
                                        <p:tgtEl>
                                          <p:spTgt spid="26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3"/>
                                        </p:tgtEl>
                                        <p:attrNameLst>
                                          <p:attrName>style.visibility</p:attrName>
                                        </p:attrNameLst>
                                      </p:cBhvr>
                                      <p:to>
                                        <p:strVal val="visible"/>
                                      </p:to>
                                    </p:set>
                                    <p:animEffect transition="in" filter="fade">
                                      <p:cBhvr>
                                        <p:cTn id="31" dur="500"/>
                                        <p:tgtEl>
                                          <p:spTgt spid="20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9"/>
                                        </p:tgtEl>
                                        <p:attrNameLst>
                                          <p:attrName>style.visibility</p:attrName>
                                        </p:attrNameLst>
                                      </p:cBhvr>
                                      <p:to>
                                        <p:strVal val="visible"/>
                                      </p:to>
                                    </p:set>
                                    <p:animEffect transition="in" filter="fade">
                                      <p:cBhvr>
                                        <p:cTn id="34" dur="500"/>
                                        <p:tgtEl>
                                          <p:spTgt spid="26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9"/>
                                        </p:tgtEl>
                                        <p:attrNameLst>
                                          <p:attrName>style.visibility</p:attrName>
                                        </p:attrNameLst>
                                      </p:cBhvr>
                                      <p:to>
                                        <p:strVal val="visible"/>
                                      </p:to>
                                    </p:set>
                                    <p:animEffect transition="in" filter="fade">
                                      <p:cBhvr>
                                        <p:cTn id="39" dur="500"/>
                                        <p:tgtEl>
                                          <p:spTgt spid="20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8"/>
                                        </p:tgtEl>
                                        <p:attrNameLst>
                                          <p:attrName>style.visibility</p:attrName>
                                        </p:attrNameLst>
                                      </p:cBhvr>
                                      <p:to>
                                        <p:strVal val="visible"/>
                                      </p:to>
                                    </p:set>
                                    <p:animEffect transition="in" filter="fade">
                                      <p:cBhvr>
                                        <p:cTn id="42" dur="500"/>
                                        <p:tgtEl>
                                          <p:spTgt spid="20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fade">
                                      <p:cBhvr>
                                        <p:cTn id="5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98" grpId="0"/>
      <p:bldP spid="198" grpId="1"/>
      <p:bldP spid="203" grpId="0"/>
      <p:bldP spid="269" grpId="0"/>
      <p:bldP spid="208" grpId="0"/>
      <p:bldP spid="209" grpId="0"/>
      <p:bldP spid="210" grpId="0"/>
      <p:bldP spid="2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181492"/>
            <a:ext cx="850104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a:t>Demystifying the ML “Black Box”</a:t>
            </a:r>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Putting the learning algorithm into perspective … re-use the linear regression problem</a:t>
            </a:r>
            <a:endParaRPr lang="en-US" sz="2400" dirty="0"/>
          </a:p>
        </p:txBody>
      </p:sp>
      <p:sp>
        <p:nvSpPr>
          <p:cNvPr id="106" name="Content Placeholder 2"/>
          <p:cNvSpPr txBox="1">
            <a:spLocks/>
          </p:cNvSpPr>
          <p:nvPr/>
        </p:nvSpPr>
        <p:spPr>
          <a:xfrm>
            <a:off x="117264" y="1321155"/>
            <a:ext cx="2995925" cy="409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Supervised Learning Model </a:t>
            </a:r>
            <a:endParaRPr lang="en-US" sz="1800" dirty="0"/>
          </a:p>
        </p:txBody>
      </p:sp>
      <p:graphicFrame>
        <p:nvGraphicFramePr>
          <p:cNvPr id="217" name="Table 216"/>
          <p:cNvGraphicFramePr>
            <a:graphicFrameLocks noGrp="1"/>
          </p:cNvGraphicFramePr>
          <p:nvPr>
            <p:extLst>
              <p:ext uri="{D42A27DB-BD31-4B8C-83A1-F6EECF244321}">
                <p14:modId xmlns:p14="http://schemas.microsoft.com/office/powerpoint/2010/main" val="3498618453"/>
              </p:ext>
            </p:extLst>
          </p:nvPr>
        </p:nvGraphicFramePr>
        <p:xfrm>
          <a:off x="479376" y="2671390"/>
          <a:ext cx="2016737" cy="2042160"/>
        </p:xfrm>
        <a:graphic>
          <a:graphicData uri="http://schemas.openxmlformats.org/drawingml/2006/table">
            <a:tbl>
              <a:tblPr firstRow="1" bandRow="1">
                <a:tableStyleId>{00A15C55-8517-42AA-B614-E9B94910E393}</a:tableStyleId>
              </a:tblPr>
              <a:tblGrid>
                <a:gridCol w="751234"/>
                <a:gridCol w="593090"/>
                <a:gridCol w="672413"/>
              </a:tblGrid>
              <a:tr h="271424">
                <a:tc>
                  <a:txBody>
                    <a:bodyPr/>
                    <a:lstStyle/>
                    <a:p>
                      <a:pPr algn="ctr"/>
                      <a:r>
                        <a:rPr lang="en-US" sz="1400" dirty="0" smtClean="0">
                          <a:solidFill>
                            <a:schemeClr val="tx1"/>
                          </a:solidFill>
                        </a:rPr>
                        <a:t>Instance (</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c>
                  <a:txBody>
                    <a:bodyPr/>
                    <a:lstStyle/>
                    <a:p>
                      <a:pPr algn="ctr"/>
                      <a:r>
                        <a:rPr lang="en-US" sz="1400" baseline="0" dirty="0" smtClean="0">
                          <a:solidFill>
                            <a:schemeClr val="tx1"/>
                          </a:solidFill>
                        </a:rPr>
                        <a:t> Input </a:t>
                      </a:r>
                    </a:p>
                    <a:p>
                      <a:pPr algn="ctr"/>
                      <a:r>
                        <a:rPr lang="en-US" sz="1400" baseline="0" dirty="0" smtClean="0">
                          <a:solidFill>
                            <a:schemeClr val="tx1"/>
                          </a:solidFill>
                        </a:rPr>
                        <a:t>x(</a:t>
                      </a:r>
                      <a:r>
                        <a:rPr lang="en-US" sz="1400" baseline="0" dirty="0" err="1" smtClean="0">
                          <a:solidFill>
                            <a:schemeClr val="tx1"/>
                          </a:solidFill>
                        </a:rPr>
                        <a:t>i</a:t>
                      </a:r>
                      <a:r>
                        <a:rPr lang="en-US" sz="1400" baseline="0" dirty="0" smtClean="0">
                          <a:solidFill>
                            <a:schemeClr val="tx1"/>
                          </a:solidFill>
                        </a:rPr>
                        <a:t>)</a:t>
                      </a:r>
                      <a:endParaRPr lang="en-US" sz="1400" dirty="0" smtClean="0">
                        <a:solidFill>
                          <a:schemeClr val="tx1"/>
                        </a:solidFill>
                      </a:endParaRPr>
                    </a:p>
                  </a:txBody>
                  <a:tcPr marL="45720" marR="45720" anchor="ctr"/>
                </a:tc>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1</a:t>
                      </a:r>
                      <a:endParaRPr lang="en-US" sz="1400" dirty="0"/>
                    </a:p>
                  </a:txBody>
                  <a:tcPr marL="45720" marR="45720"/>
                </a:tc>
                <a:tc>
                  <a:txBody>
                    <a:bodyPr/>
                    <a:lstStyle/>
                    <a:p>
                      <a:pPr algn="ctr"/>
                      <a:r>
                        <a:rPr lang="en-US" sz="1400" dirty="0" smtClean="0"/>
                        <a:t>x(1)</a:t>
                      </a:r>
                      <a:endParaRPr lang="en-US" sz="1400" dirty="0"/>
                    </a:p>
                  </a:txBody>
                  <a:tcPr marL="45720" marR="45720"/>
                </a:tc>
                <a:tc>
                  <a:txBody>
                    <a:bodyPr/>
                    <a:lstStyle/>
                    <a:p>
                      <a:pPr algn="ctr"/>
                      <a:r>
                        <a:rPr lang="en-US" sz="1400" dirty="0" smtClean="0"/>
                        <a:t>y(1)</a:t>
                      </a:r>
                      <a:endParaRPr lang="en-US" sz="1400" dirty="0"/>
                    </a:p>
                  </a:txBody>
                  <a:tcPr marL="45720" marR="45720"/>
                </a:tc>
              </a:tr>
              <a:tr h="162855">
                <a:tc>
                  <a:txBody>
                    <a:bodyPr/>
                    <a:lstStyle/>
                    <a:p>
                      <a:pPr algn="ctr"/>
                      <a:r>
                        <a:rPr lang="en-US" sz="1400" dirty="0" smtClean="0"/>
                        <a:t>2</a:t>
                      </a:r>
                      <a:endParaRPr lang="en-US" sz="1400" dirty="0"/>
                    </a:p>
                  </a:txBody>
                  <a:tcPr marL="45720" marR="45720"/>
                </a:tc>
                <a:tc>
                  <a:txBody>
                    <a:bodyPr/>
                    <a:lstStyle/>
                    <a:p>
                      <a:pPr algn="ctr"/>
                      <a:r>
                        <a:rPr lang="en-US" sz="1400" dirty="0" smtClean="0"/>
                        <a:t>x(2)</a:t>
                      </a:r>
                      <a:endParaRPr lang="en-US" sz="1400" dirty="0"/>
                    </a:p>
                  </a:txBody>
                  <a:tcPr marL="45720" marR="45720"/>
                </a:tc>
                <a:tc>
                  <a:txBody>
                    <a:bodyPr/>
                    <a:lstStyle/>
                    <a:p>
                      <a:pPr algn="ctr"/>
                      <a:r>
                        <a:rPr lang="en-US" sz="1400" dirty="0" smtClean="0"/>
                        <a:t>y(2)</a:t>
                      </a:r>
                      <a:endParaRPr lang="en-US" sz="1400" dirty="0"/>
                    </a:p>
                  </a:txBody>
                  <a:tcPr marL="45720" marR="45720"/>
                </a:tc>
              </a:tr>
              <a:tr h="220155">
                <a:tc>
                  <a:txBody>
                    <a:bodyPr/>
                    <a:lstStyle/>
                    <a:p>
                      <a:pPr algn="ctr"/>
                      <a:r>
                        <a:rPr lang="en-US" sz="1400" dirty="0" smtClean="0"/>
                        <a:t>3</a:t>
                      </a:r>
                      <a:endParaRPr lang="en-US" sz="1400" dirty="0"/>
                    </a:p>
                  </a:txBody>
                  <a:tcPr marL="45720" marR="45720"/>
                </a:tc>
                <a:tc>
                  <a:txBody>
                    <a:bodyPr/>
                    <a:lstStyle/>
                    <a:p>
                      <a:pPr algn="ctr"/>
                      <a:r>
                        <a:rPr lang="en-US" sz="1400" dirty="0" smtClean="0"/>
                        <a:t>x(3)</a:t>
                      </a:r>
                      <a:endParaRPr lang="en-US" sz="1400" dirty="0"/>
                    </a:p>
                  </a:txBody>
                  <a:tcPr marL="45720" marR="45720"/>
                </a:tc>
                <a:tc>
                  <a:txBody>
                    <a:bodyPr/>
                    <a:lstStyle/>
                    <a:p>
                      <a:pPr algn="ctr"/>
                      <a:r>
                        <a:rPr lang="en-US" sz="1400" dirty="0" smtClean="0"/>
                        <a:t>y(3)</a:t>
                      </a:r>
                      <a:endParaRPr lang="en-US" sz="1400" dirty="0"/>
                    </a:p>
                  </a:txBody>
                  <a:tcPr marL="45720" marR="45720"/>
                </a:tc>
              </a:tr>
              <a:tr h="126723">
                <a:tc>
                  <a:txBody>
                    <a:bodyPr/>
                    <a:lstStyle/>
                    <a:p>
                      <a:pPr algn="ctr"/>
                      <a:r>
                        <a:rPr lang="en-US" sz="1400" dirty="0" smtClean="0"/>
                        <a:t>:</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m</a:t>
                      </a:r>
                      <a:endParaRPr lang="en-US" sz="1400" dirty="0"/>
                    </a:p>
                  </a:txBody>
                  <a:tcPr marL="45720" marR="45720"/>
                </a:tc>
                <a:tc>
                  <a:txBody>
                    <a:bodyPr/>
                    <a:lstStyle/>
                    <a:p>
                      <a:pPr algn="ctr"/>
                      <a:r>
                        <a:rPr lang="en-US" sz="1400" dirty="0" smtClean="0"/>
                        <a:t>x(m)</a:t>
                      </a:r>
                      <a:endParaRPr lang="en-US" sz="1400" dirty="0"/>
                    </a:p>
                  </a:txBody>
                  <a:tcPr marL="45720" marR="45720"/>
                </a:tc>
                <a:tc>
                  <a:txBody>
                    <a:bodyPr/>
                    <a:lstStyle/>
                    <a:p>
                      <a:pPr algn="ctr"/>
                      <a:r>
                        <a:rPr lang="en-US" sz="1400" dirty="0" smtClean="0"/>
                        <a:t>y(m)</a:t>
                      </a:r>
                      <a:endParaRPr lang="en-US" sz="1400" dirty="0"/>
                    </a:p>
                  </a:txBody>
                  <a:tcPr marL="45720" marR="45720"/>
                </a:tc>
              </a:tr>
            </a:tbl>
          </a:graphicData>
        </a:graphic>
      </p:graphicFrame>
      <p:cxnSp>
        <p:nvCxnSpPr>
          <p:cNvPr id="393" name="Elbow Connector 392"/>
          <p:cNvCxnSpPr>
            <a:stCxn id="332" idx="6"/>
            <a:endCxn id="323" idx="2"/>
          </p:cNvCxnSpPr>
          <p:nvPr/>
        </p:nvCxnSpPr>
        <p:spPr>
          <a:xfrm>
            <a:off x="1229935" y="2390262"/>
            <a:ext cx="1360641" cy="1958"/>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7" name="Rounded Rectangle 406"/>
          <p:cNvSpPr/>
          <p:nvPr/>
        </p:nvSpPr>
        <p:spPr>
          <a:xfrm>
            <a:off x="3775597" y="4074024"/>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accent6">
                    <a:lumMod val="50000"/>
                  </a:schemeClr>
                </a:solidFill>
                <a:latin typeface="Gill Sans MT" panose="020B0502020104020203" pitchFamily="34" charset="0"/>
              </a:rPr>
              <a:t>Hypothesis </a:t>
            </a:r>
          </a:p>
          <a:p>
            <a:pPr algn="ctr"/>
            <a:r>
              <a:rPr lang="en-US" sz="1400" b="1" dirty="0" smtClean="0">
                <a:solidFill>
                  <a:schemeClr val="accent6">
                    <a:lumMod val="50000"/>
                  </a:schemeClr>
                </a:solidFill>
                <a:latin typeface="Gill Sans MT" panose="020B0502020104020203" pitchFamily="34" charset="0"/>
              </a:rPr>
              <a:t>“h”</a:t>
            </a:r>
            <a:endParaRPr lang="en-US" sz="1400" b="1" dirty="0">
              <a:solidFill>
                <a:schemeClr val="accent6">
                  <a:lumMod val="50000"/>
                </a:schemeClr>
              </a:solidFill>
              <a:latin typeface="Gill Sans MT" panose="020B0502020104020203" pitchFamily="34" charset="0"/>
            </a:endParaRPr>
          </a:p>
        </p:txBody>
      </p:sp>
      <p:sp>
        <p:nvSpPr>
          <p:cNvPr id="299" name="Rounded Rectangle 298"/>
          <p:cNvSpPr/>
          <p:nvPr/>
        </p:nvSpPr>
        <p:spPr>
          <a:xfrm>
            <a:off x="2590576" y="1580283"/>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cxnSp>
        <p:nvCxnSpPr>
          <p:cNvPr id="320" name="Elbow Connector 319"/>
          <p:cNvCxnSpPr>
            <a:stCxn id="391" idx="0"/>
            <a:endCxn id="321" idx="2"/>
          </p:cNvCxnSpPr>
          <p:nvPr/>
        </p:nvCxnSpPr>
        <p:spPr>
          <a:xfrm>
            <a:off x="1461669" y="1918715"/>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p:cNvSpPr/>
          <p:nvPr/>
        </p:nvSpPr>
        <p:spPr>
          <a:xfrm>
            <a:off x="2601015" y="181363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3" name="Oval 322"/>
          <p:cNvSpPr/>
          <p:nvPr/>
        </p:nvSpPr>
        <p:spPr>
          <a:xfrm>
            <a:off x="2590576" y="228290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5" name="Content Placeholder 2"/>
          <p:cNvSpPr txBox="1">
            <a:spLocks/>
          </p:cNvSpPr>
          <p:nvPr/>
        </p:nvSpPr>
        <p:spPr>
          <a:xfrm>
            <a:off x="3054432" y="1247286"/>
            <a:ext cx="3686266"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smtClean="0">
                <a:latin typeface="Gill Sans MT" panose="020B0502020104020203" pitchFamily="34" charset="0"/>
              </a:rPr>
              <a:t>“Train the Model”</a:t>
            </a:r>
            <a:endParaRPr lang="en-US" sz="2400" b="1" dirty="0">
              <a:latin typeface="Gill Sans MT" panose="020B0502020104020203" pitchFamily="34" charset="0"/>
            </a:endParaRPr>
          </a:p>
        </p:txBody>
      </p:sp>
      <p:sp>
        <p:nvSpPr>
          <p:cNvPr id="326" name="Content Placeholder 2"/>
          <p:cNvSpPr txBox="1">
            <a:spLocks/>
          </p:cNvSpPr>
          <p:nvPr/>
        </p:nvSpPr>
        <p:spPr>
          <a:xfrm>
            <a:off x="1393427" y="2029720"/>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sp>
        <p:nvSpPr>
          <p:cNvPr id="332" name="Oval 331"/>
          <p:cNvSpPr/>
          <p:nvPr/>
        </p:nvSpPr>
        <p:spPr>
          <a:xfrm>
            <a:off x="1011314" y="22809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1" name="Snip Diagonal Corner Rectangle 390"/>
          <p:cNvSpPr/>
          <p:nvPr/>
        </p:nvSpPr>
        <p:spPr>
          <a:xfrm>
            <a:off x="616286" y="1708970"/>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50000"/>
                  </a:schemeClr>
                </a:solidFill>
                <a:latin typeface="Gill Sans MT" panose="020B0502020104020203" pitchFamily="34" charset="0"/>
              </a:rPr>
              <a:t>y</a:t>
            </a:r>
            <a:r>
              <a:rPr lang="en-US" sz="1400" b="1" dirty="0" smtClean="0">
                <a:solidFill>
                  <a:schemeClr val="accent6">
                    <a:lumMod val="50000"/>
                  </a:schemeClr>
                </a:solidFill>
                <a:latin typeface="Gill Sans MT" panose="020B0502020104020203" pitchFamily="34" charset="0"/>
              </a:rPr>
              <a:t>(</a:t>
            </a:r>
            <a:r>
              <a:rPr lang="en-US" sz="1400" b="1" dirty="0" err="1" smtClean="0">
                <a:solidFill>
                  <a:schemeClr val="accent6">
                    <a:lumMod val="50000"/>
                  </a:schemeClr>
                </a:solidFill>
                <a:latin typeface="Gill Sans MT" panose="020B0502020104020203" pitchFamily="34" charset="0"/>
              </a:rPr>
              <a:t>i</a:t>
            </a:r>
            <a:r>
              <a:rPr lang="en-US" sz="1400" b="1" dirty="0" smtClean="0">
                <a:solidFill>
                  <a:schemeClr val="accent6">
                    <a:lumMod val="50000"/>
                  </a:schemeClr>
                </a:solidFill>
                <a:latin typeface="Gill Sans MT" panose="020B0502020104020203" pitchFamily="34" charset="0"/>
              </a:rPr>
              <a:t>)</a:t>
            </a:r>
            <a:endParaRPr lang="en-US" sz="1400" b="1" dirty="0">
              <a:solidFill>
                <a:schemeClr val="accent6">
                  <a:lumMod val="50000"/>
                </a:schemeClr>
              </a:solidFill>
              <a:latin typeface="Gill Sans MT" panose="020B0502020104020203" pitchFamily="34" charset="0"/>
            </a:endParaRPr>
          </a:p>
        </p:txBody>
      </p:sp>
      <p:sp>
        <p:nvSpPr>
          <p:cNvPr id="392" name="Folded Corner 391"/>
          <p:cNvSpPr/>
          <p:nvPr/>
        </p:nvSpPr>
        <p:spPr>
          <a:xfrm>
            <a:off x="608880" y="2188730"/>
            <a:ext cx="850193" cy="40306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437" name="Content Placeholder 2"/>
              <p:cNvSpPr txBox="1">
                <a:spLocks/>
              </p:cNvSpPr>
              <p:nvPr/>
            </p:nvSpPr>
            <p:spPr>
              <a:xfrm>
                <a:off x="3163890" y="5276615"/>
                <a:ext cx="237455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Gill Sans MT" panose="020B0502020104020203" pitchFamily="34" charset="0"/>
                </a:endParaRPr>
              </a:p>
            </p:txBody>
          </p:sp>
        </mc:Choice>
        <mc:Fallback xmlns="">
          <p:sp>
            <p:nvSpPr>
              <p:cNvPr id="437" name="Content Placeholder 2"/>
              <p:cNvSpPr txBox="1">
                <a:spLocks noRot="1" noChangeAspect="1" noMove="1" noResize="1" noEditPoints="1" noAdjustHandles="1" noChangeArrowheads="1" noChangeShapeType="1" noTextEdit="1"/>
              </p:cNvSpPr>
              <p:nvPr/>
            </p:nvSpPr>
            <p:spPr>
              <a:xfrm>
                <a:off x="3163890" y="5276615"/>
                <a:ext cx="2374556" cy="276999"/>
              </a:xfrm>
              <a:prstGeom prst="rect">
                <a:avLst/>
              </a:prstGeom>
              <a:blipFill rotWithShape="0">
                <a:blip r:embed="rId3"/>
                <a:stretch>
                  <a:fillRect t="-4444" b="-20000"/>
                </a:stretch>
              </a:blipFill>
            </p:spPr>
            <p:txBody>
              <a:bodyPr/>
              <a:lstStyle/>
              <a:p>
                <a:r>
                  <a:rPr lang="en-US">
                    <a:noFill/>
                  </a:rPr>
                  <a:t> </a:t>
                </a:r>
              </a:p>
            </p:txBody>
          </p:sp>
        </mc:Fallback>
      </mc:AlternateContent>
      <p:sp>
        <p:nvSpPr>
          <p:cNvPr id="438" name="Left Brace 437"/>
          <p:cNvSpPr/>
          <p:nvPr/>
        </p:nvSpPr>
        <p:spPr>
          <a:xfrm rot="5400000">
            <a:off x="4084590" y="4115246"/>
            <a:ext cx="347215" cy="1872208"/>
          </a:xfrm>
          <a:prstGeom prst="leftBrace">
            <a:avLst>
              <a:gd name="adj1" fmla="val 67159"/>
              <a:gd name="adj2" fmla="val 47065"/>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grpSp>
        <p:nvGrpSpPr>
          <p:cNvPr id="454" name="Group 453"/>
          <p:cNvGrpSpPr/>
          <p:nvPr/>
        </p:nvGrpSpPr>
        <p:grpSpPr>
          <a:xfrm>
            <a:off x="895863" y="4733428"/>
            <a:ext cx="2041212" cy="707886"/>
            <a:chOff x="4567297" y="5067556"/>
            <a:chExt cx="2041212" cy="707886"/>
          </a:xfrm>
        </p:grpSpPr>
        <p:sp>
          <p:nvSpPr>
            <p:cNvPr id="439" name="Rectangle 438"/>
            <p:cNvSpPr/>
            <p:nvPr/>
          </p:nvSpPr>
          <p:spPr>
            <a:xfrm>
              <a:off x="4573375" y="5067556"/>
              <a:ext cx="1523177" cy="338554"/>
            </a:xfrm>
            <a:prstGeom prst="rect">
              <a:avLst/>
            </a:prstGeom>
          </p:spPr>
          <p:txBody>
            <a:bodyPr wrap="square">
              <a:spAutoFit/>
            </a:bodyPr>
            <a:lstStyle/>
            <a:p>
              <a:r>
                <a:rPr lang="en-US" sz="1600" u="sng" dirty="0" smtClean="0"/>
                <a:t>TERMINOLOGY</a:t>
              </a:r>
            </a:p>
          </p:txBody>
        </p:sp>
        <p:grpSp>
          <p:nvGrpSpPr>
            <p:cNvPr id="451" name="Group 450"/>
            <p:cNvGrpSpPr/>
            <p:nvPr/>
          </p:nvGrpSpPr>
          <p:grpSpPr>
            <a:xfrm>
              <a:off x="4567297" y="5406110"/>
              <a:ext cx="2041212" cy="369332"/>
              <a:chOff x="4567297" y="5406110"/>
              <a:chExt cx="2041212" cy="369332"/>
            </a:xfrm>
          </p:grpSpPr>
          <p:sp>
            <p:nvSpPr>
              <p:cNvPr id="440" name="Rectangle 439"/>
              <p:cNvSpPr/>
              <p:nvPr/>
            </p:nvSpPr>
            <p:spPr>
              <a:xfrm>
                <a:off x="4818099" y="5415917"/>
                <a:ext cx="1790410" cy="338554"/>
              </a:xfrm>
              <a:prstGeom prst="rect">
                <a:avLst/>
              </a:prstGeom>
            </p:spPr>
            <p:txBody>
              <a:bodyPr wrap="square">
                <a:spAutoFit/>
              </a:bodyPr>
              <a:lstStyle/>
              <a:p>
                <a:r>
                  <a:rPr lang="en-US" sz="1600" dirty="0"/>
                  <a:t> </a:t>
                </a:r>
                <a:r>
                  <a:rPr lang="en-US" sz="1600" dirty="0" smtClean="0"/>
                  <a:t>are parameters</a:t>
                </a:r>
              </a:p>
            </p:txBody>
          </p:sp>
          <mc:AlternateContent xmlns:mc="http://schemas.openxmlformats.org/markup-compatibility/2006" xmlns:a14="http://schemas.microsoft.com/office/drawing/2010/main">
            <mc:Choice Requires="a14">
              <p:sp>
                <p:nvSpPr>
                  <p:cNvPr id="442" name="Rectangle 441"/>
                  <p:cNvSpPr/>
                  <p:nvPr/>
                </p:nvSpPr>
                <p:spPr>
                  <a:xfrm>
                    <a:off x="4567297" y="5406110"/>
                    <a:ext cx="422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442" name="Rectangle 441"/>
                  <p:cNvSpPr>
                    <a:spLocks noRot="1" noChangeAspect="1" noMove="1" noResize="1" noEditPoints="1" noAdjustHandles="1" noChangeArrowheads="1" noChangeShapeType="1" noTextEdit="1"/>
                  </p:cNvSpPr>
                  <p:nvPr/>
                </p:nvSpPr>
                <p:spPr>
                  <a:xfrm>
                    <a:off x="4567297" y="5406110"/>
                    <a:ext cx="422808" cy="369332"/>
                  </a:xfrm>
                  <a:prstGeom prst="rect">
                    <a:avLst/>
                  </a:prstGeom>
                  <a:blipFill rotWithShape="0">
                    <a:blip r:embed="rId4"/>
                    <a:stretch>
                      <a:fillRect/>
                    </a:stretch>
                  </a:blipFill>
                </p:spPr>
                <p:txBody>
                  <a:bodyPr/>
                  <a:lstStyle/>
                  <a:p>
                    <a:r>
                      <a:rPr lang="en-US">
                        <a:noFill/>
                      </a:rPr>
                      <a:t> </a:t>
                    </a:r>
                  </a:p>
                </p:txBody>
              </p:sp>
            </mc:Fallback>
          </mc:AlternateContent>
        </p:grpSp>
      </p:grpSp>
      <p:grpSp>
        <p:nvGrpSpPr>
          <p:cNvPr id="455" name="Group 454"/>
          <p:cNvGrpSpPr/>
          <p:nvPr/>
        </p:nvGrpSpPr>
        <p:grpSpPr>
          <a:xfrm>
            <a:off x="1042929" y="5368593"/>
            <a:ext cx="2249184" cy="637737"/>
            <a:chOff x="5095620" y="5702721"/>
            <a:chExt cx="2249184" cy="637737"/>
          </a:xfrm>
        </p:grpSpPr>
        <p:grpSp>
          <p:nvGrpSpPr>
            <p:cNvPr id="452" name="Group 451"/>
            <p:cNvGrpSpPr/>
            <p:nvPr/>
          </p:nvGrpSpPr>
          <p:grpSpPr>
            <a:xfrm>
              <a:off x="5095620" y="5702721"/>
              <a:ext cx="2249184" cy="369332"/>
              <a:chOff x="5095620" y="5702721"/>
              <a:chExt cx="2249184" cy="369332"/>
            </a:xfrm>
          </p:grpSpPr>
          <p:sp>
            <p:nvSpPr>
              <p:cNvPr id="443" name="Rectangle 442"/>
              <p:cNvSpPr/>
              <p:nvPr/>
            </p:nvSpPr>
            <p:spPr>
              <a:xfrm>
                <a:off x="5371362" y="5702721"/>
                <a:ext cx="1973442" cy="338554"/>
              </a:xfrm>
              <a:prstGeom prst="rect">
                <a:avLst/>
              </a:prstGeom>
            </p:spPr>
            <p:txBody>
              <a:bodyPr wrap="square">
                <a:spAutoFit/>
              </a:bodyPr>
              <a:lstStyle/>
              <a:p>
                <a:r>
                  <a:rPr lang="en-US" sz="1600" dirty="0"/>
                  <a:t> </a:t>
                </a:r>
                <a:r>
                  <a:rPr lang="en-US" sz="1600" dirty="0" smtClean="0"/>
                  <a:t>is the zero condition</a:t>
                </a:r>
              </a:p>
            </p:txBody>
          </p:sp>
          <mc:AlternateContent xmlns:mc="http://schemas.openxmlformats.org/markup-compatibility/2006" xmlns:a14="http://schemas.microsoft.com/office/drawing/2010/main">
            <mc:Choice Requires="a14">
              <p:sp>
                <p:nvSpPr>
                  <p:cNvPr id="444" name="Rectangle 443"/>
                  <p:cNvSpPr/>
                  <p:nvPr/>
                </p:nvSpPr>
                <p:spPr>
                  <a:xfrm>
                    <a:off x="5095620" y="5702721"/>
                    <a:ext cx="4523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44" name="Rectangle 443"/>
                  <p:cNvSpPr>
                    <a:spLocks noRot="1" noChangeAspect="1" noMove="1" noResize="1" noEditPoints="1" noAdjustHandles="1" noChangeArrowheads="1" noChangeShapeType="1" noTextEdit="1"/>
                  </p:cNvSpPr>
                  <p:nvPr/>
                </p:nvSpPr>
                <p:spPr>
                  <a:xfrm>
                    <a:off x="5095620" y="5702721"/>
                    <a:ext cx="452367" cy="369332"/>
                  </a:xfrm>
                  <a:prstGeom prst="rect">
                    <a:avLst/>
                  </a:prstGeom>
                  <a:blipFill rotWithShape="0">
                    <a:blip r:embed="rId5"/>
                    <a:stretch>
                      <a:fillRect/>
                    </a:stretch>
                  </a:blipFill>
                </p:spPr>
                <p:txBody>
                  <a:bodyPr/>
                  <a:lstStyle/>
                  <a:p>
                    <a:r>
                      <a:rPr lang="en-US">
                        <a:noFill/>
                      </a:rPr>
                      <a:t> </a:t>
                    </a:r>
                  </a:p>
                </p:txBody>
              </p:sp>
            </mc:Fallback>
          </mc:AlternateContent>
        </p:grpSp>
        <p:grpSp>
          <p:nvGrpSpPr>
            <p:cNvPr id="453" name="Group 452"/>
            <p:cNvGrpSpPr/>
            <p:nvPr/>
          </p:nvGrpSpPr>
          <p:grpSpPr>
            <a:xfrm>
              <a:off x="5095620" y="5971126"/>
              <a:ext cx="2249184" cy="369332"/>
              <a:chOff x="5095620" y="5971126"/>
              <a:chExt cx="2249184" cy="369332"/>
            </a:xfrm>
          </p:grpSpPr>
          <p:sp>
            <p:nvSpPr>
              <p:cNvPr id="445" name="Rectangle 444"/>
              <p:cNvSpPr/>
              <p:nvPr/>
            </p:nvSpPr>
            <p:spPr>
              <a:xfrm>
                <a:off x="5371362" y="5971126"/>
                <a:ext cx="1973442" cy="338554"/>
              </a:xfrm>
              <a:prstGeom prst="rect">
                <a:avLst/>
              </a:prstGeom>
            </p:spPr>
            <p:txBody>
              <a:bodyPr wrap="square">
                <a:spAutoFit/>
              </a:bodyPr>
              <a:lstStyle/>
              <a:p>
                <a:r>
                  <a:rPr lang="en-US" sz="1600" dirty="0"/>
                  <a:t> </a:t>
                </a:r>
                <a:r>
                  <a:rPr lang="en-US" sz="1600" dirty="0" smtClean="0"/>
                  <a:t>is the gradient</a:t>
                </a:r>
              </a:p>
            </p:txBody>
          </p:sp>
          <mc:AlternateContent xmlns:mc="http://schemas.openxmlformats.org/markup-compatibility/2006" xmlns:a14="http://schemas.microsoft.com/office/drawing/2010/main">
            <mc:Choice Requires="a14">
              <p:sp>
                <p:nvSpPr>
                  <p:cNvPr id="446" name="Rectangle 445"/>
                  <p:cNvSpPr/>
                  <p:nvPr/>
                </p:nvSpPr>
                <p:spPr>
                  <a:xfrm>
                    <a:off x="5095620" y="5971126"/>
                    <a:ext cx="452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46" name="Rectangle 445"/>
                  <p:cNvSpPr>
                    <a:spLocks noRot="1" noChangeAspect="1" noMove="1" noResize="1" noEditPoints="1" noAdjustHandles="1" noChangeArrowheads="1" noChangeShapeType="1" noTextEdit="1"/>
                  </p:cNvSpPr>
                  <p:nvPr/>
                </p:nvSpPr>
                <p:spPr>
                  <a:xfrm>
                    <a:off x="5095620" y="5971126"/>
                    <a:ext cx="452368" cy="369332"/>
                  </a:xfrm>
                  <a:prstGeom prst="rect">
                    <a:avLst/>
                  </a:prstGeom>
                  <a:blipFill rotWithShape="0">
                    <a:blip r:embed="rId6"/>
                    <a:stretch>
                      <a:fillRect/>
                    </a:stretch>
                  </a:blipFill>
                </p:spPr>
                <p:txBody>
                  <a:bodyPr/>
                  <a:lstStyle/>
                  <a:p>
                    <a:r>
                      <a:rPr lang="en-US">
                        <a:noFill/>
                      </a:rPr>
                      <a:t> </a:t>
                    </a:r>
                  </a:p>
                </p:txBody>
              </p:sp>
            </mc:Fallback>
          </mc:AlternateContent>
        </p:grpSp>
      </p:grpSp>
      <p:sp>
        <p:nvSpPr>
          <p:cNvPr id="128" name="Oval 127"/>
          <p:cNvSpPr/>
          <p:nvPr/>
        </p:nvSpPr>
        <p:spPr>
          <a:xfrm>
            <a:off x="3359251" y="344654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8" name="Elbow Connector 327"/>
          <p:cNvCxnSpPr>
            <a:stCxn id="128" idx="4"/>
            <a:endCxn id="407" idx="1"/>
          </p:cNvCxnSpPr>
          <p:nvPr/>
        </p:nvCxnSpPr>
        <p:spPr>
          <a:xfrm rot="16200000" flipH="1">
            <a:off x="3265416" y="3868312"/>
            <a:ext cx="713327" cy="307035"/>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9" name="Content Placeholder 2"/>
          <p:cNvSpPr txBox="1">
            <a:spLocks/>
          </p:cNvSpPr>
          <p:nvPr/>
        </p:nvSpPr>
        <p:spPr>
          <a:xfrm>
            <a:off x="3318115" y="3820532"/>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sp>
        <p:nvSpPr>
          <p:cNvPr id="133" name="Rounded Rectangle 132"/>
          <p:cNvSpPr/>
          <p:nvPr/>
        </p:nvSpPr>
        <p:spPr>
          <a:xfrm>
            <a:off x="3218722" y="1982851"/>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p:sp>
        <p:nvSpPr>
          <p:cNvPr id="137" name="Rectangle 136"/>
          <p:cNvSpPr/>
          <p:nvPr/>
        </p:nvSpPr>
        <p:spPr>
          <a:xfrm>
            <a:off x="6551850" y="1537177"/>
            <a:ext cx="5196777" cy="923330"/>
          </a:xfrm>
          <a:prstGeom prst="rect">
            <a:avLst/>
          </a:prstGeom>
        </p:spPr>
        <p:txBody>
          <a:bodyPr wrap="square">
            <a:spAutoFit/>
          </a:bodyPr>
          <a:lstStyle/>
          <a:p>
            <a:r>
              <a:rPr lang="en-US" b="1" dirty="0" smtClean="0"/>
              <a:t>Concept</a:t>
            </a:r>
            <a:r>
              <a:rPr lang="en-US" dirty="0" smtClean="0"/>
              <a:t>: select an optimization method which searches for the “best” solution to the minimization of  </a:t>
            </a:r>
          </a:p>
        </p:txBody>
      </p:sp>
      <p:sp>
        <p:nvSpPr>
          <p:cNvPr id="151" name="Oval 150"/>
          <p:cNvSpPr/>
          <p:nvPr/>
        </p:nvSpPr>
        <p:spPr>
          <a:xfrm>
            <a:off x="4100237"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5" name="Group 264"/>
          <p:cNvGrpSpPr/>
          <p:nvPr/>
        </p:nvGrpSpPr>
        <p:grpSpPr>
          <a:xfrm>
            <a:off x="4373379" y="1982851"/>
            <a:ext cx="1831554" cy="608940"/>
            <a:chOff x="4373379" y="1982851"/>
            <a:chExt cx="1831554" cy="608940"/>
          </a:xfrm>
        </p:grpSpPr>
        <p:sp>
          <p:nvSpPr>
            <p:cNvPr id="135" name="Rounded Rectangle 134"/>
            <p:cNvSpPr/>
            <p:nvPr/>
          </p:nvSpPr>
          <p:spPr>
            <a:xfrm>
              <a:off x="4690821" y="1982851"/>
              <a:ext cx="1514112"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OPTIMIZATION TECHNIQUE</a:t>
              </a:r>
              <a:endParaRPr lang="en-US" sz="1400" b="1" dirty="0">
                <a:solidFill>
                  <a:schemeClr val="bg1"/>
                </a:solidFill>
                <a:latin typeface="Gill Sans MT" panose="020B0502020104020203" pitchFamily="34" charset="0"/>
              </a:endParaRPr>
            </a:p>
          </p:txBody>
        </p:sp>
        <p:cxnSp>
          <p:nvCxnSpPr>
            <p:cNvPr id="156" name="Elbow Connector 155"/>
            <p:cNvCxnSpPr>
              <a:stCxn id="135" idx="1"/>
              <a:endCxn id="133" idx="3"/>
            </p:cNvCxnSpPr>
            <p:nvPr/>
          </p:nvCxnSpPr>
          <p:spPr>
            <a:xfrm rot="10800000">
              <a:off x="4373379" y="2287321"/>
              <a:ext cx="317442" cy="12700"/>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Oval 161"/>
          <p:cNvSpPr/>
          <p:nvPr/>
        </p:nvSpPr>
        <p:spPr>
          <a:xfrm>
            <a:off x="3349972" y="236977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5" name="Oval 164"/>
          <p:cNvSpPr/>
          <p:nvPr/>
        </p:nvSpPr>
        <p:spPr>
          <a:xfrm>
            <a:off x="3349971" y="369414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69" name="Elbow Connector 168"/>
          <p:cNvCxnSpPr>
            <a:stCxn id="170" idx="6"/>
            <a:endCxn id="171" idx="2"/>
          </p:cNvCxnSpPr>
          <p:nvPr/>
        </p:nvCxnSpPr>
        <p:spPr>
          <a:xfrm>
            <a:off x="2605423" y="1932396"/>
            <a:ext cx="616996" cy="211827"/>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2386802" y="182308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1" name="Oval 170"/>
          <p:cNvSpPr/>
          <p:nvPr/>
        </p:nvSpPr>
        <p:spPr>
          <a:xfrm>
            <a:off x="3222419" y="203491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Elbow Connector 175"/>
          <p:cNvCxnSpPr/>
          <p:nvPr/>
        </p:nvCxnSpPr>
        <p:spPr>
          <a:xfrm>
            <a:off x="1461669" y="2386810"/>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stCxn id="178" idx="6"/>
            <a:endCxn id="179" idx="2"/>
          </p:cNvCxnSpPr>
          <p:nvPr/>
        </p:nvCxnSpPr>
        <p:spPr>
          <a:xfrm flipV="1">
            <a:off x="2605423" y="2398860"/>
            <a:ext cx="616996" cy="163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2386802" y="229118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9" name="Oval 178"/>
          <p:cNvSpPr/>
          <p:nvPr/>
        </p:nvSpPr>
        <p:spPr>
          <a:xfrm>
            <a:off x="3222419" y="228954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2" name="Rectangle 1"/>
              <p:cNvSpPr/>
              <p:nvPr/>
            </p:nvSpPr>
            <p:spPr>
              <a:xfrm>
                <a:off x="6799547" y="2066653"/>
                <a:ext cx="6362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Cambria Math" panose="02040503050406030204" pitchFamily="18" charset="0"/>
                        </a:rPr>
                        <m:t>J</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6799547" y="2066653"/>
                <a:ext cx="636263" cy="369332"/>
              </a:xfrm>
              <a:prstGeom prst="rect">
                <a:avLst/>
              </a:prstGeom>
              <a:blipFill rotWithShape="0">
                <a:blip r:embed="rId7"/>
                <a:stretch>
                  <a:fillRect b="-9836"/>
                </a:stretch>
              </a:blipFill>
            </p:spPr>
            <p:txBody>
              <a:bodyPr/>
              <a:lstStyle/>
              <a:p>
                <a:r>
                  <a:rPr lang="en-US">
                    <a:noFill/>
                  </a:rPr>
                  <a:t> </a:t>
                </a:r>
              </a:p>
            </p:txBody>
          </p:sp>
        </mc:Fallback>
      </mc:AlternateContent>
      <p:sp>
        <p:nvSpPr>
          <p:cNvPr id="74" name="Rectangle 73"/>
          <p:cNvSpPr/>
          <p:nvPr/>
        </p:nvSpPr>
        <p:spPr>
          <a:xfrm>
            <a:off x="6551850" y="2590450"/>
            <a:ext cx="4728725" cy="646331"/>
          </a:xfrm>
          <a:prstGeom prst="rect">
            <a:avLst/>
          </a:prstGeom>
        </p:spPr>
        <p:txBody>
          <a:bodyPr wrap="square">
            <a:spAutoFit/>
          </a:bodyPr>
          <a:lstStyle/>
          <a:p>
            <a:r>
              <a:rPr lang="en-US" b="1" dirty="0" smtClean="0"/>
              <a:t>One approach to a optimization</a:t>
            </a:r>
            <a:r>
              <a:rPr lang="en-US" dirty="0" smtClean="0"/>
              <a:t>: </a:t>
            </a:r>
          </a:p>
          <a:p>
            <a:pPr marL="342900" indent="-342900">
              <a:buAutoNum type="arabicPeriod"/>
            </a:pPr>
            <a:r>
              <a:rPr lang="en-US" dirty="0" smtClean="0"/>
              <a:t>A search algorithm called Gradient Descent</a:t>
            </a:r>
          </a:p>
        </p:txBody>
      </p:sp>
      <p:grpSp>
        <p:nvGrpSpPr>
          <p:cNvPr id="5" name="Group 4"/>
          <p:cNvGrpSpPr/>
          <p:nvPr/>
        </p:nvGrpSpPr>
        <p:grpSpPr>
          <a:xfrm>
            <a:off x="6551850" y="3379184"/>
            <a:ext cx="4728725" cy="862375"/>
            <a:chOff x="6551850" y="3379184"/>
            <a:chExt cx="4728725" cy="862375"/>
          </a:xfrm>
        </p:grpSpPr>
        <mc:AlternateContent xmlns:mc="http://schemas.openxmlformats.org/markup-compatibility/2006" xmlns:a14="http://schemas.microsoft.com/office/drawing/2010/main">
          <mc:Choice Requires="a14">
            <p:sp>
              <p:nvSpPr>
                <p:cNvPr id="3" name="Rectangle 2"/>
                <p:cNvSpPr/>
                <p:nvPr/>
              </p:nvSpPr>
              <p:spPr>
                <a:xfrm>
                  <a:off x="9660396" y="3396174"/>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9660396" y="3396174"/>
                  <a:ext cx="374140"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8942822" y="3669985"/>
                  <a:ext cx="906337"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0</m:t>
                            </m:r>
                          </m:e>
                        </m:acc>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78" name="Rectangle 77"/>
                <p:cNvSpPr>
                  <a:spLocks noRot="1" noChangeAspect="1" noMove="1" noResize="1" noEditPoints="1" noAdjustHandles="1" noChangeArrowheads="1" noChangeShapeType="1" noTextEdit="1"/>
                </p:cNvSpPr>
                <p:nvPr/>
              </p:nvSpPr>
              <p:spPr>
                <a:xfrm>
                  <a:off x="8942822" y="3669985"/>
                  <a:ext cx="906337" cy="40479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Content Placeholder 2"/>
                <p:cNvSpPr txBox="1">
                  <a:spLocks/>
                </p:cNvSpPr>
                <p:nvPr/>
              </p:nvSpPr>
              <p:spPr>
                <a:xfrm>
                  <a:off x="7231576" y="3992260"/>
                  <a:ext cx="830248"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en-US" sz="1800" b="0" i="1" smtClean="0">
                          <a:latin typeface="Cambria Math" panose="02040503050406030204" pitchFamily="18" charset="0"/>
                          <a:ea typeface="Cambria Math" panose="02040503050406030204" pitchFamily="18" charset="0"/>
                        </a:rPr>
                        <m:t>𝜃</m:t>
                      </m:r>
                      <m:r>
                        <a:rPr lang="en-US" sz="1800" b="0" i="1" baseline="-25000" smtClean="0">
                          <a:latin typeface="Cambria Math" panose="02040503050406030204" pitchFamily="18" charset="0"/>
                          <a:ea typeface="Cambria Math" panose="02040503050406030204" pitchFamily="18" charset="0"/>
                        </a:rPr>
                        <m:t>0 </m:t>
                      </m:r>
                    </m:oMath>
                  </a14:m>
                  <a:r>
                    <a:rPr lang="en-US" sz="1800" dirty="0" smtClean="0">
                      <a:latin typeface="Gill Sans MT" panose="020B0502020104020203" pitchFamily="34" charset="0"/>
                    </a:rPr>
                    <a:t>= 0</a:t>
                  </a:r>
                  <a:endParaRPr lang="en-US" sz="1800" dirty="0">
                    <a:latin typeface="Gill Sans MT" panose="020B0502020104020203" pitchFamily="34" charset="0"/>
                  </a:endParaRPr>
                </a:p>
              </p:txBody>
            </p:sp>
          </mc:Choice>
          <mc:Fallback xmlns="">
            <p:sp>
              <p:nvSpPr>
                <p:cNvPr id="79" name="Content Placeholder 2"/>
                <p:cNvSpPr txBox="1">
                  <a:spLocks noRot="1" noChangeAspect="1" noMove="1" noResize="1" noEditPoints="1" noAdjustHandles="1" noChangeArrowheads="1" noChangeShapeType="1" noTextEdit="1"/>
                </p:cNvSpPr>
                <p:nvPr/>
              </p:nvSpPr>
              <p:spPr>
                <a:xfrm>
                  <a:off x="7231576" y="3992260"/>
                  <a:ext cx="830248" cy="249299"/>
                </a:xfrm>
                <a:prstGeom prst="rect">
                  <a:avLst/>
                </a:prstGeom>
                <a:blipFill rotWithShape="0">
                  <a:blip r:embed="rId10"/>
                  <a:stretch>
                    <a:fillRect t="-41463" r="-735" b="-560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Content Placeholder 2"/>
                <p:cNvSpPr txBox="1">
                  <a:spLocks/>
                </p:cNvSpPr>
                <p:nvPr/>
              </p:nvSpPr>
              <p:spPr>
                <a:xfrm>
                  <a:off x="8125149" y="3991776"/>
                  <a:ext cx="830248"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en-US" sz="1800" b="0" i="1" smtClean="0">
                          <a:latin typeface="Cambria Math" panose="02040503050406030204" pitchFamily="18" charset="0"/>
                          <a:ea typeface="Cambria Math" panose="02040503050406030204" pitchFamily="18" charset="0"/>
                        </a:rPr>
                        <m:t>𝜃</m:t>
                      </m:r>
                      <m:r>
                        <a:rPr lang="en-US" sz="1800" b="0" i="1" baseline="-25000" smtClean="0">
                          <a:latin typeface="Cambria Math" panose="02040503050406030204" pitchFamily="18" charset="0"/>
                          <a:ea typeface="Cambria Math" panose="02040503050406030204" pitchFamily="18" charset="0"/>
                        </a:rPr>
                        <m:t>1 </m:t>
                      </m:r>
                    </m:oMath>
                  </a14:m>
                  <a:r>
                    <a:rPr lang="en-US" sz="1800" dirty="0" smtClean="0">
                      <a:latin typeface="Gill Sans MT" panose="020B0502020104020203" pitchFamily="34" charset="0"/>
                    </a:rPr>
                    <a:t>= 0</a:t>
                  </a:r>
                  <a:endParaRPr lang="en-US" sz="1800" dirty="0">
                    <a:latin typeface="Gill Sans MT" panose="020B0502020104020203" pitchFamily="34" charset="0"/>
                  </a:endParaRPr>
                </a:p>
              </p:txBody>
            </p:sp>
          </mc:Choice>
          <mc:Fallback xmlns="">
            <p:sp>
              <p:nvSpPr>
                <p:cNvPr id="81" name="Content Placeholder 2"/>
                <p:cNvSpPr txBox="1">
                  <a:spLocks noRot="1" noChangeAspect="1" noMove="1" noResize="1" noEditPoints="1" noAdjustHandles="1" noChangeArrowheads="1" noChangeShapeType="1" noTextEdit="1"/>
                </p:cNvSpPr>
                <p:nvPr/>
              </p:nvSpPr>
              <p:spPr>
                <a:xfrm>
                  <a:off x="8125149" y="3991776"/>
                  <a:ext cx="830248" cy="249299"/>
                </a:xfrm>
                <a:prstGeom prst="rect">
                  <a:avLst/>
                </a:prstGeom>
                <a:blipFill rotWithShape="0">
                  <a:blip r:embed="rId11"/>
                  <a:stretch>
                    <a:fillRect t="-41463" b="-56098"/>
                  </a:stretch>
                </a:blipFill>
              </p:spPr>
              <p:txBody>
                <a:bodyPr/>
                <a:lstStyle/>
                <a:p>
                  <a:r>
                    <a:rPr lang="en-US">
                      <a:noFill/>
                    </a:rPr>
                    <a:t> </a:t>
                  </a:r>
                </a:p>
              </p:txBody>
            </p:sp>
          </mc:Fallback>
        </mc:AlternateContent>
        <p:sp>
          <p:nvSpPr>
            <p:cNvPr id="82" name="Rectangle 81"/>
            <p:cNvSpPr/>
            <p:nvPr/>
          </p:nvSpPr>
          <p:spPr>
            <a:xfrm>
              <a:off x="6551850" y="3379184"/>
              <a:ext cx="4728725" cy="646331"/>
            </a:xfrm>
            <a:prstGeom prst="rect">
              <a:avLst/>
            </a:prstGeom>
          </p:spPr>
          <p:txBody>
            <a:bodyPr wrap="square">
              <a:spAutoFit/>
            </a:bodyPr>
            <a:lstStyle/>
            <a:p>
              <a:pPr marL="342900" indent="-342900">
                <a:buAutoNum type="arabicPeriod" startAt="2"/>
              </a:pPr>
              <a:r>
                <a:rPr lang="en-US" dirty="0" smtClean="0"/>
                <a:t>Initialize the starting point of      for the search algorithm; say                 namely, </a:t>
              </a:r>
            </a:p>
          </p:txBody>
        </p:sp>
      </p:grpSp>
      <p:grpSp>
        <p:nvGrpSpPr>
          <p:cNvPr id="6" name="Group 5"/>
          <p:cNvGrpSpPr/>
          <p:nvPr/>
        </p:nvGrpSpPr>
        <p:grpSpPr>
          <a:xfrm>
            <a:off x="6553032" y="4390384"/>
            <a:ext cx="4907564" cy="646331"/>
            <a:chOff x="6553032" y="4498298"/>
            <a:chExt cx="4907564" cy="646331"/>
          </a:xfrm>
        </p:grpSpPr>
        <mc:AlternateContent xmlns:mc="http://schemas.openxmlformats.org/markup-compatibility/2006" xmlns:a14="http://schemas.microsoft.com/office/drawing/2010/main">
          <mc:Choice Requires="a14">
            <p:sp>
              <p:nvSpPr>
                <p:cNvPr id="75" name="Content Placeholder 2"/>
                <p:cNvSpPr txBox="1">
                  <a:spLocks/>
                </p:cNvSpPr>
                <p:nvPr/>
              </p:nvSpPr>
              <p:spPr>
                <a:xfrm>
                  <a:off x="9125861" y="4554978"/>
                  <a:ext cx="1597156"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ea typeface="Cambria Math" panose="02040503050406030204" pitchFamily="18" charset="0"/>
                          </a:rPr>
                          <m:t>J</m:t>
                        </m:r>
                        <m:d>
                          <m:dPr>
                            <m:ctrlPr>
                              <a:rPr lang="en-US" sz="1800" b="0" i="1" smtClean="0">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𝜃</m:t>
                            </m:r>
                          </m:e>
                        </m:d>
                      </m:oMath>
                    </m:oMathPara>
                  </a14:m>
                  <a:endParaRPr lang="en-US" sz="1800" dirty="0">
                    <a:latin typeface="Gill Sans MT" panose="020B0502020104020203" pitchFamily="34" charset="0"/>
                  </a:endParaRPr>
                </a:p>
              </p:txBody>
            </p:sp>
          </mc:Choice>
          <mc:Fallback xmlns="">
            <p:sp>
              <p:nvSpPr>
                <p:cNvPr id="75" name="Content Placeholder 2"/>
                <p:cNvSpPr txBox="1">
                  <a:spLocks noRot="1" noChangeAspect="1" noMove="1" noResize="1" noEditPoints="1" noAdjustHandles="1" noChangeArrowheads="1" noChangeShapeType="1" noTextEdit="1"/>
                </p:cNvSpPr>
                <p:nvPr/>
              </p:nvSpPr>
              <p:spPr>
                <a:xfrm>
                  <a:off x="9125861" y="4554978"/>
                  <a:ext cx="1597156" cy="249299"/>
                </a:xfrm>
                <a:prstGeom prst="rect">
                  <a:avLst/>
                </a:prstGeom>
                <a:blipFill rotWithShape="0">
                  <a:blip r:embed="rId12"/>
                  <a:stretch>
                    <a:fillRect t="-75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8353203" y="4498298"/>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77" name="Rectangle 76"/>
                <p:cNvSpPr>
                  <a:spLocks noRot="1" noChangeAspect="1" noMove="1" noResize="1" noEditPoints="1" noAdjustHandles="1" noChangeArrowheads="1" noChangeShapeType="1" noTextEdit="1"/>
                </p:cNvSpPr>
                <p:nvPr/>
              </p:nvSpPr>
              <p:spPr>
                <a:xfrm>
                  <a:off x="8353203" y="4498298"/>
                  <a:ext cx="374140" cy="369332"/>
                </a:xfrm>
                <a:prstGeom prst="rect">
                  <a:avLst/>
                </a:prstGeom>
                <a:blipFill rotWithShape="0">
                  <a:blip r:embed="rId13"/>
                  <a:stretch>
                    <a:fillRect/>
                  </a:stretch>
                </a:blipFill>
              </p:spPr>
              <p:txBody>
                <a:bodyPr/>
                <a:lstStyle/>
                <a:p>
                  <a:r>
                    <a:rPr lang="en-US">
                      <a:noFill/>
                    </a:rPr>
                    <a:t> </a:t>
                  </a:r>
                </a:p>
              </p:txBody>
            </p:sp>
          </mc:Fallback>
        </mc:AlternateContent>
        <p:sp>
          <p:nvSpPr>
            <p:cNvPr id="4" name="Rectangle 3"/>
            <p:cNvSpPr/>
            <p:nvPr/>
          </p:nvSpPr>
          <p:spPr>
            <a:xfrm>
              <a:off x="6553032" y="4498298"/>
              <a:ext cx="4907564" cy="646331"/>
            </a:xfrm>
            <a:prstGeom prst="rect">
              <a:avLst/>
            </a:prstGeom>
          </p:spPr>
          <p:txBody>
            <a:bodyPr wrap="square">
              <a:spAutoFit/>
            </a:bodyPr>
            <a:lstStyle/>
            <a:p>
              <a:pPr marL="342900" indent="-342900">
                <a:buAutoNum type="arabicPeriod" startAt="3"/>
              </a:pPr>
              <a:r>
                <a:rPr lang="en-US" dirty="0" smtClean="0"/>
                <a:t>Keep </a:t>
              </a:r>
              <a:r>
                <a:rPr lang="en-US" dirty="0"/>
                <a:t>changing       to reduce           to its </a:t>
              </a:r>
              <a:r>
                <a:rPr lang="en-US" dirty="0" smtClean="0"/>
                <a:t>minimum</a:t>
              </a:r>
            </a:p>
          </p:txBody>
        </p:sp>
      </p:grpSp>
      <p:grpSp>
        <p:nvGrpSpPr>
          <p:cNvPr id="89" name="Group 88"/>
          <p:cNvGrpSpPr/>
          <p:nvPr/>
        </p:nvGrpSpPr>
        <p:grpSpPr>
          <a:xfrm>
            <a:off x="3632220" y="2373169"/>
            <a:ext cx="1412403" cy="1160559"/>
            <a:chOff x="3632220" y="2373169"/>
            <a:chExt cx="1412403" cy="1160559"/>
          </a:xfrm>
        </p:grpSpPr>
        <p:sp>
          <p:nvSpPr>
            <p:cNvPr id="90" name="Rounded Rectangle 89"/>
            <p:cNvSpPr/>
            <p:nvPr/>
          </p:nvSpPr>
          <p:spPr>
            <a:xfrm>
              <a:off x="3632220" y="292478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INITIALIZE</a:t>
              </a:r>
              <a:endParaRPr lang="en-US" sz="1400" b="1" dirty="0">
                <a:solidFill>
                  <a:schemeClr val="bg1"/>
                </a:solidFill>
                <a:latin typeface="Gill Sans MT" panose="020B0502020104020203" pitchFamily="34" charset="0"/>
              </a:endParaRPr>
            </a:p>
          </p:txBody>
        </p:sp>
        <p:cxnSp>
          <p:nvCxnSpPr>
            <p:cNvPr id="91" name="Elbow Connector 90"/>
            <p:cNvCxnSpPr>
              <a:stCxn id="90" idx="3"/>
              <a:endCxn id="92" idx="4"/>
            </p:cNvCxnSpPr>
            <p:nvPr/>
          </p:nvCxnSpPr>
          <p:spPr>
            <a:xfrm flipV="1">
              <a:off x="4786877" y="2591790"/>
              <a:ext cx="148436" cy="637468"/>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4826002"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Tree>
    <p:extLst>
      <p:ext uri="{BB962C8B-B14F-4D97-AF65-F5344CB8AC3E}">
        <p14:creationId xmlns:p14="http://schemas.microsoft.com/office/powerpoint/2010/main" val="160086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181492"/>
            <a:ext cx="850104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a:t>Demystifying the ML “Black Box”</a:t>
            </a:r>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Putting the learning algorithm into perspective … re-use the linear regression problem</a:t>
            </a:r>
            <a:endParaRPr lang="en-US" sz="2400" dirty="0"/>
          </a:p>
        </p:txBody>
      </p:sp>
      <p:sp>
        <p:nvSpPr>
          <p:cNvPr id="106" name="Content Placeholder 2"/>
          <p:cNvSpPr txBox="1">
            <a:spLocks/>
          </p:cNvSpPr>
          <p:nvPr/>
        </p:nvSpPr>
        <p:spPr>
          <a:xfrm>
            <a:off x="117264" y="1321155"/>
            <a:ext cx="2995925" cy="409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Supervised Learning Model </a:t>
            </a:r>
            <a:endParaRPr lang="en-US" sz="1800" dirty="0"/>
          </a:p>
        </p:txBody>
      </p:sp>
      <p:graphicFrame>
        <p:nvGraphicFramePr>
          <p:cNvPr id="217" name="Table 216"/>
          <p:cNvGraphicFramePr>
            <a:graphicFrameLocks noGrp="1"/>
          </p:cNvGraphicFramePr>
          <p:nvPr>
            <p:extLst>
              <p:ext uri="{D42A27DB-BD31-4B8C-83A1-F6EECF244321}">
                <p14:modId xmlns:p14="http://schemas.microsoft.com/office/powerpoint/2010/main" val="3498618453"/>
              </p:ext>
            </p:extLst>
          </p:nvPr>
        </p:nvGraphicFramePr>
        <p:xfrm>
          <a:off x="479376" y="2671390"/>
          <a:ext cx="2016737" cy="2042160"/>
        </p:xfrm>
        <a:graphic>
          <a:graphicData uri="http://schemas.openxmlformats.org/drawingml/2006/table">
            <a:tbl>
              <a:tblPr firstRow="1" bandRow="1">
                <a:tableStyleId>{00A15C55-8517-42AA-B614-E9B94910E393}</a:tableStyleId>
              </a:tblPr>
              <a:tblGrid>
                <a:gridCol w="751234"/>
                <a:gridCol w="593090"/>
                <a:gridCol w="672413"/>
              </a:tblGrid>
              <a:tr h="271424">
                <a:tc>
                  <a:txBody>
                    <a:bodyPr/>
                    <a:lstStyle/>
                    <a:p>
                      <a:pPr algn="ctr"/>
                      <a:r>
                        <a:rPr lang="en-US" sz="1400" dirty="0" smtClean="0">
                          <a:solidFill>
                            <a:schemeClr val="tx1"/>
                          </a:solidFill>
                        </a:rPr>
                        <a:t>Instance (</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c>
                  <a:txBody>
                    <a:bodyPr/>
                    <a:lstStyle/>
                    <a:p>
                      <a:pPr algn="ctr"/>
                      <a:r>
                        <a:rPr lang="en-US" sz="1400" baseline="0" dirty="0" smtClean="0">
                          <a:solidFill>
                            <a:schemeClr val="tx1"/>
                          </a:solidFill>
                        </a:rPr>
                        <a:t> Input </a:t>
                      </a:r>
                    </a:p>
                    <a:p>
                      <a:pPr algn="ctr"/>
                      <a:r>
                        <a:rPr lang="en-US" sz="1400" baseline="0" dirty="0" smtClean="0">
                          <a:solidFill>
                            <a:schemeClr val="tx1"/>
                          </a:solidFill>
                        </a:rPr>
                        <a:t>x(</a:t>
                      </a:r>
                      <a:r>
                        <a:rPr lang="en-US" sz="1400" baseline="0" dirty="0" err="1" smtClean="0">
                          <a:solidFill>
                            <a:schemeClr val="tx1"/>
                          </a:solidFill>
                        </a:rPr>
                        <a:t>i</a:t>
                      </a:r>
                      <a:r>
                        <a:rPr lang="en-US" sz="1400" baseline="0" dirty="0" smtClean="0">
                          <a:solidFill>
                            <a:schemeClr val="tx1"/>
                          </a:solidFill>
                        </a:rPr>
                        <a:t>)</a:t>
                      </a:r>
                      <a:endParaRPr lang="en-US" sz="1400" dirty="0" smtClean="0">
                        <a:solidFill>
                          <a:schemeClr val="tx1"/>
                        </a:solidFill>
                      </a:endParaRPr>
                    </a:p>
                  </a:txBody>
                  <a:tcPr marL="45720" marR="45720" anchor="ctr"/>
                </a:tc>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1</a:t>
                      </a:r>
                      <a:endParaRPr lang="en-US" sz="1400" dirty="0"/>
                    </a:p>
                  </a:txBody>
                  <a:tcPr marL="45720" marR="45720"/>
                </a:tc>
                <a:tc>
                  <a:txBody>
                    <a:bodyPr/>
                    <a:lstStyle/>
                    <a:p>
                      <a:pPr algn="ctr"/>
                      <a:r>
                        <a:rPr lang="en-US" sz="1400" dirty="0" smtClean="0"/>
                        <a:t>x(1)</a:t>
                      </a:r>
                      <a:endParaRPr lang="en-US" sz="1400" dirty="0"/>
                    </a:p>
                  </a:txBody>
                  <a:tcPr marL="45720" marR="45720"/>
                </a:tc>
                <a:tc>
                  <a:txBody>
                    <a:bodyPr/>
                    <a:lstStyle/>
                    <a:p>
                      <a:pPr algn="ctr"/>
                      <a:r>
                        <a:rPr lang="en-US" sz="1400" dirty="0" smtClean="0"/>
                        <a:t>y(1)</a:t>
                      </a:r>
                      <a:endParaRPr lang="en-US" sz="1400" dirty="0"/>
                    </a:p>
                  </a:txBody>
                  <a:tcPr marL="45720" marR="45720"/>
                </a:tc>
              </a:tr>
              <a:tr h="162855">
                <a:tc>
                  <a:txBody>
                    <a:bodyPr/>
                    <a:lstStyle/>
                    <a:p>
                      <a:pPr algn="ctr"/>
                      <a:r>
                        <a:rPr lang="en-US" sz="1400" dirty="0" smtClean="0"/>
                        <a:t>2</a:t>
                      </a:r>
                      <a:endParaRPr lang="en-US" sz="1400" dirty="0"/>
                    </a:p>
                  </a:txBody>
                  <a:tcPr marL="45720" marR="45720"/>
                </a:tc>
                <a:tc>
                  <a:txBody>
                    <a:bodyPr/>
                    <a:lstStyle/>
                    <a:p>
                      <a:pPr algn="ctr"/>
                      <a:r>
                        <a:rPr lang="en-US" sz="1400" dirty="0" smtClean="0"/>
                        <a:t>x(2)</a:t>
                      </a:r>
                      <a:endParaRPr lang="en-US" sz="1400" dirty="0"/>
                    </a:p>
                  </a:txBody>
                  <a:tcPr marL="45720" marR="45720"/>
                </a:tc>
                <a:tc>
                  <a:txBody>
                    <a:bodyPr/>
                    <a:lstStyle/>
                    <a:p>
                      <a:pPr algn="ctr"/>
                      <a:r>
                        <a:rPr lang="en-US" sz="1400" dirty="0" smtClean="0"/>
                        <a:t>y(2)</a:t>
                      </a:r>
                      <a:endParaRPr lang="en-US" sz="1400" dirty="0"/>
                    </a:p>
                  </a:txBody>
                  <a:tcPr marL="45720" marR="45720"/>
                </a:tc>
              </a:tr>
              <a:tr h="220155">
                <a:tc>
                  <a:txBody>
                    <a:bodyPr/>
                    <a:lstStyle/>
                    <a:p>
                      <a:pPr algn="ctr"/>
                      <a:r>
                        <a:rPr lang="en-US" sz="1400" dirty="0" smtClean="0"/>
                        <a:t>3</a:t>
                      </a:r>
                      <a:endParaRPr lang="en-US" sz="1400" dirty="0"/>
                    </a:p>
                  </a:txBody>
                  <a:tcPr marL="45720" marR="45720"/>
                </a:tc>
                <a:tc>
                  <a:txBody>
                    <a:bodyPr/>
                    <a:lstStyle/>
                    <a:p>
                      <a:pPr algn="ctr"/>
                      <a:r>
                        <a:rPr lang="en-US" sz="1400" dirty="0" smtClean="0"/>
                        <a:t>x(3)</a:t>
                      </a:r>
                      <a:endParaRPr lang="en-US" sz="1400" dirty="0"/>
                    </a:p>
                  </a:txBody>
                  <a:tcPr marL="45720" marR="45720"/>
                </a:tc>
                <a:tc>
                  <a:txBody>
                    <a:bodyPr/>
                    <a:lstStyle/>
                    <a:p>
                      <a:pPr algn="ctr"/>
                      <a:r>
                        <a:rPr lang="en-US" sz="1400" dirty="0" smtClean="0"/>
                        <a:t>y(3)</a:t>
                      </a:r>
                      <a:endParaRPr lang="en-US" sz="1400" dirty="0"/>
                    </a:p>
                  </a:txBody>
                  <a:tcPr marL="45720" marR="45720"/>
                </a:tc>
              </a:tr>
              <a:tr h="126723">
                <a:tc>
                  <a:txBody>
                    <a:bodyPr/>
                    <a:lstStyle/>
                    <a:p>
                      <a:pPr algn="ctr"/>
                      <a:r>
                        <a:rPr lang="en-US" sz="1400" dirty="0" smtClean="0"/>
                        <a:t>:</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m</a:t>
                      </a:r>
                      <a:endParaRPr lang="en-US" sz="1400" dirty="0"/>
                    </a:p>
                  </a:txBody>
                  <a:tcPr marL="45720" marR="45720"/>
                </a:tc>
                <a:tc>
                  <a:txBody>
                    <a:bodyPr/>
                    <a:lstStyle/>
                    <a:p>
                      <a:pPr algn="ctr"/>
                      <a:r>
                        <a:rPr lang="en-US" sz="1400" dirty="0" smtClean="0"/>
                        <a:t>x(m)</a:t>
                      </a:r>
                      <a:endParaRPr lang="en-US" sz="1400" dirty="0"/>
                    </a:p>
                  </a:txBody>
                  <a:tcPr marL="45720" marR="45720"/>
                </a:tc>
                <a:tc>
                  <a:txBody>
                    <a:bodyPr/>
                    <a:lstStyle/>
                    <a:p>
                      <a:pPr algn="ctr"/>
                      <a:r>
                        <a:rPr lang="en-US" sz="1400" dirty="0" smtClean="0"/>
                        <a:t>y(m)</a:t>
                      </a:r>
                      <a:endParaRPr lang="en-US" sz="1400" dirty="0"/>
                    </a:p>
                  </a:txBody>
                  <a:tcPr marL="45720" marR="45720"/>
                </a:tc>
              </a:tr>
            </a:tbl>
          </a:graphicData>
        </a:graphic>
      </p:graphicFrame>
      <p:cxnSp>
        <p:nvCxnSpPr>
          <p:cNvPr id="393" name="Elbow Connector 392"/>
          <p:cNvCxnSpPr>
            <a:stCxn id="332" idx="6"/>
            <a:endCxn id="323" idx="2"/>
          </p:cNvCxnSpPr>
          <p:nvPr/>
        </p:nvCxnSpPr>
        <p:spPr>
          <a:xfrm>
            <a:off x="1229935" y="2390262"/>
            <a:ext cx="1360641" cy="1958"/>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7" name="Rounded Rectangle 406"/>
          <p:cNvSpPr/>
          <p:nvPr/>
        </p:nvSpPr>
        <p:spPr>
          <a:xfrm>
            <a:off x="3775597" y="4074024"/>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accent6">
                    <a:lumMod val="50000"/>
                  </a:schemeClr>
                </a:solidFill>
                <a:latin typeface="Gill Sans MT" panose="020B0502020104020203" pitchFamily="34" charset="0"/>
              </a:rPr>
              <a:t>Hypothesis </a:t>
            </a:r>
          </a:p>
          <a:p>
            <a:pPr algn="ctr"/>
            <a:r>
              <a:rPr lang="en-US" sz="1400" b="1" dirty="0" smtClean="0">
                <a:solidFill>
                  <a:schemeClr val="accent6">
                    <a:lumMod val="50000"/>
                  </a:schemeClr>
                </a:solidFill>
                <a:latin typeface="Gill Sans MT" panose="020B0502020104020203" pitchFamily="34" charset="0"/>
              </a:rPr>
              <a:t>“h”</a:t>
            </a:r>
            <a:endParaRPr lang="en-US" sz="1400" b="1" dirty="0">
              <a:solidFill>
                <a:schemeClr val="accent6">
                  <a:lumMod val="50000"/>
                </a:schemeClr>
              </a:solidFill>
              <a:latin typeface="Gill Sans MT" panose="020B0502020104020203" pitchFamily="34" charset="0"/>
            </a:endParaRPr>
          </a:p>
        </p:txBody>
      </p:sp>
      <p:sp>
        <p:nvSpPr>
          <p:cNvPr id="299" name="Rounded Rectangle 298"/>
          <p:cNvSpPr/>
          <p:nvPr/>
        </p:nvSpPr>
        <p:spPr>
          <a:xfrm>
            <a:off x="2590576" y="1580283"/>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cxnSp>
        <p:nvCxnSpPr>
          <p:cNvPr id="320" name="Elbow Connector 319"/>
          <p:cNvCxnSpPr>
            <a:stCxn id="391" idx="0"/>
            <a:endCxn id="321" idx="2"/>
          </p:cNvCxnSpPr>
          <p:nvPr/>
        </p:nvCxnSpPr>
        <p:spPr>
          <a:xfrm>
            <a:off x="1461669" y="1918715"/>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p:cNvSpPr/>
          <p:nvPr/>
        </p:nvSpPr>
        <p:spPr>
          <a:xfrm>
            <a:off x="2601015" y="181363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3" name="Oval 322"/>
          <p:cNvSpPr/>
          <p:nvPr/>
        </p:nvSpPr>
        <p:spPr>
          <a:xfrm>
            <a:off x="2590576" y="228290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5" name="Content Placeholder 2"/>
          <p:cNvSpPr txBox="1">
            <a:spLocks/>
          </p:cNvSpPr>
          <p:nvPr/>
        </p:nvSpPr>
        <p:spPr>
          <a:xfrm>
            <a:off x="3054432" y="1247286"/>
            <a:ext cx="3686266"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smtClean="0">
                <a:latin typeface="Gill Sans MT" panose="020B0502020104020203" pitchFamily="34" charset="0"/>
              </a:rPr>
              <a:t>“Train the Model”</a:t>
            </a:r>
            <a:endParaRPr lang="en-US" sz="2400" b="1" dirty="0">
              <a:latin typeface="Gill Sans MT" panose="020B0502020104020203" pitchFamily="34" charset="0"/>
            </a:endParaRPr>
          </a:p>
        </p:txBody>
      </p:sp>
      <p:sp>
        <p:nvSpPr>
          <p:cNvPr id="326" name="Content Placeholder 2"/>
          <p:cNvSpPr txBox="1">
            <a:spLocks/>
          </p:cNvSpPr>
          <p:nvPr/>
        </p:nvSpPr>
        <p:spPr>
          <a:xfrm>
            <a:off x="1393427" y="2029720"/>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sp>
        <p:nvSpPr>
          <p:cNvPr id="332" name="Oval 331"/>
          <p:cNvSpPr/>
          <p:nvPr/>
        </p:nvSpPr>
        <p:spPr>
          <a:xfrm>
            <a:off x="1011314" y="22809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1" name="Snip Diagonal Corner Rectangle 390"/>
          <p:cNvSpPr/>
          <p:nvPr/>
        </p:nvSpPr>
        <p:spPr>
          <a:xfrm>
            <a:off x="616286" y="1708970"/>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50000"/>
                  </a:schemeClr>
                </a:solidFill>
                <a:latin typeface="Gill Sans MT" panose="020B0502020104020203" pitchFamily="34" charset="0"/>
              </a:rPr>
              <a:t>y</a:t>
            </a:r>
            <a:r>
              <a:rPr lang="en-US" sz="1400" b="1" dirty="0" smtClean="0">
                <a:solidFill>
                  <a:schemeClr val="accent6">
                    <a:lumMod val="50000"/>
                  </a:schemeClr>
                </a:solidFill>
                <a:latin typeface="Gill Sans MT" panose="020B0502020104020203" pitchFamily="34" charset="0"/>
              </a:rPr>
              <a:t>(</a:t>
            </a:r>
            <a:r>
              <a:rPr lang="en-US" sz="1400" b="1" dirty="0" err="1" smtClean="0">
                <a:solidFill>
                  <a:schemeClr val="accent6">
                    <a:lumMod val="50000"/>
                  </a:schemeClr>
                </a:solidFill>
                <a:latin typeface="Gill Sans MT" panose="020B0502020104020203" pitchFamily="34" charset="0"/>
              </a:rPr>
              <a:t>i</a:t>
            </a:r>
            <a:r>
              <a:rPr lang="en-US" sz="1400" b="1" dirty="0" smtClean="0">
                <a:solidFill>
                  <a:schemeClr val="accent6">
                    <a:lumMod val="50000"/>
                  </a:schemeClr>
                </a:solidFill>
                <a:latin typeface="Gill Sans MT" panose="020B0502020104020203" pitchFamily="34" charset="0"/>
              </a:rPr>
              <a:t>)</a:t>
            </a:r>
            <a:endParaRPr lang="en-US" sz="1400" b="1" dirty="0">
              <a:solidFill>
                <a:schemeClr val="accent6">
                  <a:lumMod val="50000"/>
                </a:schemeClr>
              </a:solidFill>
              <a:latin typeface="Gill Sans MT" panose="020B0502020104020203" pitchFamily="34" charset="0"/>
            </a:endParaRPr>
          </a:p>
        </p:txBody>
      </p:sp>
      <p:sp>
        <p:nvSpPr>
          <p:cNvPr id="392" name="Folded Corner 391"/>
          <p:cNvSpPr/>
          <p:nvPr/>
        </p:nvSpPr>
        <p:spPr>
          <a:xfrm>
            <a:off x="608880" y="2188730"/>
            <a:ext cx="850193" cy="40306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437" name="Content Placeholder 2"/>
              <p:cNvSpPr txBox="1">
                <a:spLocks/>
              </p:cNvSpPr>
              <p:nvPr/>
            </p:nvSpPr>
            <p:spPr>
              <a:xfrm>
                <a:off x="3163890" y="5276615"/>
                <a:ext cx="237455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Gill Sans MT" panose="020B0502020104020203" pitchFamily="34" charset="0"/>
                </a:endParaRPr>
              </a:p>
            </p:txBody>
          </p:sp>
        </mc:Choice>
        <mc:Fallback xmlns="">
          <p:sp>
            <p:nvSpPr>
              <p:cNvPr id="437" name="Content Placeholder 2"/>
              <p:cNvSpPr txBox="1">
                <a:spLocks noRot="1" noChangeAspect="1" noMove="1" noResize="1" noEditPoints="1" noAdjustHandles="1" noChangeArrowheads="1" noChangeShapeType="1" noTextEdit="1"/>
              </p:cNvSpPr>
              <p:nvPr/>
            </p:nvSpPr>
            <p:spPr>
              <a:xfrm>
                <a:off x="3163890" y="5276615"/>
                <a:ext cx="2374556" cy="276999"/>
              </a:xfrm>
              <a:prstGeom prst="rect">
                <a:avLst/>
              </a:prstGeom>
              <a:blipFill rotWithShape="0">
                <a:blip r:embed="rId3"/>
                <a:stretch>
                  <a:fillRect t="-4444" b="-20000"/>
                </a:stretch>
              </a:blipFill>
            </p:spPr>
            <p:txBody>
              <a:bodyPr/>
              <a:lstStyle/>
              <a:p>
                <a:r>
                  <a:rPr lang="en-US">
                    <a:noFill/>
                  </a:rPr>
                  <a:t> </a:t>
                </a:r>
              </a:p>
            </p:txBody>
          </p:sp>
        </mc:Fallback>
      </mc:AlternateContent>
      <p:sp>
        <p:nvSpPr>
          <p:cNvPr id="438" name="Left Brace 437"/>
          <p:cNvSpPr/>
          <p:nvPr/>
        </p:nvSpPr>
        <p:spPr>
          <a:xfrm rot="5400000">
            <a:off x="4084590" y="4115246"/>
            <a:ext cx="347215" cy="1872208"/>
          </a:xfrm>
          <a:prstGeom prst="leftBrace">
            <a:avLst>
              <a:gd name="adj1" fmla="val 67159"/>
              <a:gd name="adj2" fmla="val 47065"/>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grpSp>
        <p:nvGrpSpPr>
          <p:cNvPr id="454" name="Group 453"/>
          <p:cNvGrpSpPr/>
          <p:nvPr/>
        </p:nvGrpSpPr>
        <p:grpSpPr>
          <a:xfrm>
            <a:off x="895863" y="4733428"/>
            <a:ext cx="2041212" cy="707886"/>
            <a:chOff x="4567297" y="5067556"/>
            <a:chExt cx="2041212" cy="707886"/>
          </a:xfrm>
        </p:grpSpPr>
        <p:sp>
          <p:nvSpPr>
            <p:cNvPr id="439" name="Rectangle 438"/>
            <p:cNvSpPr/>
            <p:nvPr/>
          </p:nvSpPr>
          <p:spPr>
            <a:xfrm>
              <a:off x="4573375" y="5067556"/>
              <a:ext cx="1523177" cy="338554"/>
            </a:xfrm>
            <a:prstGeom prst="rect">
              <a:avLst/>
            </a:prstGeom>
          </p:spPr>
          <p:txBody>
            <a:bodyPr wrap="square">
              <a:spAutoFit/>
            </a:bodyPr>
            <a:lstStyle/>
            <a:p>
              <a:r>
                <a:rPr lang="en-US" sz="1600" u="sng" dirty="0" smtClean="0"/>
                <a:t>TERMINOLOGY</a:t>
              </a:r>
            </a:p>
          </p:txBody>
        </p:sp>
        <p:grpSp>
          <p:nvGrpSpPr>
            <p:cNvPr id="451" name="Group 450"/>
            <p:cNvGrpSpPr/>
            <p:nvPr/>
          </p:nvGrpSpPr>
          <p:grpSpPr>
            <a:xfrm>
              <a:off x="4567297" y="5406110"/>
              <a:ext cx="2041212" cy="369332"/>
              <a:chOff x="4567297" y="5406110"/>
              <a:chExt cx="2041212" cy="369332"/>
            </a:xfrm>
          </p:grpSpPr>
          <p:sp>
            <p:nvSpPr>
              <p:cNvPr id="440" name="Rectangle 439"/>
              <p:cNvSpPr/>
              <p:nvPr/>
            </p:nvSpPr>
            <p:spPr>
              <a:xfrm>
                <a:off x="4818099" y="5415917"/>
                <a:ext cx="1790410" cy="338554"/>
              </a:xfrm>
              <a:prstGeom prst="rect">
                <a:avLst/>
              </a:prstGeom>
            </p:spPr>
            <p:txBody>
              <a:bodyPr wrap="square">
                <a:spAutoFit/>
              </a:bodyPr>
              <a:lstStyle/>
              <a:p>
                <a:r>
                  <a:rPr lang="en-US" sz="1600" dirty="0"/>
                  <a:t> </a:t>
                </a:r>
                <a:r>
                  <a:rPr lang="en-US" sz="1600" dirty="0" smtClean="0"/>
                  <a:t>are parameters</a:t>
                </a:r>
              </a:p>
            </p:txBody>
          </p:sp>
          <mc:AlternateContent xmlns:mc="http://schemas.openxmlformats.org/markup-compatibility/2006" xmlns:a14="http://schemas.microsoft.com/office/drawing/2010/main">
            <mc:Choice Requires="a14">
              <p:sp>
                <p:nvSpPr>
                  <p:cNvPr id="442" name="Rectangle 441"/>
                  <p:cNvSpPr/>
                  <p:nvPr/>
                </p:nvSpPr>
                <p:spPr>
                  <a:xfrm>
                    <a:off x="4567297" y="5406110"/>
                    <a:ext cx="422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442" name="Rectangle 441"/>
                  <p:cNvSpPr>
                    <a:spLocks noRot="1" noChangeAspect="1" noMove="1" noResize="1" noEditPoints="1" noAdjustHandles="1" noChangeArrowheads="1" noChangeShapeType="1" noTextEdit="1"/>
                  </p:cNvSpPr>
                  <p:nvPr/>
                </p:nvSpPr>
                <p:spPr>
                  <a:xfrm>
                    <a:off x="4567297" y="5406110"/>
                    <a:ext cx="422808" cy="369332"/>
                  </a:xfrm>
                  <a:prstGeom prst="rect">
                    <a:avLst/>
                  </a:prstGeom>
                  <a:blipFill rotWithShape="0">
                    <a:blip r:embed="rId4"/>
                    <a:stretch>
                      <a:fillRect/>
                    </a:stretch>
                  </a:blipFill>
                </p:spPr>
                <p:txBody>
                  <a:bodyPr/>
                  <a:lstStyle/>
                  <a:p>
                    <a:r>
                      <a:rPr lang="en-US">
                        <a:noFill/>
                      </a:rPr>
                      <a:t> </a:t>
                    </a:r>
                  </a:p>
                </p:txBody>
              </p:sp>
            </mc:Fallback>
          </mc:AlternateContent>
        </p:grpSp>
      </p:grpSp>
      <p:grpSp>
        <p:nvGrpSpPr>
          <p:cNvPr id="455" name="Group 454"/>
          <p:cNvGrpSpPr/>
          <p:nvPr/>
        </p:nvGrpSpPr>
        <p:grpSpPr>
          <a:xfrm>
            <a:off x="1042929" y="5368593"/>
            <a:ext cx="2249184" cy="637737"/>
            <a:chOff x="5095620" y="5702721"/>
            <a:chExt cx="2249184" cy="637737"/>
          </a:xfrm>
        </p:grpSpPr>
        <p:grpSp>
          <p:nvGrpSpPr>
            <p:cNvPr id="452" name="Group 451"/>
            <p:cNvGrpSpPr/>
            <p:nvPr/>
          </p:nvGrpSpPr>
          <p:grpSpPr>
            <a:xfrm>
              <a:off x="5095620" y="5702721"/>
              <a:ext cx="2249184" cy="369332"/>
              <a:chOff x="5095620" y="5702721"/>
              <a:chExt cx="2249184" cy="369332"/>
            </a:xfrm>
          </p:grpSpPr>
          <p:sp>
            <p:nvSpPr>
              <p:cNvPr id="443" name="Rectangle 442"/>
              <p:cNvSpPr/>
              <p:nvPr/>
            </p:nvSpPr>
            <p:spPr>
              <a:xfrm>
                <a:off x="5371362" y="5702721"/>
                <a:ext cx="1973442" cy="338554"/>
              </a:xfrm>
              <a:prstGeom prst="rect">
                <a:avLst/>
              </a:prstGeom>
            </p:spPr>
            <p:txBody>
              <a:bodyPr wrap="square">
                <a:spAutoFit/>
              </a:bodyPr>
              <a:lstStyle/>
              <a:p>
                <a:r>
                  <a:rPr lang="en-US" sz="1600" dirty="0"/>
                  <a:t> </a:t>
                </a:r>
                <a:r>
                  <a:rPr lang="en-US" sz="1600" dirty="0" smtClean="0"/>
                  <a:t>is the zero condition</a:t>
                </a:r>
              </a:p>
            </p:txBody>
          </p:sp>
          <mc:AlternateContent xmlns:mc="http://schemas.openxmlformats.org/markup-compatibility/2006" xmlns:a14="http://schemas.microsoft.com/office/drawing/2010/main">
            <mc:Choice Requires="a14">
              <p:sp>
                <p:nvSpPr>
                  <p:cNvPr id="444" name="Rectangle 443"/>
                  <p:cNvSpPr/>
                  <p:nvPr/>
                </p:nvSpPr>
                <p:spPr>
                  <a:xfrm>
                    <a:off x="5095620" y="5702721"/>
                    <a:ext cx="4523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44" name="Rectangle 443"/>
                  <p:cNvSpPr>
                    <a:spLocks noRot="1" noChangeAspect="1" noMove="1" noResize="1" noEditPoints="1" noAdjustHandles="1" noChangeArrowheads="1" noChangeShapeType="1" noTextEdit="1"/>
                  </p:cNvSpPr>
                  <p:nvPr/>
                </p:nvSpPr>
                <p:spPr>
                  <a:xfrm>
                    <a:off x="5095620" y="5702721"/>
                    <a:ext cx="452367" cy="369332"/>
                  </a:xfrm>
                  <a:prstGeom prst="rect">
                    <a:avLst/>
                  </a:prstGeom>
                  <a:blipFill rotWithShape="0">
                    <a:blip r:embed="rId5"/>
                    <a:stretch>
                      <a:fillRect/>
                    </a:stretch>
                  </a:blipFill>
                </p:spPr>
                <p:txBody>
                  <a:bodyPr/>
                  <a:lstStyle/>
                  <a:p>
                    <a:r>
                      <a:rPr lang="en-US">
                        <a:noFill/>
                      </a:rPr>
                      <a:t> </a:t>
                    </a:r>
                  </a:p>
                </p:txBody>
              </p:sp>
            </mc:Fallback>
          </mc:AlternateContent>
        </p:grpSp>
        <p:grpSp>
          <p:nvGrpSpPr>
            <p:cNvPr id="453" name="Group 452"/>
            <p:cNvGrpSpPr/>
            <p:nvPr/>
          </p:nvGrpSpPr>
          <p:grpSpPr>
            <a:xfrm>
              <a:off x="5095620" y="5971126"/>
              <a:ext cx="2249184" cy="369332"/>
              <a:chOff x="5095620" y="5971126"/>
              <a:chExt cx="2249184" cy="369332"/>
            </a:xfrm>
          </p:grpSpPr>
          <p:sp>
            <p:nvSpPr>
              <p:cNvPr id="445" name="Rectangle 444"/>
              <p:cNvSpPr/>
              <p:nvPr/>
            </p:nvSpPr>
            <p:spPr>
              <a:xfrm>
                <a:off x="5371362" y="5971126"/>
                <a:ext cx="1973442" cy="338554"/>
              </a:xfrm>
              <a:prstGeom prst="rect">
                <a:avLst/>
              </a:prstGeom>
            </p:spPr>
            <p:txBody>
              <a:bodyPr wrap="square">
                <a:spAutoFit/>
              </a:bodyPr>
              <a:lstStyle/>
              <a:p>
                <a:r>
                  <a:rPr lang="en-US" sz="1600" dirty="0"/>
                  <a:t> </a:t>
                </a:r>
                <a:r>
                  <a:rPr lang="en-US" sz="1600" dirty="0" smtClean="0"/>
                  <a:t>is the gradient</a:t>
                </a:r>
              </a:p>
            </p:txBody>
          </p:sp>
          <mc:AlternateContent xmlns:mc="http://schemas.openxmlformats.org/markup-compatibility/2006" xmlns:a14="http://schemas.microsoft.com/office/drawing/2010/main">
            <mc:Choice Requires="a14">
              <p:sp>
                <p:nvSpPr>
                  <p:cNvPr id="446" name="Rectangle 445"/>
                  <p:cNvSpPr/>
                  <p:nvPr/>
                </p:nvSpPr>
                <p:spPr>
                  <a:xfrm>
                    <a:off x="5095620" y="5971126"/>
                    <a:ext cx="452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46" name="Rectangle 445"/>
                  <p:cNvSpPr>
                    <a:spLocks noRot="1" noChangeAspect="1" noMove="1" noResize="1" noEditPoints="1" noAdjustHandles="1" noChangeArrowheads="1" noChangeShapeType="1" noTextEdit="1"/>
                  </p:cNvSpPr>
                  <p:nvPr/>
                </p:nvSpPr>
                <p:spPr>
                  <a:xfrm>
                    <a:off x="5095620" y="5971126"/>
                    <a:ext cx="452368" cy="369332"/>
                  </a:xfrm>
                  <a:prstGeom prst="rect">
                    <a:avLst/>
                  </a:prstGeom>
                  <a:blipFill rotWithShape="0">
                    <a:blip r:embed="rId6"/>
                    <a:stretch>
                      <a:fillRect/>
                    </a:stretch>
                  </a:blipFill>
                </p:spPr>
                <p:txBody>
                  <a:bodyPr/>
                  <a:lstStyle/>
                  <a:p>
                    <a:r>
                      <a:rPr lang="en-US">
                        <a:noFill/>
                      </a:rPr>
                      <a:t> </a:t>
                    </a:r>
                  </a:p>
                </p:txBody>
              </p:sp>
            </mc:Fallback>
          </mc:AlternateContent>
        </p:grpSp>
      </p:grpSp>
      <p:sp>
        <p:nvSpPr>
          <p:cNvPr id="128" name="Oval 127"/>
          <p:cNvSpPr/>
          <p:nvPr/>
        </p:nvSpPr>
        <p:spPr>
          <a:xfrm>
            <a:off x="3359251" y="344654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8" name="Elbow Connector 327"/>
          <p:cNvCxnSpPr>
            <a:stCxn id="128" idx="4"/>
            <a:endCxn id="407" idx="1"/>
          </p:cNvCxnSpPr>
          <p:nvPr/>
        </p:nvCxnSpPr>
        <p:spPr>
          <a:xfrm rot="16200000" flipH="1">
            <a:off x="3265416" y="3868312"/>
            <a:ext cx="713327" cy="307035"/>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9" name="Content Placeholder 2"/>
          <p:cNvSpPr txBox="1">
            <a:spLocks/>
          </p:cNvSpPr>
          <p:nvPr/>
        </p:nvSpPr>
        <p:spPr>
          <a:xfrm>
            <a:off x="3318115" y="3820532"/>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sp>
        <p:nvSpPr>
          <p:cNvPr id="133" name="Rounded Rectangle 132"/>
          <p:cNvSpPr/>
          <p:nvPr/>
        </p:nvSpPr>
        <p:spPr>
          <a:xfrm>
            <a:off x="3218722" y="1982851"/>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137" name="Rectangle 136"/>
              <p:cNvSpPr/>
              <p:nvPr/>
            </p:nvSpPr>
            <p:spPr>
              <a:xfrm>
                <a:off x="6551850" y="1823085"/>
                <a:ext cx="5196777" cy="646331"/>
              </a:xfrm>
              <a:prstGeom prst="rect">
                <a:avLst/>
              </a:prstGeom>
            </p:spPr>
            <p:txBody>
              <a:bodyPr wrap="square">
                <a:spAutoFit/>
              </a:bodyPr>
              <a:lstStyle/>
              <a:p>
                <a:r>
                  <a:rPr lang="en-US" b="1" dirty="0" smtClean="0"/>
                  <a:t>Gradient Descent</a:t>
                </a:r>
                <a:r>
                  <a:rPr lang="en-US" dirty="0" smtClean="0"/>
                  <a:t>: visualizing the plot of </a:t>
                </a:r>
                <a14:m>
                  <m:oMath xmlns:m="http://schemas.openxmlformats.org/officeDocument/2006/math">
                    <m:r>
                      <m:rPr>
                        <m:sty m:val="p"/>
                      </m:rPr>
                      <a:rPr lang="en-US">
                        <a:latin typeface="Cambria Math" panose="02040503050406030204" pitchFamily="18" charset="0"/>
                        <a:ea typeface="Cambria Math" panose="02040503050406030204" pitchFamily="18" charset="0"/>
                      </a:rPr>
                      <m:t>J</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smtClean="0"/>
                  <a:t> for a range of value for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0</m:t>
                    </m:r>
                  </m:oMath>
                </a14:m>
                <a:r>
                  <a:rPr lang="en-US"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1</m:t>
                    </m:r>
                  </m:oMath>
                </a14:m>
                <a:r>
                  <a:rPr lang="en-US" dirty="0" smtClean="0"/>
                  <a:t>    </a:t>
                </a:r>
              </a:p>
            </p:txBody>
          </p:sp>
        </mc:Choice>
        <mc:Fallback xmlns="">
          <p:sp>
            <p:nvSpPr>
              <p:cNvPr id="137" name="Rectangle 136"/>
              <p:cNvSpPr>
                <a:spLocks noRot="1" noChangeAspect="1" noMove="1" noResize="1" noEditPoints="1" noAdjustHandles="1" noChangeArrowheads="1" noChangeShapeType="1" noTextEdit="1"/>
              </p:cNvSpPr>
              <p:nvPr/>
            </p:nvSpPr>
            <p:spPr>
              <a:xfrm>
                <a:off x="6551850" y="1823085"/>
                <a:ext cx="5196777" cy="646331"/>
              </a:xfrm>
              <a:prstGeom prst="rect">
                <a:avLst/>
              </a:prstGeom>
              <a:blipFill rotWithShape="0">
                <a:blip r:embed="rId21"/>
                <a:stretch>
                  <a:fillRect l="-1056" t="-4717" b="-14151"/>
                </a:stretch>
              </a:blipFill>
            </p:spPr>
            <p:txBody>
              <a:bodyPr/>
              <a:lstStyle/>
              <a:p>
                <a:r>
                  <a:rPr lang="en-US">
                    <a:noFill/>
                  </a:rPr>
                  <a:t> </a:t>
                </a:r>
              </a:p>
            </p:txBody>
          </p:sp>
        </mc:Fallback>
      </mc:AlternateContent>
      <p:sp>
        <p:nvSpPr>
          <p:cNvPr id="151" name="Oval 150"/>
          <p:cNvSpPr/>
          <p:nvPr/>
        </p:nvSpPr>
        <p:spPr>
          <a:xfrm>
            <a:off x="4100237"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5" name="Group 264"/>
          <p:cNvGrpSpPr/>
          <p:nvPr/>
        </p:nvGrpSpPr>
        <p:grpSpPr>
          <a:xfrm>
            <a:off x="4373379" y="1982851"/>
            <a:ext cx="1831554" cy="608940"/>
            <a:chOff x="4373379" y="1982851"/>
            <a:chExt cx="1831554" cy="608940"/>
          </a:xfrm>
        </p:grpSpPr>
        <p:sp>
          <p:nvSpPr>
            <p:cNvPr id="135" name="Rounded Rectangle 134"/>
            <p:cNvSpPr/>
            <p:nvPr/>
          </p:nvSpPr>
          <p:spPr>
            <a:xfrm>
              <a:off x="4690821" y="1982851"/>
              <a:ext cx="1514112"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OPTIMIZATION TECHNIQUE</a:t>
              </a:r>
              <a:endParaRPr lang="en-US" sz="1400" b="1" dirty="0">
                <a:solidFill>
                  <a:schemeClr val="bg1"/>
                </a:solidFill>
                <a:latin typeface="Gill Sans MT" panose="020B0502020104020203" pitchFamily="34" charset="0"/>
              </a:endParaRPr>
            </a:p>
          </p:txBody>
        </p:sp>
        <p:cxnSp>
          <p:nvCxnSpPr>
            <p:cNvPr id="156" name="Elbow Connector 155"/>
            <p:cNvCxnSpPr>
              <a:stCxn id="135" idx="1"/>
              <a:endCxn id="133" idx="3"/>
            </p:cNvCxnSpPr>
            <p:nvPr/>
          </p:nvCxnSpPr>
          <p:spPr>
            <a:xfrm rot="10800000">
              <a:off x="4373379" y="2287321"/>
              <a:ext cx="317442" cy="12700"/>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Oval 161"/>
          <p:cNvSpPr/>
          <p:nvPr/>
        </p:nvSpPr>
        <p:spPr>
          <a:xfrm>
            <a:off x="3349972" y="236977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5" name="Oval 164"/>
          <p:cNvSpPr/>
          <p:nvPr/>
        </p:nvSpPr>
        <p:spPr>
          <a:xfrm>
            <a:off x="3349971" y="369414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69" name="Elbow Connector 168"/>
          <p:cNvCxnSpPr>
            <a:stCxn id="170" idx="6"/>
            <a:endCxn id="171" idx="2"/>
          </p:cNvCxnSpPr>
          <p:nvPr/>
        </p:nvCxnSpPr>
        <p:spPr>
          <a:xfrm>
            <a:off x="2605423" y="1932396"/>
            <a:ext cx="616996" cy="211827"/>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2386802" y="182308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1" name="Oval 170"/>
          <p:cNvSpPr/>
          <p:nvPr/>
        </p:nvSpPr>
        <p:spPr>
          <a:xfrm>
            <a:off x="3222419" y="203491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Elbow Connector 175"/>
          <p:cNvCxnSpPr/>
          <p:nvPr/>
        </p:nvCxnSpPr>
        <p:spPr>
          <a:xfrm>
            <a:off x="1461669" y="2386810"/>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stCxn id="178" idx="6"/>
            <a:endCxn id="179" idx="2"/>
          </p:cNvCxnSpPr>
          <p:nvPr/>
        </p:nvCxnSpPr>
        <p:spPr>
          <a:xfrm flipV="1">
            <a:off x="2605423" y="2398860"/>
            <a:ext cx="616996" cy="163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2386802" y="229118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9" name="Oval 178"/>
          <p:cNvSpPr/>
          <p:nvPr/>
        </p:nvSpPr>
        <p:spPr>
          <a:xfrm>
            <a:off x="3222419" y="228954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89" name="Group 88"/>
          <p:cNvGrpSpPr/>
          <p:nvPr/>
        </p:nvGrpSpPr>
        <p:grpSpPr>
          <a:xfrm>
            <a:off x="3632220" y="2373169"/>
            <a:ext cx="1412403" cy="1160559"/>
            <a:chOff x="3632220" y="2373169"/>
            <a:chExt cx="1412403" cy="1160559"/>
          </a:xfrm>
        </p:grpSpPr>
        <p:sp>
          <p:nvSpPr>
            <p:cNvPr id="90" name="Rounded Rectangle 89"/>
            <p:cNvSpPr/>
            <p:nvPr/>
          </p:nvSpPr>
          <p:spPr>
            <a:xfrm>
              <a:off x="3632220" y="292478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INITIALIZE</a:t>
              </a:r>
              <a:endParaRPr lang="en-US" sz="1400" b="1" dirty="0">
                <a:solidFill>
                  <a:schemeClr val="bg1"/>
                </a:solidFill>
                <a:latin typeface="Gill Sans MT" panose="020B0502020104020203" pitchFamily="34" charset="0"/>
              </a:endParaRPr>
            </a:p>
          </p:txBody>
        </p:sp>
        <p:cxnSp>
          <p:nvCxnSpPr>
            <p:cNvPr id="91" name="Elbow Connector 90"/>
            <p:cNvCxnSpPr>
              <a:stCxn id="90" idx="3"/>
              <a:endCxn id="92" idx="4"/>
            </p:cNvCxnSpPr>
            <p:nvPr/>
          </p:nvCxnSpPr>
          <p:spPr>
            <a:xfrm flipV="1">
              <a:off x="4786877" y="2591790"/>
              <a:ext cx="148436" cy="637468"/>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4826002"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93" name="Content Placeholder 2"/>
              <p:cNvSpPr txBox="1">
                <a:spLocks/>
              </p:cNvSpPr>
              <p:nvPr/>
            </p:nvSpPr>
            <p:spPr>
              <a:xfrm>
                <a:off x="6546366" y="1268760"/>
                <a:ext cx="5490293" cy="5648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m:rPr>
                        <m:sty m:val="p"/>
                      </m:rPr>
                      <a:rPr lang="en-US" sz="2400" smtClean="0">
                        <a:latin typeface="Cambria Math" panose="02040503050406030204" pitchFamily="18" charset="0"/>
                        <a:ea typeface="Cambria Math" panose="02040503050406030204" pitchFamily="18" charset="0"/>
                      </a:rPr>
                      <m:t>J</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oMath>
                </a14:m>
                <a:r>
                  <a:rPr lang="en-US" sz="2400" dirty="0" smtClean="0">
                    <a:latin typeface="Gill Sans MT" panose="020B0502020104020203" pitchFamily="34" charset="0"/>
                  </a:rPr>
                  <a:t> =</a:t>
                </a:r>
                <a14:m>
                  <m:oMath xmlns:m="http://schemas.openxmlformats.org/officeDocument/2006/math">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𝑚</m:t>
                        </m:r>
                      </m:den>
                    </m:f>
                    <m:nary>
                      <m:naryPr>
                        <m:chr m:val="∑"/>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=1</m:t>
                        </m:r>
                      </m:sub>
                      <m:sup>
                        <m:r>
                          <a:rPr lang="en-US" sz="2800" i="1">
                            <a:latin typeface="Cambria Math" panose="02040503050406030204" pitchFamily="18" charset="0"/>
                            <a:ea typeface="Cambria Math" panose="02040503050406030204" pitchFamily="18" charset="0"/>
                          </a:rPr>
                          <m:t>𝑚</m:t>
                        </m:r>
                      </m:sup>
                      <m:e>
                        <m:r>
                          <a:rPr lang="en-US" sz="280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baseline="-2500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i="1" baseline="-25000">
                            <a:latin typeface="Cambria Math" panose="02040503050406030204" pitchFamily="18" charset="0"/>
                            <a:ea typeface="Cambria Math" panose="02040503050406030204" pitchFamily="18" charset="0"/>
                          </a:rPr>
                          <m:t>1</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𝑥</m:t>
                            </m:r>
                            <m:r>
                              <a:rPr lang="en-US" sz="2800" i="1" baseline="30000">
                                <a:latin typeface="Cambria Math" panose="02040503050406030204" pitchFamily="18" charset="0"/>
                                <a:ea typeface="Cambria Math" panose="02040503050406030204" pitchFamily="18" charset="0"/>
                              </a:rPr>
                              <m:t>(</m:t>
                            </m:r>
                            <m:r>
                              <a:rPr lang="en-US" sz="2800" i="1" baseline="30000">
                                <a:latin typeface="Cambria Math" panose="02040503050406030204" pitchFamily="18" charset="0"/>
                                <a:ea typeface="Cambria Math" panose="02040503050406030204" pitchFamily="18" charset="0"/>
                              </a:rPr>
                              <m:t>𝑖</m:t>
                            </m:r>
                            <m:r>
                              <a:rPr lang="en-US" sz="2800" i="1" baseline="30000">
                                <a:latin typeface="Cambria Math" panose="02040503050406030204" pitchFamily="18" charset="0"/>
                                <a:ea typeface="Cambria Math" panose="02040503050406030204" pitchFamily="18" charset="0"/>
                              </a:rPr>
                              <m:t>)</m:t>
                            </m:r>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m:rPr>
                            <m:nor/>
                          </m:rPr>
                          <a:rPr lang="en-US" sz="2800" baseline="30000" dirty="0">
                            <a:ea typeface="Cambria Math" panose="02040503050406030204" pitchFamily="18" charset="0"/>
                          </a:rPr>
                          <m:t> </m:t>
                        </m:r>
                        <m:r>
                          <a:rPr lang="en-US" sz="2800" i="1" baseline="30000">
                            <a:latin typeface="Cambria Math" panose="02040503050406030204" pitchFamily="18" charset="0"/>
                            <a:ea typeface="Cambria Math" panose="02040503050406030204" pitchFamily="18" charset="0"/>
                          </a:rPr>
                          <m:t>(</m:t>
                        </m:r>
                        <m:r>
                          <a:rPr lang="en-US" sz="2800" i="1" baseline="30000">
                            <a:latin typeface="Cambria Math" panose="02040503050406030204" pitchFamily="18" charset="0"/>
                            <a:ea typeface="Cambria Math" panose="02040503050406030204" pitchFamily="18" charset="0"/>
                          </a:rPr>
                          <m:t>𝑖</m:t>
                        </m:r>
                        <m:r>
                          <a:rPr lang="en-US" sz="2800" i="1" baseline="30000">
                            <a:latin typeface="Cambria Math" panose="02040503050406030204" pitchFamily="18" charset="0"/>
                            <a:ea typeface="Cambria Math" panose="02040503050406030204" pitchFamily="18" charset="0"/>
                          </a:rPr>
                          <m:t>)</m:t>
                        </m:r>
                        <m:r>
                          <m:rPr>
                            <m:nor/>
                          </m:rPr>
                          <a:rPr lang="en-US" sz="2800" dirty="0">
                            <a:latin typeface="Gill Sans MT" panose="020B0502020104020203" pitchFamily="34" charset="0"/>
                          </a:rPr>
                          <m:t>)</m:t>
                        </m:r>
                        <m:r>
                          <m:rPr>
                            <m:nor/>
                          </m:rPr>
                          <a:rPr lang="en-US" sz="2800" baseline="30000" dirty="0">
                            <a:latin typeface="Gill Sans MT" panose="020B0502020104020203" pitchFamily="34" charset="0"/>
                          </a:rPr>
                          <m:t>2</m:t>
                        </m:r>
                        <m:r>
                          <m:rPr>
                            <m:nor/>
                          </m:rPr>
                          <a:rPr lang="en-US" sz="2800" dirty="0">
                            <a:latin typeface="Gill Sans MT" panose="020B0502020104020203" pitchFamily="34" charset="0"/>
                          </a:rPr>
                          <m:t> </m:t>
                        </m:r>
                      </m:e>
                    </m:nary>
                  </m:oMath>
                </a14:m>
                <a:r>
                  <a:rPr lang="en-US" sz="2400" dirty="0" smtClean="0">
                    <a:latin typeface="Gill Sans MT" panose="020B0502020104020203" pitchFamily="34" charset="0"/>
                  </a:rPr>
                  <a:t> </a:t>
                </a:r>
                <a:endParaRPr lang="en-US" sz="2400" dirty="0">
                  <a:latin typeface="Gill Sans MT" panose="020B0502020104020203" pitchFamily="34" charset="0"/>
                </a:endParaRPr>
              </a:p>
            </p:txBody>
          </p:sp>
        </mc:Choice>
        <mc:Fallback xmlns="">
          <p:sp>
            <p:nvSpPr>
              <p:cNvPr id="93" name="Content Placeholder 2"/>
              <p:cNvSpPr txBox="1">
                <a:spLocks noRot="1" noChangeAspect="1" noMove="1" noResize="1" noEditPoints="1" noAdjustHandles="1" noChangeArrowheads="1" noChangeShapeType="1" noTextEdit="1"/>
              </p:cNvSpPr>
              <p:nvPr/>
            </p:nvSpPr>
            <p:spPr>
              <a:xfrm>
                <a:off x="6546366" y="1268760"/>
                <a:ext cx="5490293" cy="564898"/>
              </a:xfrm>
              <a:prstGeom prst="rect">
                <a:avLst/>
              </a:prstGeom>
              <a:blipFill rotWithShape="0">
                <a:blip r:embed="rId22"/>
                <a:stretch>
                  <a:fillRect t="-2151" b="-12903"/>
                </a:stretch>
              </a:blipFill>
            </p:spPr>
            <p:txBody>
              <a:bodyPr/>
              <a:lstStyle/>
              <a:p>
                <a:r>
                  <a:rPr lang="en-US">
                    <a:noFill/>
                  </a:rPr>
                  <a:t> </a:t>
                </a:r>
              </a:p>
            </p:txBody>
          </p:sp>
        </mc:Fallback>
      </mc:AlternateContent>
      <p:pic>
        <p:nvPicPr>
          <p:cNvPr id="96" name="Picture 2" descr="http://www.holehouse.org/mlclass/01_02_Introduction_regression_analysis_and_gr_files/Image%20%5b14%5d.png"/>
          <p:cNvPicPr>
            <a:picLocks noChangeAspect="1" noChangeArrowheads="1"/>
          </p:cNvPicPr>
          <p:nvPr/>
        </p:nvPicPr>
        <p:blipFill>
          <a:blip r:embed="rId2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17930" y="2924788"/>
            <a:ext cx="5410200" cy="3962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7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descr="http://www.holehouse.org/mlclass/01_02_Introduction_regression_analysis_and_gr_files/Image%20%5b14%5d.pn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17930" y="2924788"/>
            <a:ext cx="5410200" cy="39624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983178" y="2924788"/>
            <a:ext cx="5208822" cy="1067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838200" y="181492"/>
            <a:ext cx="850104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a:t>Demystifying the ML “Black Box”</a:t>
            </a:r>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Putting the learning algorithm into perspective … re-use the linear regression problem</a:t>
            </a:r>
            <a:endParaRPr lang="en-US" sz="2400" dirty="0"/>
          </a:p>
        </p:txBody>
      </p:sp>
      <p:sp>
        <p:nvSpPr>
          <p:cNvPr id="106" name="Content Placeholder 2"/>
          <p:cNvSpPr txBox="1">
            <a:spLocks/>
          </p:cNvSpPr>
          <p:nvPr/>
        </p:nvSpPr>
        <p:spPr>
          <a:xfrm>
            <a:off x="117264" y="1321155"/>
            <a:ext cx="2995925" cy="409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Supervised Learning Model </a:t>
            </a:r>
            <a:endParaRPr lang="en-US" sz="1800" dirty="0"/>
          </a:p>
        </p:txBody>
      </p:sp>
      <p:graphicFrame>
        <p:nvGraphicFramePr>
          <p:cNvPr id="217" name="Table 216"/>
          <p:cNvGraphicFramePr>
            <a:graphicFrameLocks noGrp="1"/>
          </p:cNvGraphicFramePr>
          <p:nvPr>
            <p:extLst>
              <p:ext uri="{D42A27DB-BD31-4B8C-83A1-F6EECF244321}">
                <p14:modId xmlns:p14="http://schemas.microsoft.com/office/powerpoint/2010/main" val="3498618453"/>
              </p:ext>
            </p:extLst>
          </p:nvPr>
        </p:nvGraphicFramePr>
        <p:xfrm>
          <a:off x="479376" y="2671390"/>
          <a:ext cx="2016737" cy="2042160"/>
        </p:xfrm>
        <a:graphic>
          <a:graphicData uri="http://schemas.openxmlformats.org/drawingml/2006/table">
            <a:tbl>
              <a:tblPr firstRow="1" bandRow="1">
                <a:tableStyleId>{00A15C55-8517-42AA-B614-E9B94910E393}</a:tableStyleId>
              </a:tblPr>
              <a:tblGrid>
                <a:gridCol w="751234"/>
                <a:gridCol w="593090"/>
                <a:gridCol w="672413"/>
              </a:tblGrid>
              <a:tr h="271424">
                <a:tc>
                  <a:txBody>
                    <a:bodyPr/>
                    <a:lstStyle/>
                    <a:p>
                      <a:pPr algn="ctr"/>
                      <a:r>
                        <a:rPr lang="en-US" sz="1400" dirty="0" smtClean="0">
                          <a:solidFill>
                            <a:schemeClr val="tx1"/>
                          </a:solidFill>
                        </a:rPr>
                        <a:t>Instance (</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c>
                  <a:txBody>
                    <a:bodyPr/>
                    <a:lstStyle/>
                    <a:p>
                      <a:pPr algn="ctr"/>
                      <a:r>
                        <a:rPr lang="en-US" sz="1400" baseline="0" dirty="0" smtClean="0">
                          <a:solidFill>
                            <a:schemeClr val="tx1"/>
                          </a:solidFill>
                        </a:rPr>
                        <a:t> Input </a:t>
                      </a:r>
                    </a:p>
                    <a:p>
                      <a:pPr algn="ctr"/>
                      <a:r>
                        <a:rPr lang="en-US" sz="1400" baseline="0" dirty="0" smtClean="0">
                          <a:solidFill>
                            <a:schemeClr val="tx1"/>
                          </a:solidFill>
                        </a:rPr>
                        <a:t>x(</a:t>
                      </a:r>
                      <a:r>
                        <a:rPr lang="en-US" sz="1400" baseline="0" dirty="0" err="1" smtClean="0">
                          <a:solidFill>
                            <a:schemeClr val="tx1"/>
                          </a:solidFill>
                        </a:rPr>
                        <a:t>i</a:t>
                      </a:r>
                      <a:r>
                        <a:rPr lang="en-US" sz="1400" baseline="0" dirty="0" smtClean="0">
                          <a:solidFill>
                            <a:schemeClr val="tx1"/>
                          </a:solidFill>
                        </a:rPr>
                        <a:t>)</a:t>
                      </a:r>
                      <a:endParaRPr lang="en-US" sz="1400" dirty="0" smtClean="0">
                        <a:solidFill>
                          <a:schemeClr val="tx1"/>
                        </a:solidFill>
                      </a:endParaRPr>
                    </a:p>
                  </a:txBody>
                  <a:tcPr marL="45720" marR="45720" anchor="ctr"/>
                </a:tc>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1</a:t>
                      </a:r>
                      <a:endParaRPr lang="en-US" sz="1400" dirty="0"/>
                    </a:p>
                  </a:txBody>
                  <a:tcPr marL="45720" marR="45720"/>
                </a:tc>
                <a:tc>
                  <a:txBody>
                    <a:bodyPr/>
                    <a:lstStyle/>
                    <a:p>
                      <a:pPr algn="ctr"/>
                      <a:r>
                        <a:rPr lang="en-US" sz="1400" dirty="0" smtClean="0"/>
                        <a:t>x(1)</a:t>
                      </a:r>
                      <a:endParaRPr lang="en-US" sz="1400" dirty="0"/>
                    </a:p>
                  </a:txBody>
                  <a:tcPr marL="45720" marR="45720"/>
                </a:tc>
                <a:tc>
                  <a:txBody>
                    <a:bodyPr/>
                    <a:lstStyle/>
                    <a:p>
                      <a:pPr algn="ctr"/>
                      <a:r>
                        <a:rPr lang="en-US" sz="1400" dirty="0" smtClean="0"/>
                        <a:t>y(1)</a:t>
                      </a:r>
                      <a:endParaRPr lang="en-US" sz="1400" dirty="0"/>
                    </a:p>
                  </a:txBody>
                  <a:tcPr marL="45720" marR="45720"/>
                </a:tc>
              </a:tr>
              <a:tr h="162855">
                <a:tc>
                  <a:txBody>
                    <a:bodyPr/>
                    <a:lstStyle/>
                    <a:p>
                      <a:pPr algn="ctr"/>
                      <a:r>
                        <a:rPr lang="en-US" sz="1400" dirty="0" smtClean="0"/>
                        <a:t>2</a:t>
                      </a:r>
                      <a:endParaRPr lang="en-US" sz="1400" dirty="0"/>
                    </a:p>
                  </a:txBody>
                  <a:tcPr marL="45720" marR="45720"/>
                </a:tc>
                <a:tc>
                  <a:txBody>
                    <a:bodyPr/>
                    <a:lstStyle/>
                    <a:p>
                      <a:pPr algn="ctr"/>
                      <a:r>
                        <a:rPr lang="en-US" sz="1400" dirty="0" smtClean="0"/>
                        <a:t>x(2)</a:t>
                      </a:r>
                      <a:endParaRPr lang="en-US" sz="1400" dirty="0"/>
                    </a:p>
                  </a:txBody>
                  <a:tcPr marL="45720" marR="45720"/>
                </a:tc>
                <a:tc>
                  <a:txBody>
                    <a:bodyPr/>
                    <a:lstStyle/>
                    <a:p>
                      <a:pPr algn="ctr"/>
                      <a:r>
                        <a:rPr lang="en-US" sz="1400" dirty="0" smtClean="0"/>
                        <a:t>y(2)</a:t>
                      </a:r>
                      <a:endParaRPr lang="en-US" sz="1400" dirty="0"/>
                    </a:p>
                  </a:txBody>
                  <a:tcPr marL="45720" marR="45720"/>
                </a:tc>
              </a:tr>
              <a:tr h="220155">
                <a:tc>
                  <a:txBody>
                    <a:bodyPr/>
                    <a:lstStyle/>
                    <a:p>
                      <a:pPr algn="ctr"/>
                      <a:r>
                        <a:rPr lang="en-US" sz="1400" dirty="0" smtClean="0"/>
                        <a:t>3</a:t>
                      </a:r>
                      <a:endParaRPr lang="en-US" sz="1400" dirty="0"/>
                    </a:p>
                  </a:txBody>
                  <a:tcPr marL="45720" marR="45720"/>
                </a:tc>
                <a:tc>
                  <a:txBody>
                    <a:bodyPr/>
                    <a:lstStyle/>
                    <a:p>
                      <a:pPr algn="ctr"/>
                      <a:r>
                        <a:rPr lang="en-US" sz="1400" dirty="0" smtClean="0"/>
                        <a:t>x(3)</a:t>
                      </a:r>
                      <a:endParaRPr lang="en-US" sz="1400" dirty="0"/>
                    </a:p>
                  </a:txBody>
                  <a:tcPr marL="45720" marR="45720"/>
                </a:tc>
                <a:tc>
                  <a:txBody>
                    <a:bodyPr/>
                    <a:lstStyle/>
                    <a:p>
                      <a:pPr algn="ctr"/>
                      <a:r>
                        <a:rPr lang="en-US" sz="1400" dirty="0" smtClean="0"/>
                        <a:t>y(3)</a:t>
                      </a:r>
                      <a:endParaRPr lang="en-US" sz="1400" dirty="0"/>
                    </a:p>
                  </a:txBody>
                  <a:tcPr marL="45720" marR="45720"/>
                </a:tc>
              </a:tr>
              <a:tr h="126723">
                <a:tc>
                  <a:txBody>
                    <a:bodyPr/>
                    <a:lstStyle/>
                    <a:p>
                      <a:pPr algn="ctr"/>
                      <a:r>
                        <a:rPr lang="en-US" sz="1400" dirty="0" smtClean="0"/>
                        <a:t>:</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m</a:t>
                      </a:r>
                      <a:endParaRPr lang="en-US" sz="1400" dirty="0"/>
                    </a:p>
                  </a:txBody>
                  <a:tcPr marL="45720" marR="45720"/>
                </a:tc>
                <a:tc>
                  <a:txBody>
                    <a:bodyPr/>
                    <a:lstStyle/>
                    <a:p>
                      <a:pPr algn="ctr"/>
                      <a:r>
                        <a:rPr lang="en-US" sz="1400" dirty="0" smtClean="0"/>
                        <a:t>x(m)</a:t>
                      </a:r>
                      <a:endParaRPr lang="en-US" sz="1400" dirty="0"/>
                    </a:p>
                  </a:txBody>
                  <a:tcPr marL="45720" marR="45720"/>
                </a:tc>
                <a:tc>
                  <a:txBody>
                    <a:bodyPr/>
                    <a:lstStyle/>
                    <a:p>
                      <a:pPr algn="ctr"/>
                      <a:r>
                        <a:rPr lang="en-US" sz="1400" dirty="0" smtClean="0"/>
                        <a:t>y(m)</a:t>
                      </a:r>
                      <a:endParaRPr lang="en-US" sz="1400" dirty="0"/>
                    </a:p>
                  </a:txBody>
                  <a:tcPr marL="45720" marR="45720"/>
                </a:tc>
              </a:tr>
            </a:tbl>
          </a:graphicData>
        </a:graphic>
      </p:graphicFrame>
      <p:cxnSp>
        <p:nvCxnSpPr>
          <p:cNvPr id="393" name="Elbow Connector 392"/>
          <p:cNvCxnSpPr>
            <a:stCxn id="332" idx="6"/>
            <a:endCxn id="323" idx="2"/>
          </p:cNvCxnSpPr>
          <p:nvPr/>
        </p:nvCxnSpPr>
        <p:spPr>
          <a:xfrm>
            <a:off x="1229935" y="2390262"/>
            <a:ext cx="1360641" cy="1958"/>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7" name="Rounded Rectangle 406"/>
          <p:cNvSpPr/>
          <p:nvPr/>
        </p:nvSpPr>
        <p:spPr>
          <a:xfrm>
            <a:off x="3775597" y="4074024"/>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accent6">
                    <a:lumMod val="50000"/>
                  </a:schemeClr>
                </a:solidFill>
                <a:latin typeface="Gill Sans MT" panose="020B0502020104020203" pitchFamily="34" charset="0"/>
              </a:rPr>
              <a:t>Hypothesis </a:t>
            </a:r>
          </a:p>
          <a:p>
            <a:pPr algn="ctr"/>
            <a:r>
              <a:rPr lang="en-US" sz="1400" b="1" dirty="0" smtClean="0">
                <a:solidFill>
                  <a:schemeClr val="accent6">
                    <a:lumMod val="50000"/>
                  </a:schemeClr>
                </a:solidFill>
                <a:latin typeface="Gill Sans MT" panose="020B0502020104020203" pitchFamily="34" charset="0"/>
              </a:rPr>
              <a:t>“h”</a:t>
            </a:r>
            <a:endParaRPr lang="en-US" sz="1400" b="1" dirty="0">
              <a:solidFill>
                <a:schemeClr val="accent6">
                  <a:lumMod val="50000"/>
                </a:schemeClr>
              </a:solidFill>
              <a:latin typeface="Gill Sans MT" panose="020B0502020104020203" pitchFamily="34" charset="0"/>
            </a:endParaRPr>
          </a:p>
        </p:txBody>
      </p:sp>
      <p:sp>
        <p:nvSpPr>
          <p:cNvPr id="299" name="Rounded Rectangle 298"/>
          <p:cNvSpPr/>
          <p:nvPr/>
        </p:nvSpPr>
        <p:spPr>
          <a:xfrm>
            <a:off x="2590576" y="1580283"/>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cxnSp>
        <p:nvCxnSpPr>
          <p:cNvPr id="320" name="Elbow Connector 319"/>
          <p:cNvCxnSpPr>
            <a:stCxn id="391" idx="0"/>
            <a:endCxn id="321" idx="2"/>
          </p:cNvCxnSpPr>
          <p:nvPr/>
        </p:nvCxnSpPr>
        <p:spPr>
          <a:xfrm>
            <a:off x="1461669" y="1918715"/>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p:cNvSpPr/>
          <p:nvPr/>
        </p:nvSpPr>
        <p:spPr>
          <a:xfrm>
            <a:off x="2601015" y="181363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3" name="Oval 322"/>
          <p:cNvSpPr/>
          <p:nvPr/>
        </p:nvSpPr>
        <p:spPr>
          <a:xfrm>
            <a:off x="2590576" y="228290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5" name="Content Placeholder 2"/>
          <p:cNvSpPr txBox="1">
            <a:spLocks/>
          </p:cNvSpPr>
          <p:nvPr/>
        </p:nvSpPr>
        <p:spPr>
          <a:xfrm>
            <a:off x="3054432" y="1247286"/>
            <a:ext cx="3686266"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smtClean="0">
                <a:latin typeface="Gill Sans MT" panose="020B0502020104020203" pitchFamily="34" charset="0"/>
              </a:rPr>
              <a:t>“Train the Model”</a:t>
            </a:r>
            <a:endParaRPr lang="en-US" sz="2400" b="1" dirty="0">
              <a:latin typeface="Gill Sans MT" panose="020B0502020104020203" pitchFamily="34" charset="0"/>
            </a:endParaRPr>
          </a:p>
        </p:txBody>
      </p:sp>
      <p:sp>
        <p:nvSpPr>
          <p:cNvPr id="326" name="Content Placeholder 2"/>
          <p:cNvSpPr txBox="1">
            <a:spLocks/>
          </p:cNvSpPr>
          <p:nvPr/>
        </p:nvSpPr>
        <p:spPr>
          <a:xfrm>
            <a:off x="1393427" y="2029720"/>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sp>
        <p:nvSpPr>
          <p:cNvPr id="332" name="Oval 331"/>
          <p:cNvSpPr/>
          <p:nvPr/>
        </p:nvSpPr>
        <p:spPr>
          <a:xfrm>
            <a:off x="1011314" y="22809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1" name="Snip Diagonal Corner Rectangle 390"/>
          <p:cNvSpPr/>
          <p:nvPr/>
        </p:nvSpPr>
        <p:spPr>
          <a:xfrm>
            <a:off x="616286" y="1708970"/>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50000"/>
                  </a:schemeClr>
                </a:solidFill>
                <a:latin typeface="Gill Sans MT" panose="020B0502020104020203" pitchFamily="34" charset="0"/>
              </a:rPr>
              <a:t>y</a:t>
            </a:r>
            <a:r>
              <a:rPr lang="en-US" sz="1400" b="1" dirty="0" smtClean="0">
                <a:solidFill>
                  <a:schemeClr val="accent6">
                    <a:lumMod val="50000"/>
                  </a:schemeClr>
                </a:solidFill>
                <a:latin typeface="Gill Sans MT" panose="020B0502020104020203" pitchFamily="34" charset="0"/>
              </a:rPr>
              <a:t>(</a:t>
            </a:r>
            <a:r>
              <a:rPr lang="en-US" sz="1400" b="1" dirty="0" err="1" smtClean="0">
                <a:solidFill>
                  <a:schemeClr val="accent6">
                    <a:lumMod val="50000"/>
                  </a:schemeClr>
                </a:solidFill>
                <a:latin typeface="Gill Sans MT" panose="020B0502020104020203" pitchFamily="34" charset="0"/>
              </a:rPr>
              <a:t>i</a:t>
            </a:r>
            <a:r>
              <a:rPr lang="en-US" sz="1400" b="1" dirty="0" smtClean="0">
                <a:solidFill>
                  <a:schemeClr val="accent6">
                    <a:lumMod val="50000"/>
                  </a:schemeClr>
                </a:solidFill>
                <a:latin typeface="Gill Sans MT" panose="020B0502020104020203" pitchFamily="34" charset="0"/>
              </a:rPr>
              <a:t>)</a:t>
            </a:r>
            <a:endParaRPr lang="en-US" sz="1400" b="1" dirty="0">
              <a:solidFill>
                <a:schemeClr val="accent6">
                  <a:lumMod val="50000"/>
                </a:schemeClr>
              </a:solidFill>
              <a:latin typeface="Gill Sans MT" panose="020B0502020104020203" pitchFamily="34" charset="0"/>
            </a:endParaRPr>
          </a:p>
        </p:txBody>
      </p:sp>
      <p:sp>
        <p:nvSpPr>
          <p:cNvPr id="392" name="Folded Corner 391"/>
          <p:cNvSpPr/>
          <p:nvPr/>
        </p:nvSpPr>
        <p:spPr>
          <a:xfrm>
            <a:off x="608880" y="2188730"/>
            <a:ext cx="850193" cy="40306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437" name="Content Placeholder 2"/>
              <p:cNvSpPr txBox="1">
                <a:spLocks/>
              </p:cNvSpPr>
              <p:nvPr/>
            </p:nvSpPr>
            <p:spPr>
              <a:xfrm>
                <a:off x="3163890" y="5276615"/>
                <a:ext cx="237455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Gill Sans MT" panose="020B0502020104020203" pitchFamily="34" charset="0"/>
                </a:endParaRPr>
              </a:p>
            </p:txBody>
          </p:sp>
        </mc:Choice>
        <mc:Fallback xmlns="">
          <p:sp>
            <p:nvSpPr>
              <p:cNvPr id="437" name="Content Placeholder 2"/>
              <p:cNvSpPr txBox="1">
                <a:spLocks noRot="1" noChangeAspect="1" noMove="1" noResize="1" noEditPoints="1" noAdjustHandles="1" noChangeArrowheads="1" noChangeShapeType="1" noTextEdit="1"/>
              </p:cNvSpPr>
              <p:nvPr/>
            </p:nvSpPr>
            <p:spPr>
              <a:xfrm>
                <a:off x="3163890" y="5276615"/>
                <a:ext cx="2374556" cy="276999"/>
              </a:xfrm>
              <a:prstGeom prst="rect">
                <a:avLst/>
              </a:prstGeom>
              <a:blipFill rotWithShape="0">
                <a:blip r:embed="rId4"/>
                <a:stretch>
                  <a:fillRect t="-4444" b="-20000"/>
                </a:stretch>
              </a:blipFill>
            </p:spPr>
            <p:txBody>
              <a:bodyPr/>
              <a:lstStyle/>
              <a:p>
                <a:r>
                  <a:rPr lang="en-US">
                    <a:noFill/>
                  </a:rPr>
                  <a:t> </a:t>
                </a:r>
              </a:p>
            </p:txBody>
          </p:sp>
        </mc:Fallback>
      </mc:AlternateContent>
      <p:sp>
        <p:nvSpPr>
          <p:cNvPr id="438" name="Left Brace 437"/>
          <p:cNvSpPr/>
          <p:nvPr/>
        </p:nvSpPr>
        <p:spPr>
          <a:xfrm rot="5400000">
            <a:off x="4084590" y="4115246"/>
            <a:ext cx="347215" cy="1872208"/>
          </a:xfrm>
          <a:prstGeom prst="leftBrace">
            <a:avLst>
              <a:gd name="adj1" fmla="val 67159"/>
              <a:gd name="adj2" fmla="val 47065"/>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grpSp>
        <p:nvGrpSpPr>
          <p:cNvPr id="454" name="Group 453"/>
          <p:cNvGrpSpPr/>
          <p:nvPr/>
        </p:nvGrpSpPr>
        <p:grpSpPr>
          <a:xfrm>
            <a:off x="895863" y="4733428"/>
            <a:ext cx="2041212" cy="707886"/>
            <a:chOff x="4567297" y="5067556"/>
            <a:chExt cx="2041212" cy="707886"/>
          </a:xfrm>
        </p:grpSpPr>
        <p:sp>
          <p:nvSpPr>
            <p:cNvPr id="439" name="Rectangle 438"/>
            <p:cNvSpPr/>
            <p:nvPr/>
          </p:nvSpPr>
          <p:spPr>
            <a:xfrm>
              <a:off x="4573375" y="5067556"/>
              <a:ext cx="1523177" cy="338554"/>
            </a:xfrm>
            <a:prstGeom prst="rect">
              <a:avLst/>
            </a:prstGeom>
          </p:spPr>
          <p:txBody>
            <a:bodyPr wrap="square">
              <a:spAutoFit/>
            </a:bodyPr>
            <a:lstStyle/>
            <a:p>
              <a:r>
                <a:rPr lang="en-US" sz="1600" u="sng" dirty="0" smtClean="0"/>
                <a:t>TERMINOLOGY</a:t>
              </a:r>
            </a:p>
          </p:txBody>
        </p:sp>
        <p:grpSp>
          <p:nvGrpSpPr>
            <p:cNvPr id="451" name="Group 450"/>
            <p:cNvGrpSpPr/>
            <p:nvPr/>
          </p:nvGrpSpPr>
          <p:grpSpPr>
            <a:xfrm>
              <a:off x="4567297" y="5406110"/>
              <a:ext cx="2041212" cy="369332"/>
              <a:chOff x="4567297" y="5406110"/>
              <a:chExt cx="2041212" cy="369332"/>
            </a:xfrm>
          </p:grpSpPr>
          <p:sp>
            <p:nvSpPr>
              <p:cNvPr id="440" name="Rectangle 439"/>
              <p:cNvSpPr/>
              <p:nvPr/>
            </p:nvSpPr>
            <p:spPr>
              <a:xfrm>
                <a:off x="4818099" y="5415917"/>
                <a:ext cx="1790410" cy="338554"/>
              </a:xfrm>
              <a:prstGeom prst="rect">
                <a:avLst/>
              </a:prstGeom>
            </p:spPr>
            <p:txBody>
              <a:bodyPr wrap="square">
                <a:spAutoFit/>
              </a:bodyPr>
              <a:lstStyle/>
              <a:p>
                <a:r>
                  <a:rPr lang="en-US" sz="1600" dirty="0"/>
                  <a:t> </a:t>
                </a:r>
                <a:r>
                  <a:rPr lang="en-US" sz="1600" dirty="0" smtClean="0"/>
                  <a:t>are parameters</a:t>
                </a:r>
              </a:p>
            </p:txBody>
          </p:sp>
          <mc:AlternateContent xmlns:mc="http://schemas.openxmlformats.org/markup-compatibility/2006" xmlns:a14="http://schemas.microsoft.com/office/drawing/2010/main">
            <mc:Choice Requires="a14">
              <p:sp>
                <p:nvSpPr>
                  <p:cNvPr id="442" name="Rectangle 441"/>
                  <p:cNvSpPr/>
                  <p:nvPr/>
                </p:nvSpPr>
                <p:spPr>
                  <a:xfrm>
                    <a:off x="4567297" y="5406110"/>
                    <a:ext cx="422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442" name="Rectangle 441"/>
                  <p:cNvSpPr>
                    <a:spLocks noRot="1" noChangeAspect="1" noMove="1" noResize="1" noEditPoints="1" noAdjustHandles="1" noChangeArrowheads="1" noChangeShapeType="1" noTextEdit="1"/>
                  </p:cNvSpPr>
                  <p:nvPr/>
                </p:nvSpPr>
                <p:spPr>
                  <a:xfrm>
                    <a:off x="4567297" y="5406110"/>
                    <a:ext cx="422808" cy="369332"/>
                  </a:xfrm>
                  <a:prstGeom prst="rect">
                    <a:avLst/>
                  </a:prstGeom>
                  <a:blipFill rotWithShape="0">
                    <a:blip r:embed="rId5"/>
                    <a:stretch>
                      <a:fillRect/>
                    </a:stretch>
                  </a:blipFill>
                </p:spPr>
                <p:txBody>
                  <a:bodyPr/>
                  <a:lstStyle/>
                  <a:p>
                    <a:r>
                      <a:rPr lang="en-US">
                        <a:noFill/>
                      </a:rPr>
                      <a:t> </a:t>
                    </a:r>
                  </a:p>
                </p:txBody>
              </p:sp>
            </mc:Fallback>
          </mc:AlternateContent>
        </p:grpSp>
      </p:grpSp>
      <p:grpSp>
        <p:nvGrpSpPr>
          <p:cNvPr id="455" name="Group 454"/>
          <p:cNvGrpSpPr/>
          <p:nvPr/>
        </p:nvGrpSpPr>
        <p:grpSpPr>
          <a:xfrm>
            <a:off x="1042929" y="5368593"/>
            <a:ext cx="2249184" cy="637737"/>
            <a:chOff x="5095620" y="5702721"/>
            <a:chExt cx="2249184" cy="637737"/>
          </a:xfrm>
        </p:grpSpPr>
        <p:grpSp>
          <p:nvGrpSpPr>
            <p:cNvPr id="452" name="Group 451"/>
            <p:cNvGrpSpPr/>
            <p:nvPr/>
          </p:nvGrpSpPr>
          <p:grpSpPr>
            <a:xfrm>
              <a:off x="5095620" y="5702721"/>
              <a:ext cx="2249184" cy="369332"/>
              <a:chOff x="5095620" y="5702721"/>
              <a:chExt cx="2249184" cy="369332"/>
            </a:xfrm>
          </p:grpSpPr>
          <p:sp>
            <p:nvSpPr>
              <p:cNvPr id="443" name="Rectangle 442"/>
              <p:cNvSpPr/>
              <p:nvPr/>
            </p:nvSpPr>
            <p:spPr>
              <a:xfrm>
                <a:off x="5371362" y="5702721"/>
                <a:ext cx="1973442" cy="338554"/>
              </a:xfrm>
              <a:prstGeom prst="rect">
                <a:avLst/>
              </a:prstGeom>
            </p:spPr>
            <p:txBody>
              <a:bodyPr wrap="square">
                <a:spAutoFit/>
              </a:bodyPr>
              <a:lstStyle/>
              <a:p>
                <a:r>
                  <a:rPr lang="en-US" sz="1600" dirty="0"/>
                  <a:t> </a:t>
                </a:r>
                <a:r>
                  <a:rPr lang="en-US" sz="1600" dirty="0" smtClean="0"/>
                  <a:t>is the zero condition</a:t>
                </a:r>
              </a:p>
            </p:txBody>
          </p:sp>
          <mc:AlternateContent xmlns:mc="http://schemas.openxmlformats.org/markup-compatibility/2006" xmlns:a14="http://schemas.microsoft.com/office/drawing/2010/main">
            <mc:Choice Requires="a14">
              <p:sp>
                <p:nvSpPr>
                  <p:cNvPr id="444" name="Rectangle 443"/>
                  <p:cNvSpPr/>
                  <p:nvPr/>
                </p:nvSpPr>
                <p:spPr>
                  <a:xfrm>
                    <a:off x="5095620" y="5702721"/>
                    <a:ext cx="4523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44" name="Rectangle 443"/>
                  <p:cNvSpPr>
                    <a:spLocks noRot="1" noChangeAspect="1" noMove="1" noResize="1" noEditPoints="1" noAdjustHandles="1" noChangeArrowheads="1" noChangeShapeType="1" noTextEdit="1"/>
                  </p:cNvSpPr>
                  <p:nvPr/>
                </p:nvSpPr>
                <p:spPr>
                  <a:xfrm>
                    <a:off x="5095620" y="5702721"/>
                    <a:ext cx="452367" cy="369332"/>
                  </a:xfrm>
                  <a:prstGeom prst="rect">
                    <a:avLst/>
                  </a:prstGeom>
                  <a:blipFill rotWithShape="0">
                    <a:blip r:embed="rId6"/>
                    <a:stretch>
                      <a:fillRect/>
                    </a:stretch>
                  </a:blipFill>
                </p:spPr>
                <p:txBody>
                  <a:bodyPr/>
                  <a:lstStyle/>
                  <a:p>
                    <a:r>
                      <a:rPr lang="en-US">
                        <a:noFill/>
                      </a:rPr>
                      <a:t> </a:t>
                    </a:r>
                  </a:p>
                </p:txBody>
              </p:sp>
            </mc:Fallback>
          </mc:AlternateContent>
        </p:grpSp>
        <p:grpSp>
          <p:nvGrpSpPr>
            <p:cNvPr id="453" name="Group 452"/>
            <p:cNvGrpSpPr/>
            <p:nvPr/>
          </p:nvGrpSpPr>
          <p:grpSpPr>
            <a:xfrm>
              <a:off x="5095620" y="5971126"/>
              <a:ext cx="2249184" cy="369332"/>
              <a:chOff x="5095620" y="5971126"/>
              <a:chExt cx="2249184" cy="369332"/>
            </a:xfrm>
          </p:grpSpPr>
          <p:sp>
            <p:nvSpPr>
              <p:cNvPr id="445" name="Rectangle 444"/>
              <p:cNvSpPr/>
              <p:nvPr/>
            </p:nvSpPr>
            <p:spPr>
              <a:xfrm>
                <a:off x="5371362" y="5971126"/>
                <a:ext cx="1973442" cy="338554"/>
              </a:xfrm>
              <a:prstGeom prst="rect">
                <a:avLst/>
              </a:prstGeom>
            </p:spPr>
            <p:txBody>
              <a:bodyPr wrap="square">
                <a:spAutoFit/>
              </a:bodyPr>
              <a:lstStyle/>
              <a:p>
                <a:r>
                  <a:rPr lang="en-US" sz="1600" dirty="0"/>
                  <a:t> </a:t>
                </a:r>
                <a:r>
                  <a:rPr lang="en-US" sz="1600" dirty="0" smtClean="0"/>
                  <a:t>is the gradient</a:t>
                </a:r>
              </a:p>
            </p:txBody>
          </p:sp>
          <mc:AlternateContent xmlns:mc="http://schemas.openxmlformats.org/markup-compatibility/2006" xmlns:a14="http://schemas.microsoft.com/office/drawing/2010/main">
            <mc:Choice Requires="a14">
              <p:sp>
                <p:nvSpPr>
                  <p:cNvPr id="446" name="Rectangle 445"/>
                  <p:cNvSpPr/>
                  <p:nvPr/>
                </p:nvSpPr>
                <p:spPr>
                  <a:xfrm>
                    <a:off x="5095620" y="5971126"/>
                    <a:ext cx="452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46" name="Rectangle 445"/>
                  <p:cNvSpPr>
                    <a:spLocks noRot="1" noChangeAspect="1" noMove="1" noResize="1" noEditPoints="1" noAdjustHandles="1" noChangeArrowheads="1" noChangeShapeType="1" noTextEdit="1"/>
                  </p:cNvSpPr>
                  <p:nvPr/>
                </p:nvSpPr>
                <p:spPr>
                  <a:xfrm>
                    <a:off x="5095620" y="5971126"/>
                    <a:ext cx="452368" cy="369332"/>
                  </a:xfrm>
                  <a:prstGeom prst="rect">
                    <a:avLst/>
                  </a:prstGeom>
                  <a:blipFill rotWithShape="0">
                    <a:blip r:embed="rId7"/>
                    <a:stretch>
                      <a:fillRect/>
                    </a:stretch>
                  </a:blipFill>
                </p:spPr>
                <p:txBody>
                  <a:bodyPr/>
                  <a:lstStyle/>
                  <a:p>
                    <a:r>
                      <a:rPr lang="en-US">
                        <a:noFill/>
                      </a:rPr>
                      <a:t> </a:t>
                    </a:r>
                  </a:p>
                </p:txBody>
              </p:sp>
            </mc:Fallback>
          </mc:AlternateContent>
        </p:grpSp>
      </p:grpSp>
      <p:sp>
        <p:nvSpPr>
          <p:cNvPr id="128" name="Oval 127"/>
          <p:cNvSpPr/>
          <p:nvPr/>
        </p:nvSpPr>
        <p:spPr>
          <a:xfrm>
            <a:off x="3359251" y="344654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8" name="Elbow Connector 327"/>
          <p:cNvCxnSpPr>
            <a:stCxn id="128" idx="4"/>
            <a:endCxn id="407" idx="1"/>
          </p:cNvCxnSpPr>
          <p:nvPr/>
        </p:nvCxnSpPr>
        <p:spPr>
          <a:xfrm rot="16200000" flipH="1">
            <a:off x="3265416" y="3868312"/>
            <a:ext cx="713327" cy="307035"/>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9" name="Content Placeholder 2"/>
          <p:cNvSpPr txBox="1">
            <a:spLocks/>
          </p:cNvSpPr>
          <p:nvPr/>
        </p:nvSpPr>
        <p:spPr>
          <a:xfrm>
            <a:off x="3318115" y="3820532"/>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sp>
        <p:nvSpPr>
          <p:cNvPr id="133" name="Rounded Rectangle 132"/>
          <p:cNvSpPr/>
          <p:nvPr/>
        </p:nvSpPr>
        <p:spPr>
          <a:xfrm>
            <a:off x="3218722" y="1982851"/>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p:sp>
        <p:nvSpPr>
          <p:cNvPr id="151" name="Oval 150"/>
          <p:cNvSpPr/>
          <p:nvPr/>
        </p:nvSpPr>
        <p:spPr>
          <a:xfrm>
            <a:off x="4100237"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65" name="Group 264"/>
          <p:cNvGrpSpPr/>
          <p:nvPr/>
        </p:nvGrpSpPr>
        <p:grpSpPr>
          <a:xfrm>
            <a:off x="4373379" y="1982851"/>
            <a:ext cx="1831554" cy="608940"/>
            <a:chOff x="4373379" y="1982851"/>
            <a:chExt cx="1831554" cy="608940"/>
          </a:xfrm>
        </p:grpSpPr>
        <p:sp>
          <p:nvSpPr>
            <p:cNvPr id="135" name="Rounded Rectangle 134"/>
            <p:cNvSpPr/>
            <p:nvPr/>
          </p:nvSpPr>
          <p:spPr>
            <a:xfrm>
              <a:off x="4690821" y="1982851"/>
              <a:ext cx="1514112"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OPTIMIZATION TECHNIQUE</a:t>
              </a:r>
              <a:endParaRPr lang="en-US" sz="1400" b="1" dirty="0">
                <a:solidFill>
                  <a:schemeClr val="bg1"/>
                </a:solidFill>
                <a:latin typeface="Gill Sans MT" panose="020B0502020104020203" pitchFamily="34" charset="0"/>
              </a:endParaRPr>
            </a:p>
          </p:txBody>
        </p:sp>
        <p:cxnSp>
          <p:nvCxnSpPr>
            <p:cNvPr id="156" name="Elbow Connector 155"/>
            <p:cNvCxnSpPr>
              <a:stCxn id="135" idx="1"/>
              <a:endCxn id="133" idx="3"/>
            </p:cNvCxnSpPr>
            <p:nvPr/>
          </p:nvCxnSpPr>
          <p:spPr>
            <a:xfrm rot="10800000">
              <a:off x="4373379" y="2287321"/>
              <a:ext cx="317442" cy="12700"/>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2" name="Oval 161"/>
          <p:cNvSpPr/>
          <p:nvPr/>
        </p:nvSpPr>
        <p:spPr>
          <a:xfrm>
            <a:off x="3349972" y="236977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5" name="Oval 164"/>
          <p:cNvSpPr/>
          <p:nvPr/>
        </p:nvSpPr>
        <p:spPr>
          <a:xfrm>
            <a:off x="3349971" y="369414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69" name="Elbow Connector 168"/>
          <p:cNvCxnSpPr>
            <a:stCxn id="170" idx="6"/>
            <a:endCxn id="171" idx="2"/>
          </p:cNvCxnSpPr>
          <p:nvPr/>
        </p:nvCxnSpPr>
        <p:spPr>
          <a:xfrm>
            <a:off x="2605423" y="1932396"/>
            <a:ext cx="616996" cy="211827"/>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2386802" y="182308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1" name="Oval 170"/>
          <p:cNvSpPr/>
          <p:nvPr/>
        </p:nvSpPr>
        <p:spPr>
          <a:xfrm>
            <a:off x="3222419" y="203491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76" name="Elbow Connector 175"/>
          <p:cNvCxnSpPr/>
          <p:nvPr/>
        </p:nvCxnSpPr>
        <p:spPr>
          <a:xfrm>
            <a:off x="1461669" y="2386810"/>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stCxn id="178" idx="6"/>
            <a:endCxn id="179" idx="2"/>
          </p:cNvCxnSpPr>
          <p:nvPr/>
        </p:nvCxnSpPr>
        <p:spPr>
          <a:xfrm flipV="1">
            <a:off x="2605423" y="2398860"/>
            <a:ext cx="616996" cy="163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2386802" y="229118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9" name="Oval 178"/>
          <p:cNvSpPr/>
          <p:nvPr/>
        </p:nvSpPr>
        <p:spPr>
          <a:xfrm>
            <a:off x="3222419" y="228954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82" name="Rectangle 81"/>
              <p:cNvSpPr/>
              <p:nvPr/>
            </p:nvSpPr>
            <p:spPr>
              <a:xfrm>
                <a:off x="6705990" y="2398859"/>
                <a:ext cx="5042638" cy="1477328"/>
              </a:xfrm>
              <a:prstGeom prst="rect">
                <a:avLst/>
              </a:prstGeom>
            </p:spPr>
            <p:txBody>
              <a:bodyPr wrap="square">
                <a:spAutoFit/>
              </a:bodyPr>
              <a:lstStyle/>
              <a:p>
                <a:pPr marL="285750" indent="-285750">
                  <a:buFont typeface="Arial" panose="020B0604020202020204" pitchFamily="34" charset="0"/>
                  <a:buChar char="•"/>
                </a:pPr>
                <a:r>
                  <a:rPr lang="en-US" dirty="0" smtClean="0"/>
                  <a:t>Start at a random point on the surface defined by your parameter initialization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0 </m:t>
                    </m:r>
                  </m:oMath>
                </a14:m>
                <a:r>
                  <a:rPr lang="en-US" dirty="0">
                    <a:latin typeface="Gill Sans MT" panose="020B0502020104020203" pitchFamily="34" charset="0"/>
                  </a:rPr>
                  <a:t>= </a:t>
                </a:r>
                <a:r>
                  <a:rPr lang="en-US" dirty="0" smtClean="0">
                    <a:latin typeface="Gill Sans MT" panose="020B0502020104020203" pitchFamily="34" charset="0"/>
                  </a:rPr>
                  <a:t>0 </a:t>
                </a:r>
                <a:r>
                  <a:rPr lang="en-US" dirty="0" smtClean="0"/>
                  <a:t>&amp;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1 </m:t>
                    </m:r>
                  </m:oMath>
                </a14:m>
                <a:r>
                  <a:rPr lang="en-US" dirty="0">
                    <a:latin typeface="Gill Sans MT" panose="020B0502020104020203" pitchFamily="34" charset="0"/>
                  </a:rPr>
                  <a:t>= </a:t>
                </a:r>
                <a:r>
                  <a:rPr lang="en-US" dirty="0" smtClean="0">
                    <a:latin typeface="Gill Sans MT" panose="020B0502020104020203" pitchFamily="34" charset="0"/>
                  </a:rPr>
                  <a:t>0</a:t>
                </a:r>
                <a:r>
                  <a:rPr lang="en-US" dirty="0" smtClean="0"/>
                  <a:t> marked by the red dot.</a:t>
                </a:r>
                <a:endParaRPr lang="en-US" dirty="0">
                  <a:latin typeface="Gill Sans MT" panose="020B0502020104020203" pitchFamily="34" charset="0"/>
                </a:endParaRPr>
              </a:p>
              <a:p>
                <a:pPr marL="285750" indent="-285750">
                  <a:buFont typeface="Arial" panose="020B0604020202020204" pitchFamily="34" charset="0"/>
                  <a:buChar char="•"/>
                </a:pPr>
                <a:r>
                  <a:rPr lang="en-US" dirty="0" smtClean="0">
                    <a:latin typeface="Gill Sans MT" panose="020B0502020104020203" pitchFamily="34" charset="0"/>
                  </a:rPr>
                  <a:t>Change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0 </m:t>
                    </m:r>
                  </m:oMath>
                </a14:m>
                <a:r>
                  <a:rPr lang="en-US" dirty="0" smtClean="0"/>
                  <a:t>&amp;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1 </m:t>
                    </m:r>
                  </m:oMath>
                </a14:m>
                <a:r>
                  <a:rPr lang="en-US" dirty="0" smtClean="0"/>
                  <a:t>a little bit to reduce </a:t>
                </a:r>
                <a14:m>
                  <m:oMath xmlns:m="http://schemas.openxmlformats.org/officeDocument/2006/math">
                    <m:r>
                      <m:rPr>
                        <m:sty m:val="p"/>
                      </m:rPr>
                      <a:rPr lang="en-US">
                        <a:latin typeface="Cambria Math" panose="02040503050406030204" pitchFamily="18" charset="0"/>
                        <a:ea typeface="Cambria Math" panose="02040503050406030204" pitchFamily="18" charset="0"/>
                      </a:rPr>
                      <m:t>J</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smtClean="0">
                    <a:latin typeface="Gill Sans MT" panose="020B0502020104020203" pitchFamily="34" charset="0"/>
                  </a:rPr>
                  <a:t> and repeat until convergence to a local minimum</a:t>
                </a:r>
                <a:endParaRPr lang="en-US" dirty="0">
                  <a:latin typeface="Gill Sans MT" panose="020B0502020104020203" pitchFamily="34" charset="0"/>
                </a:endParaRPr>
              </a:p>
            </p:txBody>
          </p:sp>
        </mc:Choice>
        <mc:Fallback xmlns="">
          <p:sp>
            <p:nvSpPr>
              <p:cNvPr id="82" name="Rectangle 81"/>
              <p:cNvSpPr>
                <a:spLocks noRot="1" noChangeAspect="1" noMove="1" noResize="1" noEditPoints="1" noAdjustHandles="1" noChangeArrowheads="1" noChangeShapeType="1" noTextEdit="1"/>
              </p:cNvSpPr>
              <p:nvPr/>
            </p:nvSpPr>
            <p:spPr>
              <a:xfrm>
                <a:off x="6705990" y="2398859"/>
                <a:ext cx="5042638" cy="1477328"/>
              </a:xfrm>
              <a:prstGeom prst="rect">
                <a:avLst/>
              </a:prstGeom>
              <a:blipFill rotWithShape="0">
                <a:blip r:embed="rId8"/>
                <a:stretch>
                  <a:fillRect l="-726" t="-2479" b="-5785"/>
                </a:stretch>
              </a:blipFill>
            </p:spPr>
            <p:txBody>
              <a:bodyPr/>
              <a:lstStyle/>
              <a:p>
                <a:r>
                  <a:rPr lang="en-US">
                    <a:noFill/>
                  </a:rPr>
                  <a:t> </a:t>
                </a:r>
              </a:p>
            </p:txBody>
          </p:sp>
        </mc:Fallback>
      </mc:AlternateContent>
      <p:grpSp>
        <p:nvGrpSpPr>
          <p:cNvPr id="89" name="Group 88"/>
          <p:cNvGrpSpPr/>
          <p:nvPr/>
        </p:nvGrpSpPr>
        <p:grpSpPr>
          <a:xfrm>
            <a:off x="3632220" y="2373169"/>
            <a:ext cx="1412403" cy="1160559"/>
            <a:chOff x="3632220" y="2373169"/>
            <a:chExt cx="1412403" cy="1160559"/>
          </a:xfrm>
        </p:grpSpPr>
        <p:sp>
          <p:nvSpPr>
            <p:cNvPr id="90" name="Rounded Rectangle 89"/>
            <p:cNvSpPr/>
            <p:nvPr/>
          </p:nvSpPr>
          <p:spPr>
            <a:xfrm>
              <a:off x="3632220" y="292478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INITIALIZE</a:t>
              </a:r>
              <a:endParaRPr lang="en-US" sz="1400" b="1" dirty="0">
                <a:solidFill>
                  <a:schemeClr val="bg1"/>
                </a:solidFill>
                <a:latin typeface="Gill Sans MT" panose="020B0502020104020203" pitchFamily="34" charset="0"/>
              </a:endParaRPr>
            </a:p>
          </p:txBody>
        </p:sp>
        <p:cxnSp>
          <p:nvCxnSpPr>
            <p:cNvPr id="91" name="Elbow Connector 90"/>
            <p:cNvCxnSpPr>
              <a:stCxn id="90" idx="3"/>
              <a:endCxn id="92" idx="4"/>
            </p:cNvCxnSpPr>
            <p:nvPr/>
          </p:nvCxnSpPr>
          <p:spPr>
            <a:xfrm flipV="1">
              <a:off x="4786877" y="2591790"/>
              <a:ext cx="148436" cy="637468"/>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4826002"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61" name="Rectangle 60"/>
              <p:cNvSpPr/>
              <p:nvPr/>
            </p:nvSpPr>
            <p:spPr>
              <a:xfrm>
                <a:off x="6551850" y="1823085"/>
                <a:ext cx="5196777" cy="646331"/>
              </a:xfrm>
              <a:prstGeom prst="rect">
                <a:avLst/>
              </a:prstGeom>
            </p:spPr>
            <p:txBody>
              <a:bodyPr wrap="square">
                <a:spAutoFit/>
              </a:bodyPr>
              <a:lstStyle/>
              <a:p>
                <a:r>
                  <a:rPr lang="en-US" b="1" dirty="0" smtClean="0"/>
                  <a:t>Gradient Descent</a:t>
                </a:r>
                <a:r>
                  <a:rPr lang="en-US" dirty="0" smtClean="0"/>
                  <a:t>: visualizing the plot of </a:t>
                </a:r>
                <a14:m>
                  <m:oMath xmlns:m="http://schemas.openxmlformats.org/officeDocument/2006/math">
                    <m:r>
                      <m:rPr>
                        <m:sty m:val="p"/>
                      </m:rPr>
                      <a:rPr lang="en-US">
                        <a:latin typeface="Cambria Math" panose="02040503050406030204" pitchFamily="18" charset="0"/>
                        <a:ea typeface="Cambria Math" panose="02040503050406030204" pitchFamily="18" charset="0"/>
                      </a:rPr>
                      <m:t>J</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smtClean="0"/>
                  <a:t> for a range of value for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0</m:t>
                    </m:r>
                  </m:oMath>
                </a14:m>
                <a:r>
                  <a:rPr lang="en-US"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1</m:t>
                    </m:r>
                  </m:oMath>
                </a14:m>
                <a:r>
                  <a:rPr lang="en-US" dirty="0" smtClean="0"/>
                  <a:t>    </a:t>
                </a:r>
              </a:p>
            </p:txBody>
          </p:sp>
        </mc:Choice>
        <mc:Fallback xmlns="">
          <p:sp>
            <p:nvSpPr>
              <p:cNvPr id="61" name="Rectangle 60"/>
              <p:cNvSpPr>
                <a:spLocks noRot="1" noChangeAspect="1" noMove="1" noResize="1" noEditPoints="1" noAdjustHandles="1" noChangeArrowheads="1" noChangeShapeType="1" noTextEdit="1"/>
              </p:cNvSpPr>
              <p:nvPr/>
            </p:nvSpPr>
            <p:spPr>
              <a:xfrm>
                <a:off x="6551850" y="1823085"/>
                <a:ext cx="5196777" cy="646331"/>
              </a:xfrm>
              <a:prstGeom prst="rect">
                <a:avLst/>
              </a:prstGeom>
              <a:blipFill rotWithShape="0">
                <a:blip r:embed="rId9"/>
                <a:stretch>
                  <a:fillRect l="-1056"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Content Placeholder 2"/>
              <p:cNvSpPr txBox="1">
                <a:spLocks/>
              </p:cNvSpPr>
              <p:nvPr/>
            </p:nvSpPr>
            <p:spPr>
              <a:xfrm>
                <a:off x="6546366" y="1268760"/>
                <a:ext cx="5490293" cy="5648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m:rPr>
                        <m:sty m:val="p"/>
                      </m:rPr>
                      <a:rPr lang="en-US" sz="2400" smtClean="0">
                        <a:latin typeface="Cambria Math" panose="02040503050406030204" pitchFamily="18" charset="0"/>
                        <a:ea typeface="Cambria Math" panose="02040503050406030204" pitchFamily="18" charset="0"/>
                      </a:rPr>
                      <m:t>J</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oMath>
                </a14:m>
                <a:r>
                  <a:rPr lang="en-US" sz="2400" dirty="0" smtClean="0">
                    <a:latin typeface="Gill Sans MT" panose="020B0502020104020203" pitchFamily="34" charset="0"/>
                  </a:rPr>
                  <a:t> =</a:t>
                </a:r>
                <a14:m>
                  <m:oMath xmlns:m="http://schemas.openxmlformats.org/officeDocument/2006/math">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𝑚</m:t>
                        </m:r>
                      </m:den>
                    </m:f>
                    <m:nary>
                      <m:naryPr>
                        <m:chr m:val="∑"/>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=1</m:t>
                        </m:r>
                      </m:sub>
                      <m:sup>
                        <m:r>
                          <a:rPr lang="en-US" sz="2800" i="1">
                            <a:latin typeface="Cambria Math" panose="02040503050406030204" pitchFamily="18" charset="0"/>
                            <a:ea typeface="Cambria Math" panose="02040503050406030204" pitchFamily="18" charset="0"/>
                          </a:rPr>
                          <m:t>𝑚</m:t>
                        </m:r>
                      </m:sup>
                      <m:e>
                        <m:r>
                          <a:rPr lang="en-US" sz="280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baseline="-2500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i="1" baseline="-25000">
                            <a:latin typeface="Cambria Math" panose="02040503050406030204" pitchFamily="18" charset="0"/>
                            <a:ea typeface="Cambria Math" panose="02040503050406030204" pitchFamily="18" charset="0"/>
                          </a:rPr>
                          <m:t>1</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𝑥</m:t>
                            </m:r>
                            <m:r>
                              <a:rPr lang="en-US" sz="2800" i="1" baseline="30000">
                                <a:latin typeface="Cambria Math" panose="02040503050406030204" pitchFamily="18" charset="0"/>
                                <a:ea typeface="Cambria Math" panose="02040503050406030204" pitchFamily="18" charset="0"/>
                              </a:rPr>
                              <m:t>(</m:t>
                            </m:r>
                            <m:r>
                              <a:rPr lang="en-US" sz="2800" i="1" baseline="30000">
                                <a:latin typeface="Cambria Math" panose="02040503050406030204" pitchFamily="18" charset="0"/>
                                <a:ea typeface="Cambria Math" panose="02040503050406030204" pitchFamily="18" charset="0"/>
                              </a:rPr>
                              <m:t>𝑖</m:t>
                            </m:r>
                            <m:r>
                              <a:rPr lang="en-US" sz="2800" i="1" baseline="30000">
                                <a:latin typeface="Cambria Math" panose="02040503050406030204" pitchFamily="18" charset="0"/>
                                <a:ea typeface="Cambria Math" panose="02040503050406030204" pitchFamily="18" charset="0"/>
                              </a:rPr>
                              <m:t>)</m:t>
                            </m:r>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m:rPr>
                            <m:nor/>
                          </m:rPr>
                          <a:rPr lang="en-US" sz="2800" baseline="30000" dirty="0">
                            <a:ea typeface="Cambria Math" panose="02040503050406030204" pitchFamily="18" charset="0"/>
                          </a:rPr>
                          <m:t> </m:t>
                        </m:r>
                        <m:r>
                          <a:rPr lang="en-US" sz="2800" i="1" baseline="30000">
                            <a:latin typeface="Cambria Math" panose="02040503050406030204" pitchFamily="18" charset="0"/>
                            <a:ea typeface="Cambria Math" panose="02040503050406030204" pitchFamily="18" charset="0"/>
                          </a:rPr>
                          <m:t>(</m:t>
                        </m:r>
                        <m:r>
                          <a:rPr lang="en-US" sz="2800" i="1" baseline="30000">
                            <a:latin typeface="Cambria Math" panose="02040503050406030204" pitchFamily="18" charset="0"/>
                            <a:ea typeface="Cambria Math" panose="02040503050406030204" pitchFamily="18" charset="0"/>
                          </a:rPr>
                          <m:t>𝑖</m:t>
                        </m:r>
                        <m:r>
                          <a:rPr lang="en-US" sz="2800" i="1" baseline="30000">
                            <a:latin typeface="Cambria Math" panose="02040503050406030204" pitchFamily="18" charset="0"/>
                            <a:ea typeface="Cambria Math" panose="02040503050406030204" pitchFamily="18" charset="0"/>
                          </a:rPr>
                          <m:t>)</m:t>
                        </m:r>
                        <m:r>
                          <m:rPr>
                            <m:nor/>
                          </m:rPr>
                          <a:rPr lang="en-US" sz="2800" dirty="0">
                            <a:latin typeface="Gill Sans MT" panose="020B0502020104020203" pitchFamily="34" charset="0"/>
                          </a:rPr>
                          <m:t>)</m:t>
                        </m:r>
                        <m:r>
                          <m:rPr>
                            <m:nor/>
                          </m:rPr>
                          <a:rPr lang="en-US" sz="2800" baseline="30000" dirty="0">
                            <a:latin typeface="Gill Sans MT" panose="020B0502020104020203" pitchFamily="34" charset="0"/>
                          </a:rPr>
                          <m:t>2</m:t>
                        </m:r>
                        <m:r>
                          <m:rPr>
                            <m:nor/>
                          </m:rPr>
                          <a:rPr lang="en-US" sz="2800" dirty="0">
                            <a:latin typeface="Gill Sans MT" panose="020B0502020104020203" pitchFamily="34" charset="0"/>
                          </a:rPr>
                          <m:t> </m:t>
                        </m:r>
                      </m:e>
                    </m:nary>
                  </m:oMath>
                </a14:m>
                <a:r>
                  <a:rPr lang="en-US" sz="2400" dirty="0" smtClean="0">
                    <a:latin typeface="Gill Sans MT" panose="020B0502020104020203" pitchFamily="34" charset="0"/>
                  </a:rPr>
                  <a:t> </a:t>
                </a:r>
                <a:endParaRPr lang="en-US" sz="2400" dirty="0">
                  <a:latin typeface="Gill Sans MT" panose="020B0502020104020203" pitchFamily="34" charset="0"/>
                </a:endParaRPr>
              </a:p>
            </p:txBody>
          </p:sp>
        </mc:Choice>
        <mc:Fallback xmlns="">
          <p:sp>
            <p:nvSpPr>
              <p:cNvPr id="62" name="Content Placeholder 2"/>
              <p:cNvSpPr txBox="1">
                <a:spLocks noRot="1" noChangeAspect="1" noMove="1" noResize="1" noEditPoints="1" noAdjustHandles="1" noChangeArrowheads="1" noChangeShapeType="1" noTextEdit="1"/>
              </p:cNvSpPr>
              <p:nvPr/>
            </p:nvSpPr>
            <p:spPr>
              <a:xfrm>
                <a:off x="6546366" y="1268760"/>
                <a:ext cx="5490293" cy="564898"/>
              </a:xfrm>
              <a:prstGeom prst="rect">
                <a:avLst/>
              </a:prstGeom>
              <a:blipFill rotWithShape="0">
                <a:blip r:embed="rId10"/>
                <a:stretch>
                  <a:fillRect t="-2151" b="-12903"/>
                </a:stretch>
              </a:blipFill>
            </p:spPr>
            <p:txBody>
              <a:bodyPr/>
              <a:lstStyle/>
              <a:p>
                <a:r>
                  <a:rPr lang="en-US">
                    <a:noFill/>
                  </a:rPr>
                  <a:t> </a:t>
                </a:r>
              </a:p>
            </p:txBody>
          </p:sp>
        </mc:Fallback>
      </mc:AlternateContent>
      <p:sp>
        <p:nvSpPr>
          <p:cNvPr id="4" name="Oval 3"/>
          <p:cNvSpPr/>
          <p:nvPr/>
        </p:nvSpPr>
        <p:spPr>
          <a:xfrm>
            <a:off x="9587589" y="4713550"/>
            <a:ext cx="150192" cy="150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9655206" y="4784949"/>
            <a:ext cx="150192" cy="242985"/>
            <a:chOff x="9655206" y="4784949"/>
            <a:chExt cx="150192" cy="242985"/>
          </a:xfrm>
        </p:grpSpPr>
        <p:sp>
          <p:nvSpPr>
            <p:cNvPr id="65" name="Oval 64"/>
            <p:cNvSpPr/>
            <p:nvPr/>
          </p:nvSpPr>
          <p:spPr>
            <a:xfrm>
              <a:off x="9655206" y="4877742"/>
              <a:ext cx="150192" cy="150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9668210" y="4784949"/>
              <a:ext cx="70196" cy="170300"/>
            </a:xfrm>
            <a:prstGeom prst="straightConnector1">
              <a:avLst/>
            </a:prstGeom>
            <a:ln w="158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9655206" y="4955269"/>
            <a:ext cx="150192" cy="247595"/>
            <a:chOff x="9655206" y="4955269"/>
            <a:chExt cx="150192" cy="247595"/>
          </a:xfrm>
        </p:grpSpPr>
        <p:sp>
          <p:nvSpPr>
            <p:cNvPr id="66" name="Oval 65"/>
            <p:cNvSpPr/>
            <p:nvPr/>
          </p:nvSpPr>
          <p:spPr>
            <a:xfrm>
              <a:off x="9655206" y="5052672"/>
              <a:ext cx="150192" cy="150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p:nvPr/>
          </p:nvCxnSpPr>
          <p:spPr>
            <a:xfrm>
              <a:off x="9737781" y="4955269"/>
              <a:ext cx="0" cy="172499"/>
            </a:xfrm>
            <a:prstGeom prst="straightConnector1">
              <a:avLst/>
            </a:prstGeom>
            <a:ln w="158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9590961" y="5127547"/>
            <a:ext cx="150192" cy="245257"/>
            <a:chOff x="9590961" y="5127547"/>
            <a:chExt cx="150192" cy="245257"/>
          </a:xfrm>
        </p:grpSpPr>
        <p:sp>
          <p:nvSpPr>
            <p:cNvPr id="67" name="Oval 66"/>
            <p:cNvSpPr/>
            <p:nvPr/>
          </p:nvSpPr>
          <p:spPr>
            <a:xfrm>
              <a:off x="9590961" y="5222612"/>
              <a:ext cx="150192" cy="150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p:nvPr/>
          </p:nvCxnSpPr>
          <p:spPr>
            <a:xfrm flipH="1">
              <a:off x="9674436" y="5127547"/>
              <a:ext cx="64245" cy="159340"/>
            </a:xfrm>
            <a:prstGeom prst="straightConnector1">
              <a:avLst/>
            </a:prstGeom>
            <a:ln w="158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9578236" y="5287399"/>
            <a:ext cx="150192" cy="269622"/>
            <a:chOff x="9578236" y="5287399"/>
            <a:chExt cx="150192" cy="269622"/>
          </a:xfrm>
        </p:grpSpPr>
        <p:sp>
          <p:nvSpPr>
            <p:cNvPr id="68" name="Oval 67"/>
            <p:cNvSpPr/>
            <p:nvPr/>
          </p:nvSpPr>
          <p:spPr>
            <a:xfrm>
              <a:off x="9578236" y="5406829"/>
              <a:ext cx="150192" cy="15019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p:cNvCxnSpPr/>
            <p:nvPr/>
          </p:nvCxnSpPr>
          <p:spPr>
            <a:xfrm flipH="1">
              <a:off x="9656444" y="5287399"/>
              <a:ext cx="15520" cy="96852"/>
            </a:xfrm>
            <a:prstGeom prst="straightConnector1">
              <a:avLst/>
            </a:prstGeom>
            <a:ln w="15875">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9651499" y="5386804"/>
              <a:ext cx="11186" cy="95121"/>
            </a:xfrm>
            <a:prstGeom prst="straightConnector1">
              <a:avLst/>
            </a:prstGeom>
            <a:ln w="15875">
              <a:solidFill>
                <a:schemeClr val="tx1">
                  <a:alpha val="51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9501306" y="5481925"/>
            <a:ext cx="150192" cy="233993"/>
            <a:chOff x="9501306" y="5481925"/>
            <a:chExt cx="150192" cy="233993"/>
          </a:xfrm>
        </p:grpSpPr>
        <p:sp>
          <p:nvSpPr>
            <p:cNvPr id="80" name="Oval 79"/>
            <p:cNvSpPr/>
            <p:nvPr/>
          </p:nvSpPr>
          <p:spPr>
            <a:xfrm>
              <a:off x="9501306" y="5565726"/>
              <a:ext cx="150192" cy="15019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flipH="1">
              <a:off x="9576402" y="5481925"/>
              <a:ext cx="73664" cy="158897"/>
            </a:xfrm>
            <a:prstGeom prst="straightConnector1">
              <a:avLst/>
            </a:prstGeom>
            <a:ln w="15875">
              <a:solidFill>
                <a:schemeClr val="tx1">
                  <a:alpha val="51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8796300" y="5623880"/>
            <a:ext cx="1208752" cy="642850"/>
            <a:chOff x="8796300" y="5623880"/>
            <a:chExt cx="1208752" cy="642850"/>
          </a:xfrm>
        </p:grpSpPr>
        <p:grpSp>
          <p:nvGrpSpPr>
            <p:cNvPr id="34" name="Group 33"/>
            <p:cNvGrpSpPr/>
            <p:nvPr/>
          </p:nvGrpSpPr>
          <p:grpSpPr>
            <a:xfrm>
              <a:off x="8796300" y="5789830"/>
              <a:ext cx="1208752" cy="476900"/>
              <a:chOff x="8796300" y="5789830"/>
              <a:chExt cx="1208752" cy="476900"/>
            </a:xfrm>
          </p:grpSpPr>
          <p:cxnSp>
            <p:nvCxnSpPr>
              <p:cNvPr id="70" name="Straight Connector 69"/>
              <p:cNvCxnSpPr/>
              <p:nvPr/>
            </p:nvCxnSpPr>
            <p:spPr>
              <a:xfrm flipH="1" flipV="1">
                <a:off x="9505014" y="6011069"/>
                <a:ext cx="500038" cy="2556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9501306" y="5789830"/>
                <a:ext cx="2087" cy="2148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8796300" y="6007785"/>
                <a:ext cx="708714" cy="2102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9404650" y="5623880"/>
              <a:ext cx="150192" cy="15019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flipH="1">
              <a:off x="9479139" y="5641389"/>
              <a:ext cx="104916" cy="47264"/>
            </a:xfrm>
            <a:prstGeom prst="straightConnector1">
              <a:avLst/>
            </a:prstGeom>
            <a:ln w="15875">
              <a:solidFill>
                <a:schemeClr val="tx1">
                  <a:alpha val="51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613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5643"/>
          </a:xfrm>
        </p:spPr>
        <p:txBody>
          <a:bodyPr/>
          <a:lstStyle/>
          <a:p>
            <a:r>
              <a:rPr lang="en-US" dirty="0" smtClean="0"/>
              <a:t>Course Objectives</a:t>
            </a:r>
            <a:endParaRPr lang="en-US" dirty="0"/>
          </a:p>
        </p:txBody>
      </p:sp>
      <p:sp>
        <p:nvSpPr>
          <p:cNvPr id="3" name="Content Placeholder 2"/>
          <p:cNvSpPr>
            <a:spLocks noGrp="1"/>
          </p:cNvSpPr>
          <p:nvPr>
            <p:ph idx="1"/>
          </p:nvPr>
        </p:nvSpPr>
        <p:spPr>
          <a:xfrm>
            <a:off x="838200" y="1340768"/>
            <a:ext cx="10622396" cy="5328592"/>
          </a:xfrm>
        </p:spPr>
        <p:txBody>
          <a:bodyPr>
            <a:noAutofit/>
          </a:bodyPr>
          <a:lstStyle/>
          <a:p>
            <a:r>
              <a:rPr lang="en-US" sz="3200" dirty="0" smtClean="0"/>
              <a:t>Intent of this ML course</a:t>
            </a:r>
          </a:p>
          <a:p>
            <a:pPr lvl="2"/>
            <a:r>
              <a:rPr lang="en-US" sz="2400" dirty="0" smtClean="0"/>
              <a:t>Give the student an appreciation for what is “under the hood” of the ML algorithms, if applying COTS or </a:t>
            </a:r>
            <a:r>
              <a:rPr lang="en-US" sz="2400" dirty="0" err="1" smtClean="0"/>
              <a:t>opensource</a:t>
            </a:r>
            <a:r>
              <a:rPr lang="en-US" sz="2400" dirty="0" smtClean="0"/>
              <a:t> tools, SW packages, etc.</a:t>
            </a:r>
          </a:p>
          <a:p>
            <a:pPr lvl="2"/>
            <a:r>
              <a:rPr lang="en-US" sz="2400" dirty="0" smtClean="0"/>
              <a:t>Provide the student a basis to research, develop, and apply a ML algorithm and the intuition into how it will perform on their data set and conditions as they apply to BAE Systems’ projects and examples</a:t>
            </a:r>
          </a:p>
          <a:p>
            <a:pPr lvl="2"/>
            <a:r>
              <a:rPr lang="en-US" sz="2400" dirty="0" smtClean="0"/>
              <a:t>You might recognize this first example from Andrew Ng’s ML course </a:t>
            </a:r>
            <a:r>
              <a:rPr lang="en-US" sz="2400" dirty="0"/>
              <a:t>(</a:t>
            </a:r>
            <a:r>
              <a:rPr lang="en-US" sz="2400" dirty="0" smtClean="0"/>
              <a:t>Coursera.org).  My aim is to translate this and many more examples so that you can apply it to projects around BAE Systems</a:t>
            </a:r>
          </a:p>
          <a:p>
            <a:pPr lvl="2"/>
            <a:endParaRPr lang="en-US" sz="1400" dirty="0"/>
          </a:p>
          <a:p>
            <a:pPr marL="0" indent="0">
              <a:buNone/>
            </a:pPr>
            <a:r>
              <a:rPr lang="en-US" sz="2400" u="sng" dirty="0" smtClean="0"/>
              <a:t>Course Book Selection:</a:t>
            </a:r>
            <a:endParaRPr lang="en-US" sz="2400" u="sng" dirty="0"/>
          </a:p>
          <a:p>
            <a:pPr marL="0" indent="0">
              <a:buNone/>
            </a:pPr>
            <a:r>
              <a:rPr lang="en-US" sz="2800" dirty="0" smtClean="0"/>
              <a:t>	</a:t>
            </a:r>
            <a:r>
              <a:rPr lang="en-US" sz="2800" i="1" dirty="0" smtClean="0"/>
              <a:t>Collective Intelligence </a:t>
            </a:r>
            <a:r>
              <a:rPr lang="en-US" sz="2800" dirty="0" smtClean="0"/>
              <a:t>– Toby </a:t>
            </a:r>
            <a:r>
              <a:rPr lang="en-US" sz="2800" dirty="0" err="1" smtClean="0"/>
              <a:t>Segaran</a:t>
            </a:r>
            <a:endParaRPr lang="en-US" sz="2800" dirty="0" smtClean="0"/>
          </a:p>
          <a:p>
            <a:pPr>
              <a:buFontTx/>
              <a:buChar char="-"/>
            </a:pPr>
            <a:r>
              <a:rPr lang="en-US" sz="2200" dirty="0" smtClean="0"/>
              <a:t>“comprehensive collection of computational methods for relating vast amounts of data”</a:t>
            </a:r>
          </a:p>
          <a:p>
            <a:pPr>
              <a:buFontTx/>
              <a:buChar char="-"/>
            </a:pPr>
            <a:r>
              <a:rPr lang="en-US" sz="2200" dirty="0" smtClean="0"/>
              <a:t>“practical, easy-to-understand examples”</a:t>
            </a:r>
          </a:p>
          <a:p>
            <a:pPr>
              <a:buFontTx/>
              <a:buChar char="-"/>
            </a:pPr>
            <a:endParaRPr lang="en-US" sz="2800" dirty="0" smtClean="0"/>
          </a:p>
        </p:txBody>
      </p:sp>
    </p:spTree>
    <p:extLst>
      <p:ext uri="{BB962C8B-B14F-4D97-AF65-F5344CB8AC3E}">
        <p14:creationId xmlns:p14="http://schemas.microsoft.com/office/powerpoint/2010/main" val="27813889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181492"/>
            <a:ext cx="850104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a:t>Demystifying the ML “Black Box”</a:t>
            </a:r>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Putting the learning algorithm into perspective … re-use the linear regression problem</a:t>
            </a:r>
            <a:endParaRPr lang="en-US" sz="2400" dirty="0"/>
          </a:p>
        </p:txBody>
      </p:sp>
      <p:graphicFrame>
        <p:nvGraphicFramePr>
          <p:cNvPr id="217" name="Table 216"/>
          <p:cNvGraphicFramePr>
            <a:graphicFrameLocks noGrp="1"/>
          </p:cNvGraphicFramePr>
          <p:nvPr>
            <p:extLst>
              <p:ext uri="{D42A27DB-BD31-4B8C-83A1-F6EECF244321}">
                <p14:modId xmlns:p14="http://schemas.microsoft.com/office/powerpoint/2010/main" val="3498618453"/>
              </p:ext>
            </p:extLst>
          </p:nvPr>
        </p:nvGraphicFramePr>
        <p:xfrm>
          <a:off x="479376" y="2671390"/>
          <a:ext cx="2016737" cy="2042160"/>
        </p:xfrm>
        <a:graphic>
          <a:graphicData uri="http://schemas.openxmlformats.org/drawingml/2006/table">
            <a:tbl>
              <a:tblPr firstRow="1" bandRow="1">
                <a:tableStyleId>{00A15C55-8517-42AA-B614-E9B94910E393}</a:tableStyleId>
              </a:tblPr>
              <a:tblGrid>
                <a:gridCol w="751234"/>
                <a:gridCol w="593090"/>
                <a:gridCol w="672413"/>
              </a:tblGrid>
              <a:tr h="271424">
                <a:tc>
                  <a:txBody>
                    <a:bodyPr/>
                    <a:lstStyle/>
                    <a:p>
                      <a:pPr algn="ctr"/>
                      <a:r>
                        <a:rPr lang="en-US" sz="1400" dirty="0" smtClean="0">
                          <a:solidFill>
                            <a:schemeClr val="tx1"/>
                          </a:solidFill>
                        </a:rPr>
                        <a:t>Instance (</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c>
                  <a:txBody>
                    <a:bodyPr/>
                    <a:lstStyle/>
                    <a:p>
                      <a:pPr algn="ctr"/>
                      <a:r>
                        <a:rPr lang="en-US" sz="1400" baseline="0" dirty="0" smtClean="0">
                          <a:solidFill>
                            <a:schemeClr val="tx1"/>
                          </a:solidFill>
                        </a:rPr>
                        <a:t> Input </a:t>
                      </a:r>
                    </a:p>
                    <a:p>
                      <a:pPr algn="ctr"/>
                      <a:r>
                        <a:rPr lang="en-US" sz="1400" baseline="0" dirty="0" smtClean="0">
                          <a:solidFill>
                            <a:schemeClr val="tx1"/>
                          </a:solidFill>
                        </a:rPr>
                        <a:t>x(</a:t>
                      </a:r>
                      <a:r>
                        <a:rPr lang="en-US" sz="1400" baseline="0" dirty="0" err="1" smtClean="0">
                          <a:solidFill>
                            <a:schemeClr val="tx1"/>
                          </a:solidFill>
                        </a:rPr>
                        <a:t>i</a:t>
                      </a:r>
                      <a:r>
                        <a:rPr lang="en-US" sz="1400" baseline="0" dirty="0" smtClean="0">
                          <a:solidFill>
                            <a:schemeClr val="tx1"/>
                          </a:solidFill>
                        </a:rPr>
                        <a:t>)</a:t>
                      </a:r>
                      <a:endParaRPr lang="en-US" sz="1400" dirty="0" smtClean="0">
                        <a:solidFill>
                          <a:schemeClr val="tx1"/>
                        </a:solidFill>
                      </a:endParaRPr>
                    </a:p>
                  </a:txBody>
                  <a:tcPr marL="45720" marR="45720" anchor="ctr"/>
                </a:tc>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1</a:t>
                      </a:r>
                      <a:endParaRPr lang="en-US" sz="1400" dirty="0"/>
                    </a:p>
                  </a:txBody>
                  <a:tcPr marL="45720" marR="45720"/>
                </a:tc>
                <a:tc>
                  <a:txBody>
                    <a:bodyPr/>
                    <a:lstStyle/>
                    <a:p>
                      <a:pPr algn="ctr"/>
                      <a:r>
                        <a:rPr lang="en-US" sz="1400" dirty="0" smtClean="0"/>
                        <a:t>x(1)</a:t>
                      </a:r>
                      <a:endParaRPr lang="en-US" sz="1400" dirty="0"/>
                    </a:p>
                  </a:txBody>
                  <a:tcPr marL="45720" marR="45720"/>
                </a:tc>
                <a:tc>
                  <a:txBody>
                    <a:bodyPr/>
                    <a:lstStyle/>
                    <a:p>
                      <a:pPr algn="ctr"/>
                      <a:r>
                        <a:rPr lang="en-US" sz="1400" dirty="0" smtClean="0"/>
                        <a:t>y(1)</a:t>
                      </a:r>
                      <a:endParaRPr lang="en-US" sz="1400" dirty="0"/>
                    </a:p>
                  </a:txBody>
                  <a:tcPr marL="45720" marR="45720"/>
                </a:tc>
              </a:tr>
              <a:tr h="162855">
                <a:tc>
                  <a:txBody>
                    <a:bodyPr/>
                    <a:lstStyle/>
                    <a:p>
                      <a:pPr algn="ctr"/>
                      <a:r>
                        <a:rPr lang="en-US" sz="1400" dirty="0" smtClean="0"/>
                        <a:t>2</a:t>
                      </a:r>
                      <a:endParaRPr lang="en-US" sz="1400" dirty="0"/>
                    </a:p>
                  </a:txBody>
                  <a:tcPr marL="45720" marR="45720"/>
                </a:tc>
                <a:tc>
                  <a:txBody>
                    <a:bodyPr/>
                    <a:lstStyle/>
                    <a:p>
                      <a:pPr algn="ctr"/>
                      <a:r>
                        <a:rPr lang="en-US" sz="1400" dirty="0" smtClean="0"/>
                        <a:t>x(2)</a:t>
                      </a:r>
                      <a:endParaRPr lang="en-US" sz="1400" dirty="0"/>
                    </a:p>
                  </a:txBody>
                  <a:tcPr marL="45720" marR="45720"/>
                </a:tc>
                <a:tc>
                  <a:txBody>
                    <a:bodyPr/>
                    <a:lstStyle/>
                    <a:p>
                      <a:pPr algn="ctr"/>
                      <a:r>
                        <a:rPr lang="en-US" sz="1400" dirty="0" smtClean="0"/>
                        <a:t>y(2)</a:t>
                      </a:r>
                      <a:endParaRPr lang="en-US" sz="1400" dirty="0"/>
                    </a:p>
                  </a:txBody>
                  <a:tcPr marL="45720" marR="45720"/>
                </a:tc>
              </a:tr>
              <a:tr h="220155">
                <a:tc>
                  <a:txBody>
                    <a:bodyPr/>
                    <a:lstStyle/>
                    <a:p>
                      <a:pPr algn="ctr"/>
                      <a:r>
                        <a:rPr lang="en-US" sz="1400" dirty="0" smtClean="0"/>
                        <a:t>3</a:t>
                      </a:r>
                      <a:endParaRPr lang="en-US" sz="1400" dirty="0"/>
                    </a:p>
                  </a:txBody>
                  <a:tcPr marL="45720" marR="45720"/>
                </a:tc>
                <a:tc>
                  <a:txBody>
                    <a:bodyPr/>
                    <a:lstStyle/>
                    <a:p>
                      <a:pPr algn="ctr"/>
                      <a:r>
                        <a:rPr lang="en-US" sz="1400" dirty="0" smtClean="0"/>
                        <a:t>x(3)</a:t>
                      </a:r>
                      <a:endParaRPr lang="en-US" sz="1400" dirty="0"/>
                    </a:p>
                  </a:txBody>
                  <a:tcPr marL="45720" marR="45720"/>
                </a:tc>
                <a:tc>
                  <a:txBody>
                    <a:bodyPr/>
                    <a:lstStyle/>
                    <a:p>
                      <a:pPr algn="ctr"/>
                      <a:r>
                        <a:rPr lang="en-US" sz="1400" dirty="0" smtClean="0"/>
                        <a:t>y(3)</a:t>
                      </a:r>
                      <a:endParaRPr lang="en-US" sz="1400" dirty="0"/>
                    </a:p>
                  </a:txBody>
                  <a:tcPr marL="45720" marR="45720"/>
                </a:tc>
              </a:tr>
              <a:tr h="126723">
                <a:tc>
                  <a:txBody>
                    <a:bodyPr/>
                    <a:lstStyle/>
                    <a:p>
                      <a:pPr algn="ctr"/>
                      <a:r>
                        <a:rPr lang="en-US" sz="1400" dirty="0" smtClean="0"/>
                        <a:t>:</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m</a:t>
                      </a:r>
                      <a:endParaRPr lang="en-US" sz="1400" dirty="0"/>
                    </a:p>
                  </a:txBody>
                  <a:tcPr marL="45720" marR="45720"/>
                </a:tc>
                <a:tc>
                  <a:txBody>
                    <a:bodyPr/>
                    <a:lstStyle/>
                    <a:p>
                      <a:pPr algn="ctr"/>
                      <a:r>
                        <a:rPr lang="en-US" sz="1400" dirty="0" smtClean="0"/>
                        <a:t>x(m)</a:t>
                      </a:r>
                      <a:endParaRPr lang="en-US" sz="1400" dirty="0"/>
                    </a:p>
                  </a:txBody>
                  <a:tcPr marL="45720" marR="45720"/>
                </a:tc>
                <a:tc>
                  <a:txBody>
                    <a:bodyPr/>
                    <a:lstStyle/>
                    <a:p>
                      <a:pPr algn="ctr"/>
                      <a:r>
                        <a:rPr lang="en-US" sz="1400" dirty="0" smtClean="0"/>
                        <a:t>y(m)</a:t>
                      </a:r>
                      <a:endParaRPr lang="en-US" sz="1400" dirty="0"/>
                    </a:p>
                  </a:txBody>
                  <a:tcPr marL="45720" marR="45720"/>
                </a:tc>
              </a:tr>
            </a:tbl>
          </a:graphicData>
        </a:graphic>
      </p:graphicFrame>
      <p:sp>
        <p:nvSpPr>
          <p:cNvPr id="407" name="Rounded Rectangle 406"/>
          <p:cNvSpPr/>
          <p:nvPr/>
        </p:nvSpPr>
        <p:spPr>
          <a:xfrm>
            <a:off x="3775597" y="4074024"/>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accent6">
                    <a:lumMod val="50000"/>
                  </a:schemeClr>
                </a:solidFill>
                <a:latin typeface="Gill Sans MT" panose="020B0502020104020203" pitchFamily="34" charset="0"/>
              </a:rPr>
              <a:t>Hypothesis </a:t>
            </a:r>
          </a:p>
          <a:p>
            <a:pPr algn="ctr"/>
            <a:r>
              <a:rPr lang="en-US" sz="1400" b="1" dirty="0" smtClean="0">
                <a:solidFill>
                  <a:schemeClr val="accent6">
                    <a:lumMod val="50000"/>
                  </a:schemeClr>
                </a:solidFill>
                <a:latin typeface="Gill Sans MT" panose="020B0502020104020203" pitchFamily="34" charset="0"/>
              </a:rPr>
              <a:t>“h”</a:t>
            </a:r>
            <a:endParaRPr lang="en-US" sz="1400" b="1" dirty="0">
              <a:solidFill>
                <a:schemeClr val="accent6">
                  <a:lumMod val="50000"/>
                </a:schemeClr>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437" name="Content Placeholder 2"/>
              <p:cNvSpPr txBox="1">
                <a:spLocks/>
              </p:cNvSpPr>
              <p:nvPr/>
            </p:nvSpPr>
            <p:spPr>
              <a:xfrm>
                <a:off x="3163890" y="5276615"/>
                <a:ext cx="237455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Gill Sans MT" panose="020B0502020104020203" pitchFamily="34" charset="0"/>
                </a:endParaRPr>
              </a:p>
            </p:txBody>
          </p:sp>
        </mc:Choice>
        <mc:Fallback xmlns="">
          <p:sp>
            <p:nvSpPr>
              <p:cNvPr id="437" name="Content Placeholder 2"/>
              <p:cNvSpPr txBox="1">
                <a:spLocks noRot="1" noChangeAspect="1" noMove="1" noResize="1" noEditPoints="1" noAdjustHandles="1" noChangeArrowheads="1" noChangeShapeType="1" noTextEdit="1"/>
              </p:cNvSpPr>
              <p:nvPr/>
            </p:nvSpPr>
            <p:spPr>
              <a:xfrm>
                <a:off x="3163890" y="5276615"/>
                <a:ext cx="2374556" cy="276999"/>
              </a:xfrm>
              <a:prstGeom prst="rect">
                <a:avLst/>
              </a:prstGeom>
              <a:blipFill rotWithShape="0">
                <a:blip r:embed="rId3"/>
                <a:stretch>
                  <a:fillRect t="-4444" b="-20000"/>
                </a:stretch>
              </a:blipFill>
            </p:spPr>
            <p:txBody>
              <a:bodyPr/>
              <a:lstStyle/>
              <a:p>
                <a:r>
                  <a:rPr lang="en-US">
                    <a:noFill/>
                  </a:rPr>
                  <a:t> </a:t>
                </a:r>
              </a:p>
            </p:txBody>
          </p:sp>
        </mc:Fallback>
      </mc:AlternateContent>
      <p:sp>
        <p:nvSpPr>
          <p:cNvPr id="438" name="Left Brace 437"/>
          <p:cNvSpPr/>
          <p:nvPr/>
        </p:nvSpPr>
        <p:spPr>
          <a:xfrm rot="5400000">
            <a:off x="4084590" y="4115246"/>
            <a:ext cx="347215" cy="1872208"/>
          </a:xfrm>
          <a:prstGeom prst="leftBrace">
            <a:avLst>
              <a:gd name="adj1" fmla="val 67159"/>
              <a:gd name="adj2" fmla="val 47065"/>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sp>
        <p:nvSpPr>
          <p:cNvPr id="137" name="Rectangle 136"/>
          <p:cNvSpPr/>
          <p:nvPr/>
        </p:nvSpPr>
        <p:spPr>
          <a:xfrm>
            <a:off x="6645682" y="1282166"/>
            <a:ext cx="5318970" cy="1200329"/>
          </a:xfrm>
          <a:prstGeom prst="rect">
            <a:avLst/>
          </a:prstGeom>
        </p:spPr>
        <p:txBody>
          <a:bodyPr wrap="square">
            <a:spAutoFit/>
          </a:bodyPr>
          <a:lstStyle/>
          <a:p>
            <a:r>
              <a:rPr lang="en-US" b="1" dirty="0" smtClean="0"/>
              <a:t>Convergence</a:t>
            </a:r>
            <a:r>
              <a:rPr lang="en-US" dirty="0" smtClean="0"/>
              <a:t>: you need to define your stopping criteria as to when the cost function is “sufficiently” optimized (i.e., minimized).   There are several approaches to define convergence.  </a:t>
            </a:r>
          </a:p>
        </p:txBody>
      </p:sp>
      <p:sp>
        <p:nvSpPr>
          <p:cNvPr id="165" name="Oval 164"/>
          <p:cNvSpPr/>
          <p:nvPr/>
        </p:nvSpPr>
        <p:spPr>
          <a:xfrm>
            <a:off x="3349971" y="369414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7" name="Group 6"/>
          <p:cNvGrpSpPr/>
          <p:nvPr/>
        </p:nvGrpSpPr>
        <p:grpSpPr>
          <a:xfrm>
            <a:off x="117264" y="1247286"/>
            <a:ext cx="6623434" cy="4759044"/>
            <a:chOff x="117264" y="1247286"/>
            <a:chExt cx="6623434" cy="4759044"/>
          </a:xfrm>
        </p:grpSpPr>
        <p:grpSp>
          <p:nvGrpSpPr>
            <p:cNvPr id="6" name="Group 5"/>
            <p:cNvGrpSpPr/>
            <p:nvPr/>
          </p:nvGrpSpPr>
          <p:grpSpPr>
            <a:xfrm>
              <a:off x="117264" y="1247286"/>
              <a:ext cx="6623434" cy="4759044"/>
              <a:chOff x="117264" y="1247286"/>
              <a:chExt cx="6623434" cy="4759044"/>
            </a:xfrm>
          </p:grpSpPr>
          <p:sp>
            <p:nvSpPr>
              <p:cNvPr id="106" name="Content Placeholder 2"/>
              <p:cNvSpPr txBox="1">
                <a:spLocks/>
              </p:cNvSpPr>
              <p:nvPr/>
            </p:nvSpPr>
            <p:spPr>
              <a:xfrm>
                <a:off x="117264" y="1321155"/>
                <a:ext cx="2995925" cy="409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Supervised Learning Model </a:t>
                </a:r>
                <a:endParaRPr lang="en-US" sz="1800" dirty="0"/>
              </a:p>
            </p:txBody>
          </p:sp>
          <p:sp>
            <p:nvSpPr>
              <p:cNvPr id="299" name="Rounded Rectangle 298"/>
              <p:cNvSpPr/>
              <p:nvPr/>
            </p:nvSpPr>
            <p:spPr>
              <a:xfrm>
                <a:off x="2590576" y="1580283"/>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cxnSp>
            <p:nvCxnSpPr>
              <p:cNvPr id="320" name="Elbow Connector 319"/>
              <p:cNvCxnSpPr>
                <a:stCxn id="391" idx="0"/>
                <a:endCxn id="321" idx="2"/>
              </p:cNvCxnSpPr>
              <p:nvPr/>
            </p:nvCxnSpPr>
            <p:spPr>
              <a:xfrm>
                <a:off x="1461669" y="1918715"/>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p:cNvSpPr/>
              <p:nvPr/>
            </p:nvSpPr>
            <p:spPr>
              <a:xfrm>
                <a:off x="2601015" y="181363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5" name="Content Placeholder 2"/>
              <p:cNvSpPr txBox="1">
                <a:spLocks/>
              </p:cNvSpPr>
              <p:nvPr/>
            </p:nvSpPr>
            <p:spPr>
              <a:xfrm>
                <a:off x="3054432" y="1247286"/>
                <a:ext cx="3686266"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smtClean="0">
                    <a:latin typeface="Gill Sans MT" panose="020B0502020104020203" pitchFamily="34" charset="0"/>
                  </a:rPr>
                  <a:t>“Train the Model”</a:t>
                </a:r>
                <a:endParaRPr lang="en-US" sz="2400" b="1" dirty="0">
                  <a:latin typeface="Gill Sans MT" panose="020B0502020104020203" pitchFamily="34" charset="0"/>
                </a:endParaRPr>
              </a:p>
            </p:txBody>
          </p:sp>
          <p:sp>
            <p:nvSpPr>
              <p:cNvPr id="326" name="Content Placeholder 2"/>
              <p:cNvSpPr txBox="1">
                <a:spLocks/>
              </p:cNvSpPr>
              <p:nvPr/>
            </p:nvSpPr>
            <p:spPr>
              <a:xfrm>
                <a:off x="1393427" y="2029720"/>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sp>
            <p:nvSpPr>
              <p:cNvPr id="391" name="Snip Diagonal Corner Rectangle 390"/>
              <p:cNvSpPr/>
              <p:nvPr/>
            </p:nvSpPr>
            <p:spPr>
              <a:xfrm>
                <a:off x="616286" y="1708970"/>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50000"/>
                      </a:schemeClr>
                    </a:solidFill>
                    <a:latin typeface="Gill Sans MT" panose="020B0502020104020203" pitchFamily="34" charset="0"/>
                  </a:rPr>
                  <a:t>y</a:t>
                </a:r>
                <a:r>
                  <a:rPr lang="en-US" sz="1400" b="1" dirty="0" smtClean="0">
                    <a:solidFill>
                      <a:schemeClr val="accent6">
                        <a:lumMod val="50000"/>
                      </a:schemeClr>
                    </a:solidFill>
                    <a:latin typeface="Gill Sans MT" panose="020B0502020104020203" pitchFamily="34" charset="0"/>
                  </a:rPr>
                  <a:t>(</a:t>
                </a:r>
                <a:r>
                  <a:rPr lang="en-US" sz="1400" b="1" dirty="0" err="1" smtClean="0">
                    <a:solidFill>
                      <a:schemeClr val="accent6">
                        <a:lumMod val="50000"/>
                      </a:schemeClr>
                    </a:solidFill>
                    <a:latin typeface="Gill Sans MT" panose="020B0502020104020203" pitchFamily="34" charset="0"/>
                  </a:rPr>
                  <a:t>i</a:t>
                </a:r>
                <a:r>
                  <a:rPr lang="en-US" sz="1400" b="1" dirty="0" smtClean="0">
                    <a:solidFill>
                      <a:schemeClr val="accent6">
                        <a:lumMod val="50000"/>
                      </a:schemeClr>
                    </a:solidFill>
                    <a:latin typeface="Gill Sans MT" panose="020B0502020104020203" pitchFamily="34" charset="0"/>
                  </a:rPr>
                  <a:t>)</a:t>
                </a:r>
                <a:endParaRPr lang="en-US" sz="1400" b="1" dirty="0">
                  <a:solidFill>
                    <a:schemeClr val="accent6">
                      <a:lumMod val="50000"/>
                    </a:schemeClr>
                  </a:solidFill>
                  <a:latin typeface="Gill Sans MT" panose="020B0502020104020203" pitchFamily="34" charset="0"/>
                </a:endParaRPr>
              </a:p>
            </p:txBody>
          </p:sp>
          <p:grpSp>
            <p:nvGrpSpPr>
              <p:cNvPr id="454" name="Group 453"/>
              <p:cNvGrpSpPr/>
              <p:nvPr/>
            </p:nvGrpSpPr>
            <p:grpSpPr>
              <a:xfrm>
                <a:off x="895863" y="4733428"/>
                <a:ext cx="2041212" cy="707886"/>
                <a:chOff x="4567297" y="5067556"/>
                <a:chExt cx="2041212" cy="707886"/>
              </a:xfrm>
            </p:grpSpPr>
            <p:sp>
              <p:nvSpPr>
                <p:cNvPr id="439" name="Rectangle 438"/>
                <p:cNvSpPr/>
                <p:nvPr/>
              </p:nvSpPr>
              <p:spPr>
                <a:xfrm>
                  <a:off x="4573375" y="5067556"/>
                  <a:ext cx="1523177" cy="338554"/>
                </a:xfrm>
                <a:prstGeom prst="rect">
                  <a:avLst/>
                </a:prstGeom>
              </p:spPr>
              <p:txBody>
                <a:bodyPr wrap="square">
                  <a:spAutoFit/>
                </a:bodyPr>
                <a:lstStyle/>
                <a:p>
                  <a:r>
                    <a:rPr lang="en-US" sz="1600" u="sng" dirty="0" smtClean="0"/>
                    <a:t>TERMINOLOGY</a:t>
                  </a:r>
                </a:p>
              </p:txBody>
            </p:sp>
            <p:grpSp>
              <p:nvGrpSpPr>
                <p:cNvPr id="451" name="Group 450"/>
                <p:cNvGrpSpPr/>
                <p:nvPr/>
              </p:nvGrpSpPr>
              <p:grpSpPr>
                <a:xfrm>
                  <a:off x="4567297" y="5406110"/>
                  <a:ext cx="2041212" cy="369332"/>
                  <a:chOff x="4567297" y="5406110"/>
                  <a:chExt cx="2041212" cy="369332"/>
                </a:xfrm>
              </p:grpSpPr>
              <p:sp>
                <p:nvSpPr>
                  <p:cNvPr id="440" name="Rectangle 439"/>
                  <p:cNvSpPr/>
                  <p:nvPr/>
                </p:nvSpPr>
                <p:spPr>
                  <a:xfrm>
                    <a:off x="4818099" y="5415917"/>
                    <a:ext cx="1790410" cy="338554"/>
                  </a:xfrm>
                  <a:prstGeom prst="rect">
                    <a:avLst/>
                  </a:prstGeom>
                </p:spPr>
                <p:txBody>
                  <a:bodyPr wrap="square">
                    <a:spAutoFit/>
                  </a:bodyPr>
                  <a:lstStyle/>
                  <a:p>
                    <a:r>
                      <a:rPr lang="en-US" sz="1600" dirty="0"/>
                      <a:t> </a:t>
                    </a:r>
                    <a:r>
                      <a:rPr lang="en-US" sz="1600" dirty="0" smtClean="0"/>
                      <a:t>are parameters</a:t>
                    </a:r>
                  </a:p>
                </p:txBody>
              </p:sp>
              <mc:AlternateContent xmlns:mc="http://schemas.openxmlformats.org/markup-compatibility/2006" xmlns:a14="http://schemas.microsoft.com/office/drawing/2010/main">
                <mc:Choice Requires="a14">
                  <p:sp>
                    <p:nvSpPr>
                      <p:cNvPr id="442" name="Rectangle 441"/>
                      <p:cNvSpPr/>
                      <p:nvPr/>
                    </p:nvSpPr>
                    <p:spPr>
                      <a:xfrm>
                        <a:off x="4567297" y="5406110"/>
                        <a:ext cx="422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442" name="Rectangle 441"/>
                      <p:cNvSpPr>
                        <a:spLocks noRot="1" noChangeAspect="1" noMove="1" noResize="1" noEditPoints="1" noAdjustHandles="1" noChangeArrowheads="1" noChangeShapeType="1" noTextEdit="1"/>
                      </p:cNvSpPr>
                      <p:nvPr/>
                    </p:nvSpPr>
                    <p:spPr>
                      <a:xfrm>
                        <a:off x="4567297" y="5406110"/>
                        <a:ext cx="422808" cy="369332"/>
                      </a:xfrm>
                      <a:prstGeom prst="rect">
                        <a:avLst/>
                      </a:prstGeom>
                      <a:blipFill rotWithShape="0">
                        <a:blip r:embed="rId4"/>
                        <a:stretch>
                          <a:fillRect/>
                        </a:stretch>
                      </a:blipFill>
                    </p:spPr>
                    <p:txBody>
                      <a:bodyPr/>
                      <a:lstStyle/>
                      <a:p>
                        <a:r>
                          <a:rPr lang="en-US">
                            <a:noFill/>
                          </a:rPr>
                          <a:t> </a:t>
                        </a:r>
                      </a:p>
                    </p:txBody>
                  </p:sp>
                </mc:Fallback>
              </mc:AlternateContent>
            </p:grpSp>
          </p:grpSp>
          <p:grpSp>
            <p:nvGrpSpPr>
              <p:cNvPr id="455" name="Group 454"/>
              <p:cNvGrpSpPr/>
              <p:nvPr/>
            </p:nvGrpSpPr>
            <p:grpSpPr>
              <a:xfrm>
                <a:off x="1042929" y="5368593"/>
                <a:ext cx="2249184" cy="637737"/>
                <a:chOff x="5095620" y="5702721"/>
                <a:chExt cx="2249184" cy="637737"/>
              </a:xfrm>
            </p:grpSpPr>
            <p:grpSp>
              <p:nvGrpSpPr>
                <p:cNvPr id="452" name="Group 451"/>
                <p:cNvGrpSpPr/>
                <p:nvPr/>
              </p:nvGrpSpPr>
              <p:grpSpPr>
                <a:xfrm>
                  <a:off x="5095620" y="5702721"/>
                  <a:ext cx="2249184" cy="369332"/>
                  <a:chOff x="5095620" y="5702721"/>
                  <a:chExt cx="2249184" cy="369332"/>
                </a:xfrm>
              </p:grpSpPr>
              <p:sp>
                <p:nvSpPr>
                  <p:cNvPr id="443" name="Rectangle 442"/>
                  <p:cNvSpPr/>
                  <p:nvPr/>
                </p:nvSpPr>
                <p:spPr>
                  <a:xfrm>
                    <a:off x="5371362" y="5702721"/>
                    <a:ext cx="1973442" cy="338554"/>
                  </a:xfrm>
                  <a:prstGeom prst="rect">
                    <a:avLst/>
                  </a:prstGeom>
                </p:spPr>
                <p:txBody>
                  <a:bodyPr wrap="square">
                    <a:spAutoFit/>
                  </a:bodyPr>
                  <a:lstStyle/>
                  <a:p>
                    <a:r>
                      <a:rPr lang="en-US" sz="1600" dirty="0"/>
                      <a:t> </a:t>
                    </a:r>
                    <a:r>
                      <a:rPr lang="en-US" sz="1600" dirty="0" smtClean="0"/>
                      <a:t>is the zero condition</a:t>
                    </a:r>
                  </a:p>
                </p:txBody>
              </p:sp>
              <mc:AlternateContent xmlns:mc="http://schemas.openxmlformats.org/markup-compatibility/2006" xmlns:a14="http://schemas.microsoft.com/office/drawing/2010/main">
                <mc:Choice Requires="a14">
                  <p:sp>
                    <p:nvSpPr>
                      <p:cNvPr id="444" name="Rectangle 443"/>
                      <p:cNvSpPr/>
                      <p:nvPr/>
                    </p:nvSpPr>
                    <p:spPr>
                      <a:xfrm>
                        <a:off x="5095620" y="5702721"/>
                        <a:ext cx="4523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444" name="Rectangle 443"/>
                      <p:cNvSpPr>
                        <a:spLocks noRot="1" noChangeAspect="1" noMove="1" noResize="1" noEditPoints="1" noAdjustHandles="1" noChangeArrowheads="1" noChangeShapeType="1" noTextEdit="1"/>
                      </p:cNvSpPr>
                      <p:nvPr/>
                    </p:nvSpPr>
                    <p:spPr>
                      <a:xfrm>
                        <a:off x="5095620" y="5702721"/>
                        <a:ext cx="452367" cy="369332"/>
                      </a:xfrm>
                      <a:prstGeom prst="rect">
                        <a:avLst/>
                      </a:prstGeom>
                      <a:blipFill rotWithShape="0">
                        <a:blip r:embed="rId5"/>
                        <a:stretch>
                          <a:fillRect/>
                        </a:stretch>
                      </a:blipFill>
                    </p:spPr>
                    <p:txBody>
                      <a:bodyPr/>
                      <a:lstStyle/>
                      <a:p>
                        <a:r>
                          <a:rPr lang="en-US">
                            <a:noFill/>
                          </a:rPr>
                          <a:t> </a:t>
                        </a:r>
                      </a:p>
                    </p:txBody>
                  </p:sp>
                </mc:Fallback>
              </mc:AlternateContent>
            </p:grpSp>
            <p:grpSp>
              <p:nvGrpSpPr>
                <p:cNvPr id="453" name="Group 452"/>
                <p:cNvGrpSpPr/>
                <p:nvPr/>
              </p:nvGrpSpPr>
              <p:grpSpPr>
                <a:xfrm>
                  <a:off x="5095620" y="5971126"/>
                  <a:ext cx="2249184" cy="369332"/>
                  <a:chOff x="5095620" y="5971126"/>
                  <a:chExt cx="2249184" cy="369332"/>
                </a:xfrm>
              </p:grpSpPr>
              <p:sp>
                <p:nvSpPr>
                  <p:cNvPr id="445" name="Rectangle 444"/>
                  <p:cNvSpPr/>
                  <p:nvPr/>
                </p:nvSpPr>
                <p:spPr>
                  <a:xfrm>
                    <a:off x="5371362" y="5971126"/>
                    <a:ext cx="1973442" cy="338554"/>
                  </a:xfrm>
                  <a:prstGeom prst="rect">
                    <a:avLst/>
                  </a:prstGeom>
                </p:spPr>
                <p:txBody>
                  <a:bodyPr wrap="square">
                    <a:spAutoFit/>
                  </a:bodyPr>
                  <a:lstStyle/>
                  <a:p>
                    <a:r>
                      <a:rPr lang="en-US" sz="1600" dirty="0"/>
                      <a:t> </a:t>
                    </a:r>
                    <a:r>
                      <a:rPr lang="en-US" sz="1600" dirty="0" smtClean="0"/>
                      <a:t>is the gradient</a:t>
                    </a:r>
                  </a:p>
                </p:txBody>
              </p:sp>
              <mc:AlternateContent xmlns:mc="http://schemas.openxmlformats.org/markup-compatibility/2006" xmlns:a14="http://schemas.microsoft.com/office/drawing/2010/main">
                <mc:Choice Requires="a14">
                  <p:sp>
                    <p:nvSpPr>
                      <p:cNvPr id="446" name="Rectangle 445"/>
                      <p:cNvSpPr/>
                      <p:nvPr/>
                    </p:nvSpPr>
                    <p:spPr>
                      <a:xfrm>
                        <a:off x="5095620" y="5971126"/>
                        <a:ext cx="452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446" name="Rectangle 445"/>
                      <p:cNvSpPr>
                        <a:spLocks noRot="1" noChangeAspect="1" noMove="1" noResize="1" noEditPoints="1" noAdjustHandles="1" noChangeArrowheads="1" noChangeShapeType="1" noTextEdit="1"/>
                      </p:cNvSpPr>
                      <p:nvPr/>
                    </p:nvSpPr>
                    <p:spPr>
                      <a:xfrm>
                        <a:off x="5095620" y="5971126"/>
                        <a:ext cx="452368" cy="369332"/>
                      </a:xfrm>
                      <a:prstGeom prst="rect">
                        <a:avLst/>
                      </a:prstGeom>
                      <a:blipFill rotWithShape="0">
                        <a:blip r:embed="rId6"/>
                        <a:stretch>
                          <a:fillRect/>
                        </a:stretch>
                      </a:blipFill>
                    </p:spPr>
                    <p:txBody>
                      <a:bodyPr/>
                      <a:lstStyle/>
                      <a:p>
                        <a:r>
                          <a:rPr lang="en-US">
                            <a:noFill/>
                          </a:rPr>
                          <a:t> </a:t>
                        </a:r>
                      </a:p>
                    </p:txBody>
                  </p:sp>
                </mc:Fallback>
              </mc:AlternateContent>
            </p:grpSp>
          </p:grpSp>
          <p:sp>
            <p:nvSpPr>
              <p:cNvPr id="128" name="Oval 127"/>
              <p:cNvSpPr/>
              <p:nvPr/>
            </p:nvSpPr>
            <p:spPr>
              <a:xfrm>
                <a:off x="3359251" y="344654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8" name="Elbow Connector 327"/>
              <p:cNvCxnSpPr>
                <a:stCxn id="128" idx="4"/>
                <a:endCxn id="407" idx="1"/>
              </p:cNvCxnSpPr>
              <p:nvPr/>
            </p:nvCxnSpPr>
            <p:spPr>
              <a:xfrm rot="16200000" flipH="1">
                <a:off x="3265416" y="3868312"/>
                <a:ext cx="713327" cy="307035"/>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9" name="Content Placeholder 2"/>
              <p:cNvSpPr txBox="1">
                <a:spLocks/>
              </p:cNvSpPr>
              <p:nvPr/>
            </p:nvSpPr>
            <p:spPr>
              <a:xfrm>
                <a:off x="3318115" y="3820532"/>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sp>
            <p:nvSpPr>
              <p:cNvPr id="133" name="Rounded Rectangle 132"/>
              <p:cNvSpPr/>
              <p:nvPr/>
            </p:nvSpPr>
            <p:spPr>
              <a:xfrm>
                <a:off x="3218722" y="1982851"/>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p:grpSp>
            <p:nvGrpSpPr>
              <p:cNvPr id="266" name="Group 265"/>
              <p:cNvGrpSpPr/>
              <p:nvPr/>
            </p:nvGrpSpPr>
            <p:grpSpPr>
              <a:xfrm>
                <a:off x="5113783" y="2591791"/>
                <a:ext cx="1154657" cy="935466"/>
                <a:chOff x="4881711" y="2591791"/>
                <a:chExt cx="1154657" cy="935466"/>
              </a:xfrm>
            </p:grpSpPr>
            <p:sp>
              <p:nvSpPr>
                <p:cNvPr id="136" name="Rounded Rectangle 135"/>
                <p:cNvSpPr/>
                <p:nvPr/>
              </p:nvSpPr>
              <p:spPr>
                <a:xfrm>
                  <a:off x="4881711" y="2918317"/>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STOPPING CRITERIA</a:t>
                  </a:r>
                  <a:endParaRPr lang="en-US" sz="1400" b="1" dirty="0">
                    <a:solidFill>
                      <a:schemeClr val="bg1"/>
                    </a:solidFill>
                    <a:latin typeface="Gill Sans MT" panose="020B0502020104020203" pitchFamily="34" charset="0"/>
                  </a:endParaRPr>
                </a:p>
              </p:txBody>
            </p:sp>
            <p:cxnSp>
              <p:nvCxnSpPr>
                <p:cNvPr id="145" name="Elbow Connector 144"/>
                <p:cNvCxnSpPr>
                  <a:stCxn id="136" idx="0"/>
                  <a:endCxn id="135" idx="2"/>
                </p:cNvCxnSpPr>
                <p:nvPr/>
              </p:nvCxnSpPr>
              <p:spPr>
                <a:xfrm rot="16200000" flipV="1">
                  <a:off x="5290196" y="2749472"/>
                  <a:ext cx="326526" cy="11163"/>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632220" y="2373169"/>
                <a:ext cx="1412403" cy="1160559"/>
                <a:chOff x="3632220" y="2373169"/>
                <a:chExt cx="1412403" cy="1160559"/>
              </a:xfrm>
            </p:grpSpPr>
            <p:sp>
              <p:nvSpPr>
                <p:cNvPr id="134" name="Rounded Rectangle 133"/>
                <p:cNvSpPr/>
                <p:nvPr/>
              </p:nvSpPr>
              <p:spPr>
                <a:xfrm>
                  <a:off x="3632220" y="292478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INITIALIZE</a:t>
                  </a:r>
                  <a:endParaRPr lang="en-US" sz="1400" b="1" dirty="0">
                    <a:solidFill>
                      <a:schemeClr val="bg1"/>
                    </a:solidFill>
                    <a:latin typeface="Gill Sans MT" panose="020B0502020104020203" pitchFamily="34" charset="0"/>
                  </a:endParaRPr>
                </a:p>
              </p:txBody>
            </p:sp>
            <p:cxnSp>
              <p:nvCxnSpPr>
                <p:cNvPr id="149" name="Elbow Connector 148"/>
                <p:cNvCxnSpPr>
                  <a:stCxn id="134" idx="3"/>
                  <a:endCxn id="151" idx="4"/>
                </p:cNvCxnSpPr>
                <p:nvPr/>
              </p:nvCxnSpPr>
              <p:spPr>
                <a:xfrm flipV="1">
                  <a:off x="4786877" y="2591790"/>
                  <a:ext cx="148436" cy="637468"/>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4826002"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65" name="Group 264"/>
              <p:cNvGrpSpPr/>
              <p:nvPr/>
            </p:nvGrpSpPr>
            <p:grpSpPr>
              <a:xfrm>
                <a:off x="4373379" y="1982851"/>
                <a:ext cx="1831554" cy="608940"/>
                <a:chOff x="4373379" y="1982851"/>
                <a:chExt cx="1831554" cy="608940"/>
              </a:xfrm>
            </p:grpSpPr>
            <p:sp>
              <p:nvSpPr>
                <p:cNvPr id="135" name="Rounded Rectangle 134"/>
                <p:cNvSpPr/>
                <p:nvPr/>
              </p:nvSpPr>
              <p:spPr>
                <a:xfrm>
                  <a:off x="4690821" y="1982851"/>
                  <a:ext cx="1514112"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OPTIMIZATION TECHNIQUE</a:t>
                  </a:r>
                  <a:endParaRPr lang="en-US" sz="1400" b="1" dirty="0">
                    <a:solidFill>
                      <a:schemeClr val="bg1"/>
                    </a:solidFill>
                    <a:latin typeface="Gill Sans MT" panose="020B0502020104020203" pitchFamily="34" charset="0"/>
                  </a:endParaRPr>
                </a:p>
              </p:txBody>
            </p:sp>
            <p:cxnSp>
              <p:nvCxnSpPr>
                <p:cNvPr id="156" name="Elbow Connector 155"/>
                <p:cNvCxnSpPr>
                  <a:stCxn id="135" idx="1"/>
                  <a:endCxn id="133" idx="3"/>
                </p:cNvCxnSpPr>
                <p:nvPr/>
              </p:nvCxnSpPr>
              <p:spPr>
                <a:xfrm rot="10800000">
                  <a:off x="4373379" y="2287321"/>
                  <a:ext cx="317442" cy="12700"/>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p:cNvCxnSpPr>
                <a:stCxn id="162" idx="4"/>
                <a:endCxn id="165" idx="0"/>
              </p:cNvCxnSpPr>
              <p:nvPr/>
            </p:nvCxnSpPr>
            <p:spPr>
              <a:xfrm rot="5400000">
                <a:off x="2906411" y="3141267"/>
                <a:ext cx="1105745" cy="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3349972" y="236977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69" name="Elbow Connector 168"/>
              <p:cNvCxnSpPr>
                <a:stCxn id="170" idx="6"/>
                <a:endCxn id="171" idx="2"/>
              </p:cNvCxnSpPr>
              <p:nvPr/>
            </p:nvCxnSpPr>
            <p:spPr>
              <a:xfrm>
                <a:off x="2605423" y="1932396"/>
                <a:ext cx="616996" cy="211827"/>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2386802" y="182308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1" name="Oval 170"/>
              <p:cNvSpPr/>
              <p:nvPr/>
            </p:nvSpPr>
            <p:spPr>
              <a:xfrm>
                <a:off x="3222419" y="203491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9" name="Oval 178"/>
              <p:cNvSpPr/>
              <p:nvPr/>
            </p:nvSpPr>
            <p:spPr>
              <a:xfrm>
                <a:off x="3222419" y="228954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393" name="Elbow Connector 392"/>
            <p:cNvCxnSpPr>
              <a:stCxn id="332" idx="6"/>
              <a:endCxn id="323" idx="2"/>
            </p:cNvCxnSpPr>
            <p:nvPr/>
          </p:nvCxnSpPr>
          <p:spPr>
            <a:xfrm>
              <a:off x="1229935" y="2390262"/>
              <a:ext cx="1360641" cy="1958"/>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3" name="Oval 322"/>
            <p:cNvSpPr/>
            <p:nvPr/>
          </p:nvSpPr>
          <p:spPr>
            <a:xfrm>
              <a:off x="2590576" y="228290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2" name="Oval 331"/>
            <p:cNvSpPr/>
            <p:nvPr/>
          </p:nvSpPr>
          <p:spPr>
            <a:xfrm>
              <a:off x="1011314" y="22809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2" name="Folded Corner 391"/>
            <p:cNvSpPr/>
            <p:nvPr/>
          </p:nvSpPr>
          <p:spPr>
            <a:xfrm>
              <a:off x="608880" y="2188730"/>
              <a:ext cx="850193" cy="40306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p:cxnSp>
          <p:nvCxnSpPr>
            <p:cNvPr id="176" name="Elbow Connector 175"/>
            <p:cNvCxnSpPr/>
            <p:nvPr/>
          </p:nvCxnSpPr>
          <p:spPr>
            <a:xfrm>
              <a:off x="1461669" y="2386810"/>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stCxn id="178" idx="6"/>
              <a:endCxn id="179" idx="2"/>
            </p:cNvCxnSpPr>
            <p:nvPr/>
          </p:nvCxnSpPr>
          <p:spPr>
            <a:xfrm flipV="1">
              <a:off x="2605423" y="2398860"/>
              <a:ext cx="616996" cy="163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2386802" y="229118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sp>
            <p:nvSpPr>
              <p:cNvPr id="66" name="Rectangle 65"/>
              <p:cNvSpPr/>
              <p:nvPr/>
            </p:nvSpPr>
            <p:spPr>
              <a:xfrm>
                <a:off x="6645682" y="2479084"/>
                <a:ext cx="5318970" cy="2031325"/>
              </a:xfrm>
              <a:prstGeom prst="rect">
                <a:avLst/>
              </a:prstGeom>
            </p:spPr>
            <p:txBody>
              <a:bodyPr wrap="square">
                <a:spAutoFit/>
              </a:bodyPr>
              <a:lstStyle/>
              <a:p>
                <a:r>
                  <a:rPr lang="en-US" dirty="0" smtClean="0"/>
                  <a:t>One method is to check </a:t>
                </a:r>
                <a14:m>
                  <m:oMath xmlns:m="http://schemas.openxmlformats.org/officeDocument/2006/math">
                    <m:r>
                      <m:rPr>
                        <m:sty m:val="p"/>
                      </m:rPr>
                      <a:rPr lang="en-US">
                        <a:latin typeface="Cambria Math" panose="02040503050406030204" pitchFamily="18" charset="0"/>
                        <a:ea typeface="Cambria Math" panose="02040503050406030204" pitchFamily="18" charset="0"/>
                      </a:rPr>
                      <m:t>J</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smtClean="0"/>
                  <a:t> over several steps of gradient descent to determine if it is changing and by how much.  If it is not changing much your algorithm concludes optimization and publishes the values for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smtClean="0"/>
                  <a:t>.</a:t>
                </a:r>
              </a:p>
              <a:p>
                <a:endParaRPr lang="en-US" dirty="0" smtClean="0"/>
              </a:p>
              <a:p>
                <a:r>
                  <a:rPr lang="en-US" dirty="0" smtClean="0"/>
                  <a:t>Example: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ε</m:t>
                    </m:r>
                    <m:r>
                      <a:rPr lang="en-US" b="0" i="0" smtClean="0">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J</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𝑘</m:t>
                        </m:r>
                      </m:e>
                    </m:d>
                    <m:r>
                      <a:rPr lang="en-US" b="0" i="0" baseline="-25000" smtClean="0">
                        <a:latin typeface="Cambria Math" panose="02040503050406030204" pitchFamily="18" charset="0"/>
                        <a:ea typeface="Cambria Math" panose="02040503050406030204" pitchFamily="18" charset="0"/>
                      </a:rPr>
                      <m:t> </m:t>
                    </m:r>
                    <m:r>
                      <a:rPr lang="en-US" b="0" i="0" smtClean="0">
                        <a:latin typeface="Cambria Math" panose="02040503050406030204" pitchFamily="18" charset="0"/>
                        <a:ea typeface="Cambria Math" panose="02040503050406030204" pitchFamily="18" charset="0"/>
                      </a:rPr>
                      <m:t>−</m:t>
                    </m:r>
                    <m:r>
                      <a:rPr lang="en-US" b="0" i="0" baseline="-25000"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J</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baseline="-25000"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oMath>
                </a14:m>
                <a:r>
                  <a:rPr lang="en-US" dirty="0" smtClean="0"/>
                  <a:t>, where k is the </a:t>
                </a:r>
                <a:r>
                  <a:rPr lang="en-US" dirty="0" err="1" smtClean="0"/>
                  <a:t>k</a:t>
                </a:r>
                <a:r>
                  <a:rPr lang="en-US" baseline="30000" dirty="0" err="1" smtClean="0"/>
                  <a:t>th</a:t>
                </a:r>
                <a:r>
                  <a:rPr lang="en-US" baseline="30000" dirty="0" smtClean="0"/>
                  <a:t>  </a:t>
                </a:r>
                <a:r>
                  <a:rPr lang="en-US" dirty="0" smtClean="0"/>
                  <a:t>step of gradient descent and </a:t>
                </a:r>
                <a14:m>
                  <m:oMath xmlns:m="http://schemas.openxmlformats.org/officeDocument/2006/math">
                    <m:r>
                      <m:rPr>
                        <m:sty m:val="p"/>
                      </m:rPr>
                      <a:rPr lang="el-GR" i="1">
                        <a:latin typeface="Cambria Math" panose="02040503050406030204" pitchFamily="18" charset="0"/>
                        <a:ea typeface="Cambria Math" panose="02040503050406030204" pitchFamily="18" charset="0"/>
                      </a:rPr>
                      <m:t>ε</m:t>
                    </m:r>
                  </m:oMath>
                </a14:m>
                <a:r>
                  <a:rPr lang="en-US" dirty="0" smtClean="0"/>
                  <a:t> = 0.01 </a:t>
                </a:r>
              </a:p>
            </p:txBody>
          </p:sp>
        </mc:Choice>
        <mc:Fallback xmlns="">
          <p:sp>
            <p:nvSpPr>
              <p:cNvPr id="66" name="Rectangle 65"/>
              <p:cNvSpPr>
                <a:spLocks noRot="1" noChangeAspect="1" noMove="1" noResize="1" noEditPoints="1" noAdjustHandles="1" noChangeArrowheads="1" noChangeShapeType="1" noTextEdit="1"/>
              </p:cNvSpPr>
              <p:nvPr/>
            </p:nvSpPr>
            <p:spPr>
              <a:xfrm>
                <a:off x="6645682" y="2479084"/>
                <a:ext cx="5318970" cy="2031325"/>
              </a:xfrm>
              <a:prstGeom prst="rect">
                <a:avLst/>
              </a:prstGeom>
              <a:blipFill rotWithShape="0">
                <a:blip r:embed="rId12"/>
                <a:stretch>
                  <a:fillRect l="-916" t="-1802" b="-3904"/>
                </a:stretch>
              </a:blipFill>
            </p:spPr>
            <p:txBody>
              <a:bodyPr/>
              <a:lstStyle/>
              <a:p>
                <a:r>
                  <a:rPr lang="en-US">
                    <a:noFill/>
                  </a:rPr>
                  <a:t> </a:t>
                </a:r>
              </a:p>
            </p:txBody>
          </p:sp>
        </mc:Fallback>
      </mc:AlternateContent>
      <p:grpSp>
        <p:nvGrpSpPr>
          <p:cNvPr id="69" name="Group 68"/>
          <p:cNvGrpSpPr/>
          <p:nvPr/>
        </p:nvGrpSpPr>
        <p:grpSpPr>
          <a:xfrm>
            <a:off x="2546454" y="4013749"/>
            <a:ext cx="3952398" cy="743501"/>
            <a:chOff x="2546454" y="4013749"/>
            <a:chExt cx="3952398" cy="743501"/>
          </a:xfrm>
        </p:grpSpPr>
        <p:grpSp>
          <p:nvGrpSpPr>
            <p:cNvPr id="70" name="Group 69"/>
            <p:cNvGrpSpPr/>
            <p:nvPr/>
          </p:nvGrpSpPr>
          <p:grpSpPr>
            <a:xfrm>
              <a:off x="2546454" y="4013749"/>
              <a:ext cx="1234872" cy="743501"/>
              <a:chOff x="7414094" y="4216937"/>
              <a:chExt cx="1234872" cy="743501"/>
            </a:xfrm>
          </p:grpSpPr>
          <p:cxnSp>
            <p:nvCxnSpPr>
              <p:cNvPr id="74" name="Elbow Connector 73"/>
              <p:cNvCxnSpPr>
                <a:stCxn id="75" idx="3"/>
              </p:cNvCxnSpPr>
              <p:nvPr/>
            </p:nvCxnSpPr>
            <p:spPr>
              <a:xfrm flipV="1">
                <a:off x="8031530" y="4585349"/>
                <a:ext cx="617436" cy="333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Folded Corner 74"/>
              <p:cNvSpPr/>
              <p:nvPr/>
            </p:nvSpPr>
            <p:spPr>
              <a:xfrm>
                <a:off x="7414094" y="421693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p:grpSp>
        <p:grpSp>
          <p:nvGrpSpPr>
            <p:cNvPr id="71" name="Group 70"/>
            <p:cNvGrpSpPr/>
            <p:nvPr/>
          </p:nvGrpSpPr>
          <p:grpSpPr>
            <a:xfrm>
              <a:off x="4913404" y="4165444"/>
              <a:ext cx="1585448" cy="498598"/>
              <a:chOff x="9781044" y="4105312"/>
              <a:chExt cx="1585448" cy="498598"/>
            </a:xfrm>
          </p:grpSpPr>
          <p:cxnSp>
            <p:nvCxnSpPr>
              <p:cNvPr id="72" name="Elbow Connector 71"/>
              <p:cNvCxnSpPr/>
              <p:nvPr/>
            </p:nvCxnSpPr>
            <p:spPr>
              <a:xfrm flipV="1">
                <a:off x="9781044" y="4322029"/>
                <a:ext cx="617436" cy="333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Content Placeholder 2"/>
              <p:cNvSpPr txBox="1">
                <a:spLocks/>
              </p:cNvSpPr>
              <p:nvPr/>
            </p:nvSpPr>
            <p:spPr>
              <a:xfrm>
                <a:off x="10459752" y="4105312"/>
                <a:ext cx="906740" cy="4985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smtClean="0">
                    <a:latin typeface="Gill Sans MT" panose="020B0502020104020203" pitchFamily="34" charset="0"/>
                  </a:rPr>
                  <a:t>Estimated “y”</a:t>
                </a:r>
                <a:endParaRPr lang="en-US" sz="1800" dirty="0">
                  <a:latin typeface="Gill Sans MT" panose="020B0502020104020203" pitchFamily="34" charset="0"/>
                </a:endParaRPr>
              </a:p>
            </p:txBody>
          </p:sp>
        </p:grpSp>
      </p:grpSp>
    </p:spTree>
    <p:extLst>
      <p:ext uri="{BB962C8B-B14F-4D97-AF65-F5344CB8AC3E}">
        <p14:creationId xmlns:p14="http://schemas.microsoft.com/office/powerpoint/2010/main" val="137347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17"/>
                                        </p:tgtEl>
                                      </p:cBhvr>
                                    </p:animEffect>
                                    <p:set>
                                      <p:cBhvr>
                                        <p:cTn id="12" dur="1" fill="hold">
                                          <p:stCondLst>
                                            <p:cond delay="499"/>
                                          </p:stCondLst>
                                        </p:cTn>
                                        <p:tgtEl>
                                          <p:spTgt spid="21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 descr="http://www.holehouse.org/mlclass/01_02_Introduction_regression_analysis_and_gr_files/Image%20%5b14%5d.pn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817930" y="1758893"/>
            <a:ext cx="5410200" cy="396240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838200" y="181492"/>
            <a:ext cx="850104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a:t>Demystifying the ML “Black Box”</a:t>
            </a:r>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Putting the learning algorithm into perspective … re-use the linear regression problem</a:t>
            </a:r>
            <a:endParaRPr lang="en-US" sz="2400" dirty="0"/>
          </a:p>
        </p:txBody>
      </p:sp>
      <mc:AlternateContent xmlns:mc="http://schemas.openxmlformats.org/markup-compatibility/2006" xmlns:a14="http://schemas.microsoft.com/office/drawing/2010/main">
        <mc:Choice Requires="a14">
          <p:sp>
            <p:nvSpPr>
              <p:cNvPr id="62" name="Content Placeholder 2"/>
              <p:cNvSpPr txBox="1">
                <a:spLocks/>
              </p:cNvSpPr>
              <p:nvPr/>
            </p:nvSpPr>
            <p:spPr>
              <a:xfrm>
                <a:off x="6838908" y="1303728"/>
                <a:ext cx="5490293" cy="5648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m:rPr>
                        <m:sty m:val="p"/>
                      </m:rPr>
                      <a:rPr lang="en-US" sz="2400" smtClean="0">
                        <a:latin typeface="Cambria Math" panose="02040503050406030204" pitchFamily="18" charset="0"/>
                        <a:ea typeface="Cambria Math" panose="02040503050406030204" pitchFamily="18" charset="0"/>
                      </a:rPr>
                      <m:t>J</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oMath>
                </a14:m>
                <a:r>
                  <a:rPr lang="en-US" sz="2400" dirty="0" smtClean="0">
                    <a:latin typeface="Gill Sans MT" panose="020B0502020104020203" pitchFamily="34" charset="0"/>
                  </a:rPr>
                  <a:t> =</a:t>
                </a:r>
                <a14:m>
                  <m:oMath xmlns:m="http://schemas.openxmlformats.org/officeDocument/2006/math">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m:t>
                        </m:r>
                      </m:num>
                      <m:den>
                        <m:r>
                          <a:rPr lang="en-US" sz="2800" i="1">
                            <a:latin typeface="Cambria Math" panose="02040503050406030204" pitchFamily="18" charset="0"/>
                            <a:ea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𝑚</m:t>
                        </m:r>
                      </m:den>
                    </m:f>
                    <m:nary>
                      <m:naryPr>
                        <m:chr m:val="∑"/>
                        <m:ctrlPr>
                          <a:rPr lang="en-US" sz="2800" i="1">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=1</m:t>
                        </m:r>
                      </m:sub>
                      <m:sup>
                        <m:r>
                          <a:rPr lang="en-US" sz="2800" i="1">
                            <a:latin typeface="Cambria Math" panose="02040503050406030204" pitchFamily="18" charset="0"/>
                            <a:ea typeface="Cambria Math" panose="02040503050406030204" pitchFamily="18" charset="0"/>
                          </a:rPr>
                          <m:t>𝑚</m:t>
                        </m:r>
                      </m:sup>
                      <m:e>
                        <m:r>
                          <a:rPr lang="en-US" sz="280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baseline="-2500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i="1" baseline="-25000">
                            <a:latin typeface="Cambria Math" panose="02040503050406030204" pitchFamily="18" charset="0"/>
                            <a:ea typeface="Cambria Math" panose="02040503050406030204" pitchFamily="18" charset="0"/>
                          </a:rPr>
                          <m:t>1</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𝑥</m:t>
                            </m:r>
                            <m:r>
                              <a:rPr lang="en-US" sz="2800" i="1" baseline="30000">
                                <a:latin typeface="Cambria Math" panose="02040503050406030204" pitchFamily="18" charset="0"/>
                                <a:ea typeface="Cambria Math" panose="02040503050406030204" pitchFamily="18" charset="0"/>
                              </a:rPr>
                              <m:t>(</m:t>
                            </m:r>
                            <m:r>
                              <a:rPr lang="en-US" sz="2800" i="1" baseline="30000">
                                <a:latin typeface="Cambria Math" panose="02040503050406030204" pitchFamily="18" charset="0"/>
                                <a:ea typeface="Cambria Math" panose="02040503050406030204" pitchFamily="18" charset="0"/>
                              </a:rPr>
                              <m:t>𝑖</m:t>
                            </m:r>
                            <m:r>
                              <a:rPr lang="en-US" sz="2800" i="1" baseline="30000">
                                <a:latin typeface="Cambria Math" panose="02040503050406030204" pitchFamily="18" charset="0"/>
                                <a:ea typeface="Cambria Math" panose="02040503050406030204" pitchFamily="18" charset="0"/>
                              </a:rPr>
                              <m:t>)</m:t>
                            </m:r>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m:rPr>
                            <m:nor/>
                          </m:rPr>
                          <a:rPr lang="en-US" sz="2800" baseline="30000" dirty="0">
                            <a:ea typeface="Cambria Math" panose="02040503050406030204" pitchFamily="18" charset="0"/>
                          </a:rPr>
                          <m:t> </m:t>
                        </m:r>
                        <m:r>
                          <a:rPr lang="en-US" sz="2800" i="1" baseline="30000">
                            <a:latin typeface="Cambria Math" panose="02040503050406030204" pitchFamily="18" charset="0"/>
                            <a:ea typeface="Cambria Math" panose="02040503050406030204" pitchFamily="18" charset="0"/>
                          </a:rPr>
                          <m:t>(</m:t>
                        </m:r>
                        <m:r>
                          <a:rPr lang="en-US" sz="2800" i="1" baseline="30000">
                            <a:latin typeface="Cambria Math" panose="02040503050406030204" pitchFamily="18" charset="0"/>
                            <a:ea typeface="Cambria Math" panose="02040503050406030204" pitchFamily="18" charset="0"/>
                          </a:rPr>
                          <m:t>𝑖</m:t>
                        </m:r>
                        <m:r>
                          <a:rPr lang="en-US" sz="2800" i="1" baseline="30000">
                            <a:latin typeface="Cambria Math" panose="02040503050406030204" pitchFamily="18" charset="0"/>
                            <a:ea typeface="Cambria Math" panose="02040503050406030204" pitchFamily="18" charset="0"/>
                          </a:rPr>
                          <m:t>)</m:t>
                        </m:r>
                        <m:r>
                          <m:rPr>
                            <m:nor/>
                          </m:rPr>
                          <a:rPr lang="en-US" sz="2800" dirty="0">
                            <a:latin typeface="Gill Sans MT" panose="020B0502020104020203" pitchFamily="34" charset="0"/>
                          </a:rPr>
                          <m:t>)</m:t>
                        </m:r>
                        <m:r>
                          <m:rPr>
                            <m:nor/>
                          </m:rPr>
                          <a:rPr lang="en-US" sz="2800" baseline="30000" dirty="0">
                            <a:latin typeface="Gill Sans MT" panose="020B0502020104020203" pitchFamily="34" charset="0"/>
                          </a:rPr>
                          <m:t>2</m:t>
                        </m:r>
                        <m:r>
                          <m:rPr>
                            <m:nor/>
                          </m:rPr>
                          <a:rPr lang="en-US" sz="2800" dirty="0">
                            <a:latin typeface="Gill Sans MT" panose="020B0502020104020203" pitchFamily="34" charset="0"/>
                          </a:rPr>
                          <m:t> </m:t>
                        </m:r>
                      </m:e>
                    </m:nary>
                  </m:oMath>
                </a14:m>
                <a:r>
                  <a:rPr lang="en-US" sz="2400" dirty="0" smtClean="0">
                    <a:latin typeface="Gill Sans MT" panose="020B0502020104020203" pitchFamily="34" charset="0"/>
                  </a:rPr>
                  <a:t> </a:t>
                </a:r>
                <a:endParaRPr lang="en-US" sz="2400" dirty="0">
                  <a:latin typeface="Gill Sans MT" panose="020B0502020104020203" pitchFamily="34" charset="0"/>
                </a:endParaRPr>
              </a:p>
            </p:txBody>
          </p:sp>
        </mc:Choice>
        <mc:Fallback xmlns="">
          <p:sp>
            <p:nvSpPr>
              <p:cNvPr id="62" name="Content Placeholder 2"/>
              <p:cNvSpPr txBox="1">
                <a:spLocks noRot="1" noChangeAspect="1" noMove="1" noResize="1" noEditPoints="1" noAdjustHandles="1" noChangeArrowheads="1" noChangeShapeType="1" noTextEdit="1"/>
              </p:cNvSpPr>
              <p:nvPr/>
            </p:nvSpPr>
            <p:spPr>
              <a:xfrm>
                <a:off x="6838908" y="1303728"/>
                <a:ext cx="5490293" cy="564898"/>
              </a:xfrm>
              <a:prstGeom prst="rect">
                <a:avLst/>
              </a:prstGeom>
              <a:blipFill rotWithShape="0">
                <a:blip r:embed="rId4"/>
                <a:stretch>
                  <a:fillRect t="-2151" b="-11828"/>
                </a:stretch>
              </a:blipFill>
            </p:spPr>
            <p:txBody>
              <a:bodyPr/>
              <a:lstStyle/>
              <a:p>
                <a:r>
                  <a:rPr lang="en-US">
                    <a:noFill/>
                  </a:rPr>
                  <a:t> </a:t>
                </a:r>
              </a:p>
            </p:txBody>
          </p:sp>
        </mc:Fallback>
      </mc:AlternateContent>
      <p:sp>
        <p:nvSpPr>
          <p:cNvPr id="4" name="Oval 3"/>
          <p:cNvSpPr/>
          <p:nvPr/>
        </p:nvSpPr>
        <p:spPr>
          <a:xfrm>
            <a:off x="9587589" y="3547655"/>
            <a:ext cx="150192" cy="150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9655206" y="3619054"/>
            <a:ext cx="150192" cy="242985"/>
            <a:chOff x="9655206" y="4784949"/>
            <a:chExt cx="150192" cy="242985"/>
          </a:xfrm>
        </p:grpSpPr>
        <p:sp>
          <p:nvSpPr>
            <p:cNvPr id="65" name="Oval 64"/>
            <p:cNvSpPr/>
            <p:nvPr/>
          </p:nvSpPr>
          <p:spPr>
            <a:xfrm>
              <a:off x="9655206" y="4877742"/>
              <a:ext cx="150192" cy="150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9668210" y="4784949"/>
              <a:ext cx="70196" cy="170300"/>
            </a:xfrm>
            <a:prstGeom prst="straightConnector1">
              <a:avLst/>
            </a:prstGeom>
            <a:ln w="158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9655206" y="3789374"/>
            <a:ext cx="150192" cy="247595"/>
            <a:chOff x="9655206" y="4955269"/>
            <a:chExt cx="150192" cy="247595"/>
          </a:xfrm>
        </p:grpSpPr>
        <p:sp>
          <p:nvSpPr>
            <p:cNvPr id="66" name="Oval 65"/>
            <p:cNvSpPr/>
            <p:nvPr/>
          </p:nvSpPr>
          <p:spPr>
            <a:xfrm>
              <a:off x="9655206" y="5052672"/>
              <a:ext cx="150192" cy="150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p:nvPr/>
          </p:nvCxnSpPr>
          <p:spPr>
            <a:xfrm>
              <a:off x="9737781" y="4955269"/>
              <a:ext cx="0" cy="172499"/>
            </a:xfrm>
            <a:prstGeom prst="straightConnector1">
              <a:avLst/>
            </a:prstGeom>
            <a:ln w="158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9590961" y="3961652"/>
            <a:ext cx="150192" cy="245257"/>
            <a:chOff x="9590961" y="5127547"/>
            <a:chExt cx="150192" cy="245257"/>
          </a:xfrm>
        </p:grpSpPr>
        <p:sp>
          <p:nvSpPr>
            <p:cNvPr id="67" name="Oval 66"/>
            <p:cNvSpPr/>
            <p:nvPr/>
          </p:nvSpPr>
          <p:spPr>
            <a:xfrm>
              <a:off x="9590961" y="5222612"/>
              <a:ext cx="150192" cy="15019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p:nvPr/>
          </p:nvCxnSpPr>
          <p:spPr>
            <a:xfrm flipH="1">
              <a:off x="9674436" y="5127547"/>
              <a:ext cx="64245" cy="159340"/>
            </a:xfrm>
            <a:prstGeom prst="straightConnector1">
              <a:avLst/>
            </a:prstGeom>
            <a:ln w="158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9578236" y="4121504"/>
            <a:ext cx="150192" cy="269622"/>
            <a:chOff x="9578236" y="5287399"/>
            <a:chExt cx="150192" cy="269622"/>
          </a:xfrm>
        </p:grpSpPr>
        <p:sp>
          <p:nvSpPr>
            <p:cNvPr id="68" name="Oval 67"/>
            <p:cNvSpPr/>
            <p:nvPr/>
          </p:nvSpPr>
          <p:spPr>
            <a:xfrm>
              <a:off x="9578236" y="5406829"/>
              <a:ext cx="150192" cy="15019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p:cNvCxnSpPr/>
            <p:nvPr/>
          </p:nvCxnSpPr>
          <p:spPr>
            <a:xfrm flipH="1">
              <a:off x="9656444" y="5287399"/>
              <a:ext cx="15520" cy="96852"/>
            </a:xfrm>
            <a:prstGeom prst="straightConnector1">
              <a:avLst/>
            </a:prstGeom>
            <a:ln w="15875">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9651499" y="5386804"/>
              <a:ext cx="11186" cy="95121"/>
            </a:xfrm>
            <a:prstGeom prst="straightConnector1">
              <a:avLst/>
            </a:prstGeom>
            <a:ln w="15875">
              <a:solidFill>
                <a:schemeClr val="tx1">
                  <a:alpha val="51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9501306" y="4316030"/>
            <a:ext cx="150192" cy="233993"/>
            <a:chOff x="9501306" y="5481925"/>
            <a:chExt cx="150192" cy="233993"/>
          </a:xfrm>
        </p:grpSpPr>
        <p:sp>
          <p:nvSpPr>
            <p:cNvPr id="80" name="Oval 79"/>
            <p:cNvSpPr/>
            <p:nvPr/>
          </p:nvSpPr>
          <p:spPr>
            <a:xfrm>
              <a:off x="9501306" y="5565726"/>
              <a:ext cx="150192" cy="15019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p:cNvCxnSpPr/>
            <p:nvPr/>
          </p:nvCxnSpPr>
          <p:spPr>
            <a:xfrm flipH="1">
              <a:off x="9576402" y="5481925"/>
              <a:ext cx="73664" cy="158897"/>
            </a:xfrm>
            <a:prstGeom prst="straightConnector1">
              <a:avLst/>
            </a:prstGeom>
            <a:ln w="15875">
              <a:solidFill>
                <a:schemeClr val="tx1">
                  <a:alpha val="51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8796300" y="4457985"/>
            <a:ext cx="1208752" cy="642850"/>
            <a:chOff x="8796300" y="5623880"/>
            <a:chExt cx="1208752" cy="642850"/>
          </a:xfrm>
        </p:grpSpPr>
        <p:grpSp>
          <p:nvGrpSpPr>
            <p:cNvPr id="34" name="Group 33"/>
            <p:cNvGrpSpPr/>
            <p:nvPr/>
          </p:nvGrpSpPr>
          <p:grpSpPr>
            <a:xfrm>
              <a:off x="8796300" y="5789830"/>
              <a:ext cx="1208752" cy="476900"/>
              <a:chOff x="8796300" y="5789830"/>
              <a:chExt cx="1208752" cy="476900"/>
            </a:xfrm>
          </p:grpSpPr>
          <p:cxnSp>
            <p:nvCxnSpPr>
              <p:cNvPr id="70" name="Straight Connector 69"/>
              <p:cNvCxnSpPr/>
              <p:nvPr/>
            </p:nvCxnSpPr>
            <p:spPr>
              <a:xfrm flipH="1" flipV="1">
                <a:off x="9505014" y="6011069"/>
                <a:ext cx="500038" cy="2556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9501306" y="5789830"/>
                <a:ext cx="2087" cy="2148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8796300" y="6007785"/>
                <a:ext cx="708714" cy="2102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9404650" y="5623880"/>
              <a:ext cx="150192" cy="150192"/>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p:cNvCxnSpPr/>
            <p:nvPr/>
          </p:nvCxnSpPr>
          <p:spPr>
            <a:xfrm flipH="1">
              <a:off x="9479139" y="5641389"/>
              <a:ext cx="104916" cy="47264"/>
            </a:xfrm>
            <a:prstGeom prst="straightConnector1">
              <a:avLst/>
            </a:prstGeom>
            <a:ln w="15875">
              <a:solidFill>
                <a:schemeClr val="tx1">
                  <a:alpha val="51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5"/>
          <a:stretch>
            <a:fillRect/>
          </a:stretch>
        </p:blipFill>
        <p:spPr>
          <a:xfrm>
            <a:off x="-45304" y="2204864"/>
            <a:ext cx="6682105" cy="3406465"/>
          </a:xfrm>
          <a:prstGeom prst="rect">
            <a:avLst/>
          </a:prstGeom>
        </p:spPr>
      </p:pic>
      <mc:AlternateContent xmlns:mc="http://schemas.openxmlformats.org/markup-compatibility/2006" xmlns:a14="http://schemas.microsoft.com/office/drawing/2010/main">
        <mc:Choice Requires="a14">
          <p:sp>
            <p:nvSpPr>
              <p:cNvPr id="197" name="Content Placeholder 2"/>
              <p:cNvSpPr txBox="1">
                <a:spLocks/>
              </p:cNvSpPr>
              <p:nvPr/>
            </p:nvSpPr>
            <p:spPr>
              <a:xfrm>
                <a:off x="2505943" y="1411289"/>
                <a:ext cx="2374556"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h</m:t>
                      </m:r>
                      <m:r>
                        <a:rPr lang="en-US" sz="240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 </m:t>
                      </m:r>
                    </m:oMath>
                  </m:oMathPara>
                </a14:m>
                <a:endParaRPr lang="en-US" sz="2400" dirty="0">
                  <a:latin typeface="Gill Sans MT" panose="020B0502020104020203" pitchFamily="34" charset="0"/>
                </a:endParaRPr>
              </a:p>
            </p:txBody>
          </p:sp>
        </mc:Choice>
        <mc:Fallback xmlns="">
          <p:sp>
            <p:nvSpPr>
              <p:cNvPr id="197" name="Content Placeholder 2"/>
              <p:cNvSpPr txBox="1">
                <a:spLocks noRot="1" noChangeAspect="1" noMove="1" noResize="1" noEditPoints="1" noAdjustHandles="1" noChangeArrowheads="1" noChangeShapeType="1" noTextEdit="1"/>
              </p:cNvSpPr>
              <p:nvPr/>
            </p:nvSpPr>
            <p:spPr>
              <a:xfrm>
                <a:off x="2505943" y="1411289"/>
                <a:ext cx="2374556" cy="332399"/>
              </a:xfrm>
              <a:prstGeom prst="rect">
                <a:avLst/>
              </a:prstGeom>
              <a:blipFill rotWithShape="0">
                <a:blip r:embed="rId9"/>
                <a:stretch>
                  <a:fillRect l="-5897" t="-5556" b="-22222"/>
                </a:stretch>
              </a:blipFill>
            </p:spPr>
            <p:txBody>
              <a:bodyPr/>
              <a:lstStyle/>
              <a:p>
                <a:r>
                  <a:rPr lang="en-US">
                    <a:noFill/>
                  </a:rPr>
                  <a:t> </a:t>
                </a:r>
              </a:p>
            </p:txBody>
          </p:sp>
        </mc:Fallback>
      </mc:AlternateContent>
      <p:cxnSp>
        <p:nvCxnSpPr>
          <p:cNvPr id="99" name="Straight Connector 98"/>
          <p:cNvCxnSpPr/>
          <p:nvPr/>
        </p:nvCxnSpPr>
        <p:spPr>
          <a:xfrm flipV="1">
            <a:off x="792627" y="4845174"/>
            <a:ext cx="5507377" cy="279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Rectangle 197"/>
          <p:cNvSpPr/>
          <p:nvPr/>
        </p:nvSpPr>
        <p:spPr>
          <a:xfrm>
            <a:off x="9807870" y="3615670"/>
            <a:ext cx="766997" cy="369332"/>
          </a:xfrm>
          <a:prstGeom prst="rect">
            <a:avLst/>
          </a:prstGeom>
        </p:spPr>
        <p:txBody>
          <a:bodyPr wrap="square">
            <a:spAutoFit/>
          </a:bodyPr>
          <a:lstStyle/>
          <a:p>
            <a:r>
              <a:rPr lang="en-US" dirty="0" smtClean="0"/>
              <a:t>Step 1</a:t>
            </a:r>
          </a:p>
        </p:txBody>
      </p:sp>
      <p:sp>
        <p:nvSpPr>
          <p:cNvPr id="200" name="Rectangle 199"/>
          <p:cNvSpPr/>
          <p:nvPr/>
        </p:nvSpPr>
        <p:spPr>
          <a:xfrm>
            <a:off x="9767785" y="3787858"/>
            <a:ext cx="766997" cy="369332"/>
          </a:xfrm>
          <a:prstGeom prst="rect">
            <a:avLst/>
          </a:prstGeom>
        </p:spPr>
        <p:txBody>
          <a:bodyPr wrap="square">
            <a:spAutoFit/>
          </a:bodyPr>
          <a:lstStyle/>
          <a:p>
            <a:r>
              <a:rPr lang="en-US" dirty="0" smtClean="0"/>
              <a:t>Step 2</a:t>
            </a:r>
          </a:p>
        </p:txBody>
      </p:sp>
      <p:sp>
        <p:nvSpPr>
          <p:cNvPr id="201" name="Rectangle 200"/>
          <p:cNvSpPr/>
          <p:nvPr/>
        </p:nvSpPr>
        <p:spPr>
          <a:xfrm>
            <a:off x="9702284" y="3956163"/>
            <a:ext cx="766997" cy="369332"/>
          </a:xfrm>
          <a:prstGeom prst="rect">
            <a:avLst/>
          </a:prstGeom>
        </p:spPr>
        <p:txBody>
          <a:bodyPr wrap="square">
            <a:spAutoFit/>
          </a:bodyPr>
          <a:lstStyle/>
          <a:p>
            <a:r>
              <a:rPr lang="en-US" dirty="0" smtClean="0"/>
              <a:t>Step 3</a:t>
            </a:r>
          </a:p>
        </p:txBody>
      </p:sp>
      <p:sp>
        <p:nvSpPr>
          <p:cNvPr id="202" name="Rectangle 201"/>
          <p:cNvSpPr/>
          <p:nvPr/>
        </p:nvSpPr>
        <p:spPr>
          <a:xfrm>
            <a:off x="9678130" y="4140615"/>
            <a:ext cx="766997" cy="369332"/>
          </a:xfrm>
          <a:prstGeom prst="rect">
            <a:avLst/>
          </a:prstGeom>
        </p:spPr>
        <p:txBody>
          <a:bodyPr wrap="square">
            <a:spAutoFit/>
          </a:bodyPr>
          <a:lstStyle/>
          <a:p>
            <a:r>
              <a:rPr lang="en-US" dirty="0" smtClean="0"/>
              <a:t>Step 4</a:t>
            </a:r>
          </a:p>
        </p:txBody>
      </p:sp>
      <p:sp>
        <p:nvSpPr>
          <p:cNvPr id="203" name="Rectangle 202"/>
          <p:cNvSpPr/>
          <p:nvPr/>
        </p:nvSpPr>
        <p:spPr>
          <a:xfrm>
            <a:off x="9572474" y="4306351"/>
            <a:ext cx="766997" cy="369332"/>
          </a:xfrm>
          <a:prstGeom prst="rect">
            <a:avLst/>
          </a:prstGeom>
        </p:spPr>
        <p:txBody>
          <a:bodyPr wrap="square">
            <a:spAutoFit/>
          </a:bodyPr>
          <a:lstStyle/>
          <a:p>
            <a:r>
              <a:rPr lang="en-US" dirty="0" smtClean="0"/>
              <a:t>Step 5</a:t>
            </a:r>
          </a:p>
        </p:txBody>
      </p:sp>
      <p:sp>
        <p:nvSpPr>
          <p:cNvPr id="204" name="Rectangle 203"/>
          <p:cNvSpPr/>
          <p:nvPr/>
        </p:nvSpPr>
        <p:spPr>
          <a:xfrm>
            <a:off x="9469424" y="4489785"/>
            <a:ext cx="766997" cy="369332"/>
          </a:xfrm>
          <a:prstGeom prst="rect">
            <a:avLst/>
          </a:prstGeom>
        </p:spPr>
        <p:txBody>
          <a:bodyPr wrap="square">
            <a:spAutoFit/>
          </a:bodyPr>
          <a:lstStyle/>
          <a:p>
            <a:r>
              <a:rPr lang="en-US" dirty="0" smtClean="0"/>
              <a:t>Step 6</a:t>
            </a:r>
          </a:p>
        </p:txBody>
      </p:sp>
      <p:sp>
        <p:nvSpPr>
          <p:cNvPr id="205" name="Rectangle 204"/>
          <p:cNvSpPr/>
          <p:nvPr/>
        </p:nvSpPr>
        <p:spPr>
          <a:xfrm>
            <a:off x="9717884" y="3418460"/>
            <a:ext cx="1418676" cy="369332"/>
          </a:xfrm>
          <a:prstGeom prst="rect">
            <a:avLst/>
          </a:prstGeom>
        </p:spPr>
        <p:txBody>
          <a:bodyPr wrap="square">
            <a:spAutoFit/>
          </a:bodyPr>
          <a:lstStyle/>
          <a:p>
            <a:r>
              <a:rPr lang="en-US" dirty="0" smtClean="0"/>
              <a:t>Initialization</a:t>
            </a:r>
          </a:p>
        </p:txBody>
      </p:sp>
      <p:sp>
        <p:nvSpPr>
          <p:cNvPr id="206" name="Rectangle 205"/>
          <p:cNvSpPr/>
          <p:nvPr/>
        </p:nvSpPr>
        <p:spPr>
          <a:xfrm>
            <a:off x="6293675" y="4654151"/>
            <a:ext cx="1418676" cy="369332"/>
          </a:xfrm>
          <a:prstGeom prst="rect">
            <a:avLst/>
          </a:prstGeom>
        </p:spPr>
        <p:txBody>
          <a:bodyPr wrap="square">
            <a:spAutoFit/>
          </a:bodyPr>
          <a:lstStyle/>
          <a:p>
            <a:r>
              <a:rPr lang="en-US" dirty="0" smtClean="0">
                <a:solidFill>
                  <a:srgbClr val="FF0000"/>
                </a:solidFill>
              </a:rPr>
              <a:t>Initialization</a:t>
            </a:r>
          </a:p>
        </p:txBody>
      </p:sp>
      <p:cxnSp>
        <p:nvCxnSpPr>
          <p:cNvPr id="207" name="Straight Connector 206"/>
          <p:cNvCxnSpPr/>
          <p:nvPr/>
        </p:nvCxnSpPr>
        <p:spPr>
          <a:xfrm flipV="1">
            <a:off x="792627" y="4192879"/>
            <a:ext cx="5474416" cy="46355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08" name="Rectangle 207"/>
          <p:cNvSpPr/>
          <p:nvPr/>
        </p:nvSpPr>
        <p:spPr>
          <a:xfrm>
            <a:off x="6232985" y="3985404"/>
            <a:ext cx="1418676" cy="369332"/>
          </a:xfrm>
          <a:prstGeom prst="rect">
            <a:avLst/>
          </a:prstGeom>
        </p:spPr>
        <p:txBody>
          <a:bodyPr wrap="square">
            <a:spAutoFit/>
          </a:bodyPr>
          <a:lstStyle/>
          <a:p>
            <a:r>
              <a:rPr lang="en-US" dirty="0" smtClean="0">
                <a:solidFill>
                  <a:srgbClr val="FF0000"/>
                </a:solidFill>
              </a:rPr>
              <a:t>Step 1</a:t>
            </a:r>
          </a:p>
        </p:txBody>
      </p:sp>
      <p:cxnSp>
        <p:nvCxnSpPr>
          <p:cNvPr id="209" name="Straight Connector 208"/>
          <p:cNvCxnSpPr/>
          <p:nvPr/>
        </p:nvCxnSpPr>
        <p:spPr>
          <a:xfrm flipV="1">
            <a:off x="775598" y="3467855"/>
            <a:ext cx="5470451" cy="1066379"/>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0" name="Rectangle 209"/>
          <p:cNvSpPr/>
          <p:nvPr/>
        </p:nvSpPr>
        <p:spPr>
          <a:xfrm>
            <a:off x="5927775" y="3511123"/>
            <a:ext cx="1418676" cy="369332"/>
          </a:xfrm>
          <a:prstGeom prst="rect">
            <a:avLst/>
          </a:prstGeom>
        </p:spPr>
        <p:txBody>
          <a:bodyPr wrap="square">
            <a:spAutoFit/>
          </a:bodyPr>
          <a:lstStyle/>
          <a:p>
            <a:r>
              <a:rPr lang="en-US" dirty="0" smtClean="0">
                <a:solidFill>
                  <a:srgbClr val="FF0000"/>
                </a:solidFill>
              </a:rPr>
              <a:t>Step 2</a:t>
            </a:r>
          </a:p>
        </p:txBody>
      </p:sp>
      <p:cxnSp>
        <p:nvCxnSpPr>
          <p:cNvPr id="211" name="Straight Connector 210"/>
          <p:cNvCxnSpPr/>
          <p:nvPr/>
        </p:nvCxnSpPr>
        <p:spPr>
          <a:xfrm flipV="1">
            <a:off x="792627" y="2953014"/>
            <a:ext cx="5437886" cy="150497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6018028" y="2953441"/>
            <a:ext cx="1418676" cy="369332"/>
          </a:xfrm>
          <a:prstGeom prst="rect">
            <a:avLst/>
          </a:prstGeom>
        </p:spPr>
        <p:txBody>
          <a:bodyPr wrap="square">
            <a:spAutoFit/>
          </a:bodyPr>
          <a:lstStyle/>
          <a:p>
            <a:r>
              <a:rPr lang="en-US" dirty="0" smtClean="0">
                <a:solidFill>
                  <a:srgbClr val="FF0000"/>
                </a:solidFill>
              </a:rPr>
              <a:t>Step 3</a:t>
            </a:r>
          </a:p>
        </p:txBody>
      </p:sp>
      <p:cxnSp>
        <p:nvCxnSpPr>
          <p:cNvPr id="213" name="Straight Connector 212"/>
          <p:cNvCxnSpPr/>
          <p:nvPr/>
        </p:nvCxnSpPr>
        <p:spPr>
          <a:xfrm flipV="1">
            <a:off x="792627" y="2588149"/>
            <a:ext cx="5470451" cy="18489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4" name="Rectangle 213"/>
          <p:cNvSpPr/>
          <p:nvPr/>
        </p:nvSpPr>
        <p:spPr>
          <a:xfrm>
            <a:off x="6054287" y="2552616"/>
            <a:ext cx="1418676" cy="369332"/>
          </a:xfrm>
          <a:prstGeom prst="rect">
            <a:avLst/>
          </a:prstGeom>
        </p:spPr>
        <p:txBody>
          <a:bodyPr wrap="square">
            <a:spAutoFit/>
          </a:bodyPr>
          <a:lstStyle/>
          <a:p>
            <a:r>
              <a:rPr lang="en-US" dirty="0" smtClean="0">
                <a:solidFill>
                  <a:srgbClr val="FF0000"/>
                </a:solidFill>
              </a:rPr>
              <a:t>Step 4</a:t>
            </a:r>
          </a:p>
        </p:txBody>
      </p:sp>
      <p:cxnSp>
        <p:nvCxnSpPr>
          <p:cNvPr id="215" name="Straight Connector 214"/>
          <p:cNvCxnSpPr/>
          <p:nvPr/>
        </p:nvCxnSpPr>
        <p:spPr>
          <a:xfrm flipV="1">
            <a:off x="792627" y="2411366"/>
            <a:ext cx="5463198" cy="1988465"/>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6" name="Rectangle 215"/>
          <p:cNvSpPr/>
          <p:nvPr/>
        </p:nvSpPr>
        <p:spPr>
          <a:xfrm>
            <a:off x="6186112" y="2287773"/>
            <a:ext cx="1418676" cy="369332"/>
          </a:xfrm>
          <a:prstGeom prst="rect">
            <a:avLst/>
          </a:prstGeom>
        </p:spPr>
        <p:txBody>
          <a:bodyPr wrap="square">
            <a:spAutoFit/>
          </a:bodyPr>
          <a:lstStyle/>
          <a:p>
            <a:r>
              <a:rPr lang="en-US" dirty="0" smtClean="0">
                <a:solidFill>
                  <a:srgbClr val="FF0000"/>
                </a:solidFill>
              </a:rPr>
              <a:t>Step 5</a:t>
            </a:r>
          </a:p>
        </p:txBody>
      </p:sp>
      <p:cxnSp>
        <p:nvCxnSpPr>
          <p:cNvPr id="218" name="Straight Connector 217"/>
          <p:cNvCxnSpPr/>
          <p:nvPr/>
        </p:nvCxnSpPr>
        <p:spPr>
          <a:xfrm flipV="1">
            <a:off x="792627" y="2312876"/>
            <a:ext cx="5435536" cy="207825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6228163" y="2080917"/>
            <a:ext cx="1418676" cy="369332"/>
          </a:xfrm>
          <a:prstGeom prst="rect">
            <a:avLst/>
          </a:prstGeom>
        </p:spPr>
        <p:txBody>
          <a:bodyPr wrap="square">
            <a:spAutoFit/>
          </a:bodyPr>
          <a:lstStyle/>
          <a:p>
            <a:r>
              <a:rPr lang="en-US" dirty="0" smtClean="0">
                <a:solidFill>
                  <a:srgbClr val="FF0000"/>
                </a:solidFill>
              </a:rPr>
              <a:t>Step 6</a:t>
            </a:r>
          </a:p>
        </p:txBody>
      </p:sp>
    </p:spTree>
    <p:extLst>
      <p:ext uri="{BB962C8B-B14F-4D97-AF65-F5344CB8AC3E}">
        <p14:creationId xmlns:p14="http://schemas.microsoft.com/office/powerpoint/2010/main" val="283188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fade">
                                      <p:cBhvr>
                                        <p:cTn id="10" dur="500"/>
                                        <p:tgtEl>
                                          <p:spTgt spid="20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6"/>
                                        </p:tgtEl>
                                        <p:attrNameLst>
                                          <p:attrName>style.visibility</p:attrName>
                                        </p:attrNameLst>
                                      </p:cBhvr>
                                      <p:to>
                                        <p:strVal val="visible"/>
                                      </p:to>
                                    </p:set>
                                    <p:animEffect transition="in" filter="fade">
                                      <p:cBhvr>
                                        <p:cTn id="13" dur="500"/>
                                        <p:tgtEl>
                                          <p:spTgt spid="206"/>
                                        </p:tgtEl>
                                      </p:cBhvr>
                                    </p:animEffect>
                                  </p:childTnLst>
                                </p:cTn>
                              </p:par>
                              <p:par>
                                <p:cTn id="14" presetID="10" presetClass="entr" presetSubtype="0" fill="hold"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8"/>
                                        </p:tgtEl>
                                        <p:attrNameLst>
                                          <p:attrName>style.visibility</p:attrName>
                                        </p:attrNameLst>
                                      </p:cBhvr>
                                      <p:to>
                                        <p:strVal val="visible"/>
                                      </p:to>
                                    </p:set>
                                    <p:animEffect transition="in" filter="fade">
                                      <p:cBhvr>
                                        <p:cTn id="24" dur="500"/>
                                        <p:tgtEl>
                                          <p:spTgt spid="19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8"/>
                                        </p:tgtEl>
                                        <p:attrNameLst>
                                          <p:attrName>style.visibility</p:attrName>
                                        </p:attrNameLst>
                                      </p:cBhvr>
                                      <p:to>
                                        <p:strVal val="visible"/>
                                      </p:to>
                                    </p:set>
                                    <p:animEffect transition="in" filter="fade">
                                      <p:cBhvr>
                                        <p:cTn id="27" dur="500"/>
                                        <p:tgtEl>
                                          <p:spTgt spid="208"/>
                                        </p:tgtEl>
                                      </p:cBhvr>
                                    </p:animEffect>
                                  </p:childTnLst>
                                </p:cTn>
                              </p:par>
                              <p:par>
                                <p:cTn id="28" presetID="10" presetClass="entr" presetSubtype="0" fill="hold" nodeType="withEffect">
                                  <p:stCondLst>
                                    <p:cond delay="0"/>
                                  </p:stCondLst>
                                  <p:childTnLst>
                                    <p:set>
                                      <p:cBhvr>
                                        <p:cTn id="29" dur="1" fill="hold">
                                          <p:stCondLst>
                                            <p:cond delay="0"/>
                                          </p:stCondLst>
                                        </p:cTn>
                                        <p:tgtEl>
                                          <p:spTgt spid="207"/>
                                        </p:tgtEl>
                                        <p:attrNameLst>
                                          <p:attrName>style.visibility</p:attrName>
                                        </p:attrNameLst>
                                      </p:cBhvr>
                                      <p:to>
                                        <p:strVal val="visible"/>
                                      </p:to>
                                    </p:set>
                                    <p:animEffect transition="in" filter="fade">
                                      <p:cBhvr>
                                        <p:cTn id="30" dur="500"/>
                                        <p:tgtEl>
                                          <p:spTgt spid="207"/>
                                        </p:tgtEl>
                                      </p:cBhvr>
                                    </p:animEffect>
                                  </p:childTnLst>
                                </p:cTn>
                              </p:par>
                              <p:par>
                                <p:cTn id="31" presetID="10" presetClass="exit" presetSubtype="0" fill="hold" grpId="1" nodeType="withEffect">
                                  <p:stCondLst>
                                    <p:cond delay="0"/>
                                  </p:stCondLst>
                                  <p:childTnLst>
                                    <p:animEffect transition="out" filter="fade">
                                      <p:cBhvr>
                                        <p:cTn id="32" dur="500"/>
                                        <p:tgtEl>
                                          <p:spTgt spid="206"/>
                                        </p:tgtEl>
                                      </p:cBhvr>
                                    </p:animEffect>
                                    <p:set>
                                      <p:cBhvr>
                                        <p:cTn id="33" dur="1" fill="hold">
                                          <p:stCondLst>
                                            <p:cond delay="499"/>
                                          </p:stCondLst>
                                        </p:cTn>
                                        <p:tgtEl>
                                          <p:spTgt spid="20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99"/>
                                        </p:tgtEl>
                                      </p:cBhvr>
                                    </p:animEffect>
                                    <p:set>
                                      <p:cBhvr>
                                        <p:cTn id="36" dur="1" fill="hold">
                                          <p:stCondLst>
                                            <p:cond delay="499"/>
                                          </p:stCondLst>
                                        </p:cTn>
                                        <p:tgtEl>
                                          <p:spTgt spid="9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0"/>
                                        </p:tgtEl>
                                        <p:attrNameLst>
                                          <p:attrName>style.visibility</p:attrName>
                                        </p:attrNameLst>
                                      </p:cBhvr>
                                      <p:to>
                                        <p:strVal val="visible"/>
                                      </p:to>
                                    </p:set>
                                    <p:animEffect transition="in" filter="fade">
                                      <p:cBhvr>
                                        <p:cTn id="44" dur="500"/>
                                        <p:tgtEl>
                                          <p:spTgt spid="20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0"/>
                                        </p:tgtEl>
                                        <p:attrNameLst>
                                          <p:attrName>style.visibility</p:attrName>
                                        </p:attrNameLst>
                                      </p:cBhvr>
                                      <p:to>
                                        <p:strVal val="visible"/>
                                      </p:to>
                                    </p:set>
                                    <p:animEffect transition="in" filter="fade">
                                      <p:cBhvr>
                                        <p:cTn id="47" dur="500"/>
                                        <p:tgtEl>
                                          <p:spTgt spid="210"/>
                                        </p:tgtEl>
                                      </p:cBhvr>
                                    </p:animEffect>
                                  </p:childTnLst>
                                </p:cTn>
                              </p:par>
                              <p:par>
                                <p:cTn id="48" presetID="10" presetClass="entr" presetSubtype="0" fill="hold" nodeType="withEffect">
                                  <p:stCondLst>
                                    <p:cond delay="0"/>
                                  </p:stCondLst>
                                  <p:childTnLst>
                                    <p:set>
                                      <p:cBhvr>
                                        <p:cTn id="49" dur="1" fill="hold">
                                          <p:stCondLst>
                                            <p:cond delay="0"/>
                                          </p:stCondLst>
                                        </p:cTn>
                                        <p:tgtEl>
                                          <p:spTgt spid="209"/>
                                        </p:tgtEl>
                                        <p:attrNameLst>
                                          <p:attrName>style.visibility</p:attrName>
                                        </p:attrNameLst>
                                      </p:cBhvr>
                                      <p:to>
                                        <p:strVal val="visible"/>
                                      </p:to>
                                    </p:set>
                                    <p:animEffect transition="in" filter="fade">
                                      <p:cBhvr>
                                        <p:cTn id="50" dur="500"/>
                                        <p:tgtEl>
                                          <p:spTgt spid="209"/>
                                        </p:tgtEl>
                                      </p:cBhvr>
                                    </p:animEffect>
                                  </p:childTnLst>
                                </p:cTn>
                              </p:par>
                              <p:par>
                                <p:cTn id="51" presetID="10" presetClass="exit" presetSubtype="0" fill="hold" grpId="1" nodeType="withEffect">
                                  <p:stCondLst>
                                    <p:cond delay="0"/>
                                  </p:stCondLst>
                                  <p:childTnLst>
                                    <p:animEffect transition="out" filter="fade">
                                      <p:cBhvr>
                                        <p:cTn id="52" dur="500"/>
                                        <p:tgtEl>
                                          <p:spTgt spid="208"/>
                                        </p:tgtEl>
                                      </p:cBhvr>
                                    </p:animEffect>
                                    <p:set>
                                      <p:cBhvr>
                                        <p:cTn id="53" dur="1" fill="hold">
                                          <p:stCondLst>
                                            <p:cond delay="499"/>
                                          </p:stCondLst>
                                        </p:cTn>
                                        <p:tgtEl>
                                          <p:spTgt spid="20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07"/>
                                        </p:tgtEl>
                                      </p:cBhvr>
                                    </p:animEffect>
                                    <p:set>
                                      <p:cBhvr>
                                        <p:cTn id="56" dur="1" fill="hold">
                                          <p:stCondLst>
                                            <p:cond delay="499"/>
                                          </p:stCondLst>
                                        </p:cTn>
                                        <p:tgtEl>
                                          <p:spTgt spid="20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1"/>
                                        </p:tgtEl>
                                        <p:attrNameLst>
                                          <p:attrName>style.visibility</p:attrName>
                                        </p:attrNameLst>
                                      </p:cBhvr>
                                      <p:to>
                                        <p:strVal val="visible"/>
                                      </p:to>
                                    </p:set>
                                    <p:animEffect transition="in" filter="fade">
                                      <p:cBhvr>
                                        <p:cTn id="64" dur="500"/>
                                        <p:tgtEl>
                                          <p:spTgt spid="20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12"/>
                                        </p:tgtEl>
                                        <p:attrNameLst>
                                          <p:attrName>style.visibility</p:attrName>
                                        </p:attrNameLst>
                                      </p:cBhvr>
                                      <p:to>
                                        <p:strVal val="visible"/>
                                      </p:to>
                                    </p:set>
                                    <p:animEffect transition="in" filter="fade">
                                      <p:cBhvr>
                                        <p:cTn id="67" dur="500"/>
                                        <p:tgtEl>
                                          <p:spTgt spid="212"/>
                                        </p:tgtEl>
                                      </p:cBhvr>
                                    </p:animEffect>
                                  </p:childTnLst>
                                </p:cTn>
                              </p:par>
                              <p:par>
                                <p:cTn id="68" presetID="10" presetClass="entr" presetSubtype="0" fill="hold" nodeType="withEffect">
                                  <p:stCondLst>
                                    <p:cond delay="0"/>
                                  </p:stCondLst>
                                  <p:childTnLst>
                                    <p:set>
                                      <p:cBhvr>
                                        <p:cTn id="69" dur="1" fill="hold">
                                          <p:stCondLst>
                                            <p:cond delay="0"/>
                                          </p:stCondLst>
                                        </p:cTn>
                                        <p:tgtEl>
                                          <p:spTgt spid="211"/>
                                        </p:tgtEl>
                                        <p:attrNameLst>
                                          <p:attrName>style.visibility</p:attrName>
                                        </p:attrNameLst>
                                      </p:cBhvr>
                                      <p:to>
                                        <p:strVal val="visible"/>
                                      </p:to>
                                    </p:set>
                                    <p:animEffect transition="in" filter="fade">
                                      <p:cBhvr>
                                        <p:cTn id="70" dur="500"/>
                                        <p:tgtEl>
                                          <p:spTgt spid="211"/>
                                        </p:tgtEl>
                                      </p:cBhvr>
                                    </p:animEffect>
                                  </p:childTnLst>
                                </p:cTn>
                              </p:par>
                              <p:par>
                                <p:cTn id="71" presetID="10" presetClass="exit" presetSubtype="0" fill="hold" grpId="1" nodeType="withEffect">
                                  <p:stCondLst>
                                    <p:cond delay="0"/>
                                  </p:stCondLst>
                                  <p:childTnLst>
                                    <p:animEffect transition="out" filter="fade">
                                      <p:cBhvr>
                                        <p:cTn id="72" dur="500"/>
                                        <p:tgtEl>
                                          <p:spTgt spid="210"/>
                                        </p:tgtEl>
                                      </p:cBhvr>
                                    </p:animEffect>
                                    <p:set>
                                      <p:cBhvr>
                                        <p:cTn id="73" dur="1" fill="hold">
                                          <p:stCondLst>
                                            <p:cond delay="499"/>
                                          </p:stCondLst>
                                        </p:cTn>
                                        <p:tgtEl>
                                          <p:spTgt spid="21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09"/>
                                        </p:tgtEl>
                                      </p:cBhvr>
                                    </p:animEffect>
                                    <p:set>
                                      <p:cBhvr>
                                        <p:cTn id="76" dur="1" fill="hold">
                                          <p:stCondLst>
                                            <p:cond delay="499"/>
                                          </p:stCondLst>
                                        </p:cTn>
                                        <p:tgtEl>
                                          <p:spTgt spid="20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2"/>
                                        </p:tgtEl>
                                        <p:attrNameLst>
                                          <p:attrName>style.visibility</p:attrName>
                                        </p:attrNameLst>
                                      </p:cBhvr>
                                      <p:to>
                                        <p:strVal val="visible"/>
                                      </p:to>
                                    </p:set>
                                    <p:animEffect transition="in" filter="fade">
                                      <p:cBhvr>
                                        <p:cTn id="84" dur="500"/>
                                        <p:tgtEl>
                                          <p:spTgt spid="20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4"/>
                                        </p:tgtEl>
                                        <p:attrNameLst>
                                          <p:attrName>style.visibility</p:attrName>
                                        </p:attrNameLst>
                                      </p:cBhvr>
                                      <p:to>
                                        <p:strVal val="visible"/>
                                      </p:to>
                                    </p:set>
                                    <p:animEffect transition="in" filter="fade">
                                      <p:cBhvr>
                                        <p:cTn id="87" dur="500"/>
                                        <p:tgtEl>
                                          <p:spTgt spid="214"/>
                                        </p:tgtEl>
                                      </p:cBhvr>
                                    </p:animEffect>
                                  </p:childTnLst>
                                </p:cTn>
                              </p:par>
                              <p:par>
                                <p:cTn id="88" presetID="10" presetClass="entr" presetSubtype="0" fill="hold" nodeType="withEffect">
                                  <p:stCondLst>
                                    <p:cond delay="0"/>
                                  </p:stCondLst>
                                  <p:childTnLst>
                                    <p:set>
                                      <p:cBhvr>
                                        <p:cTn id="89" dur="1" fill="hold">
                                          <p:stCondLst>
                                            <p:cond delay="0"/>
                                          </p:stCondLst>
                                        </p:cTn>
                                        <p:tgtEl>
                                          <p:spTgt spid="213"/>
                                        </p:tgtEl>
                                        <p:attrNameLst>
                                          <p:attrName>style.visibility</p:attrName>
                                        </p:attrNameLst>
                                      </p:cBhvr>
                                      <p:to>
                                        <p:strVal val="visible"/>
                                      </p:to>
                                    </p:set>
                                    <p:animEffect transition="in" filter="fade">
                                      <p:cBhvr>
                                        <p:cTn id="90" dur="500"/>
                                        <p:tgtEl>
                                          <p:spTgt spid="213"/>
                                        </p:tgtEl>
                                      </p:cBhvr>
                                    </p:animEffect>
                                  </p:childTnLst>
                                </p:cTn>
                              </p:par>
                              <p:par>
                                <p:cTn id="91" presetID="10" presetClass="exit" presetSubtype="0" fill="hold" grpId="1" nodeType="withEffect">
                                  <p:stCondLst>
                                    <p:cond delay="0"/>
                                  </p:stCondLst>
                                  <p:childTnLst>
                                    <p:animEffect transition="out" filter="fade">
                                      <p:cBhvr>
                                        <p:cTn id="92" dur="500"/>
                                        <p:tgtEl>
                                          <p:spTgt spid="212"/>
                                        </p:tgtEl>
                                      </p:cBhvr>
                                    </p:animEffect>
                                    <p:set>
                                      <p:cBhvr>
                                        <p:cTn id="93" dur="1" fill="hold">
                                          <p:stCondLst>
                                            <p:cond delay="499"/>
                                          </p:stCondLst>
                                        </p:cTn>
                                        <p:tgtEl>
                                          <p:spTgt spid="21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211"/>
                                        </p:tgtEl>
                                      </p:cBhvr>
                                    </p:animEffect>
                                    <p:set>
                                      <p:cBhvr>
                                        <p:cTn id="96" dur="1" fill="hold">
                                          <p:stCondLst>
                                            <p:cond delay="499"/>
                                          </p:stCondLst>
                                        </p:cTn>
                                        <p:tgtEl>
                                          <p:spTgt spid="211"/>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500"/>
                                        <p:tgtEl>
                                          <p:spTgt spid="4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03"/>
                                        </p:tgtEl>
                                        <p:attrNameLst>
                                          <p:attrName>style.visibility</p:attrName>
                                        </p:attrNameLst>
                                      </p:cBhvr>
                                      <p:to>
                                        <p:strVal val="visible"/>
                                      </p:to>
                                    </p:set>
                                    <p:animEffect transition="in" filter="fade">
                                      <p:cBhvr>
                                        <p:cTn id="104" dur="500"/>
                                        <p:tgtEl>
                                          <p:spTgt spid="20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16"/>
                                        </p:tgtEl>
                                        <p:attrNameLst>
                                          <p:attrName>style.visibility</p:attrName>
                                        </p:attrNameLst>
                                      </p:cBhvr>
                                      <p:to>
                                        <p:strVal val="visible"/>
                                      </p:to>
                                    </p:set>
                                    <p:animEffect transition="in" filter="fade">
                                      <p:cBhvr>
                                        <p:cTn id="107" dur="500"/>
                                        <p:tgtEl>
                                          <p:spTgt spid="216"/>
                                        </p:tgtEl>
                                      </p:cBhvr>
                                    </p:animEffect>
                                  </p:childTnLst>
                                </p:cTn>
                              </p:par>
                              <p:par>
                                <p:cTn id="108" presetID="10" presetClass="entr" presetSubtype="0" fill="hold" nodeType="withEffect">
                                  <p:stCondLst>
                                    <p:cond delay="0"/>
                                  </p:stCondLst>
                                  <p:childTnLst>
                                    <p:set>
                                      <p:cBhvr>
                                        <p:cTn id="109" dur="1" fill="hold">
                                          <p:stCondLst>
                                            <p:cond delay="0"/>
                                          </p:stCondLst>
                                        </p:cTn>
                                        <p:tgtEl>
                                          <p:spTgt spid="215"/>
                                        </p:tgtEl>
                                        <p:attrNameLst>
                                          <p:attrName>style.visibility</p:attrName>
                                        </p:attrNameLst>
                                      </p:cBhvr>
                                      <p:to>
                                        <p:strVal val="visible"/>
                                      </p:to>
                                    </p:set>
                                    <p:animEffect transition="in" filter="fade">
                                      <p:cBhvr>
                                        <p:cTn id="110" dur="500"/>
                                        <p:tgtEl>
                                          <p:spTgt spid="215"/>
                                        </p:tgtEl>
                                      </p:cBhvr>
                                    </p:animEffect>
                                  </p:childTnLst>
                                </p:cTn>
                              </p:par>
                              <p:par>
                                <p:cTn id="111" presetID="10" presetClass="exit" presetSubtype="0" fill="hold" grpId="1" nodeType="withEffect">
                                  <p:stCondLst>
                                    <p:cond delay="0"/>
                                  </p:stCondLst>
                                  <p:childTnLst>
                                    <p:animEffect transition="out" filter="fade">
                                      <p:cBhvr>
                                        <p:cTn id="112" dur="500"/>
                                        <p:tgtEl>
                                          <p:spTgt spid="214"/>
                                        </p:tgtEl>
                                      </p:cBhvr>
                                    </p:animEffect>
                                    <p:set>
                                      <p:cBhvr>
                                        <p:cTn id="113" dur="1" fill="hold">
                                          <p:stCondLst>
                                            <p:cond delay="499"/>
                                          </p:stCondLst>
                                        </p:cTn>
                                        <p:tgtEl>
                                          <p:spTgt spid="21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213"/>
                                        </p:tgtEl>
                                      </p:cBhvr>
                                    </p:animEffect>
                                    <p:set>
                                      <p:cBhvr>
                                        <p:cTn id="116" dur="1" fill="hold">
                                          <p:stCondLst>
                                            <p:cond delay="499"/>
                                          </p:stCondLst>
                                        </p:cTn>
                                        <p:tgtEl>
                                          <p:spTgt spid="213"/>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04"/>
                                        </p:tgtEl>
                                        <p:attrNameLst>
                                          <p:attrName>style.visibility</p:attrName>
                                        </p:attrNameLst>
                                      </p:cBhvr>
                                      <p:to>
                                        <p:strVal val="visible"/>
                                      </p:to>
                                    </p:set>
                                    <p:animEffect transition="in" filter="fade">
                                      <p:cBhvr>
                                        <p:cTn id="121" dur="500"/>
                                        <p:tgtEl>
                                          <p:spTgt spid="204"/>
                                        </p:tgtEl>
                                      </p:cBhvr>
                                    </p:animEffect>
                                  </p:childTnLst>
                                </p:cTn>
                              </p:par>
                              <p:par>
                                <p:cTn id="122" presetID="10" presetClass="entr" presetSubtype="0" fill="hold" nodeType="with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fade">
                                      <p:cBhvr>
                                        <p:cTn id="124" dur="500"/>
                                        <p:tgtEl>
                                          <p:spTgt spid="3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19"/>
                                        </p:tgtEl>
                                        <p:attrNameLst>
                                          <p:attrName>style.visibility</p:attrName>
                                        </p:attrNameLst>
                                      </p:cBhvr>
                                      <p:to>
                                        <p:strVal val="visible"/>
                                      </p:to>
                                    </p:set>
                                    <p:animEffect transition="in" filter="fade">
                                      <p:cBhvr>
                                        <p:cTn id="127" dur="500"/>
                                        <p:tgtEl>
                                          <p:spTgt spid="219"/>
                                        </p:tgtEl>
                                      </p:cBhvr>
                                    </p:animEffect>
                                  </p:childTnLst>
                                </p:cTn>
                              </p:par>
                              <p:par>
                                <p:cTn id="128" presetID="10" presetClass="entr" presetSubtype="0" fill="hold" nodeType="withEffect">
                                  <p:stCondLst>
                                    <p:cond delay="0"/>
                                  </p:stCondLst>
                                  <p:childTnLst>
                                    <p:set>
                                      <p:cBhvr>
                                        <p:cTn id="129" dur="1" fill="hold">
                                          <p:stCondLst>
                                            <p:cond delay="0"/>
                                          </p:stCondLst>
                                        </p:cTn>
                                        <p:tgtEl>
                                          <p:spTgt spid="218"/>
                                        </p:tgtEl>
                                        <p:attrNameLst>
                                          <p:attrName>style.visibility</p:attrName>
                                        </p:attrNameLst>
                                      </p:cBhvr>
                                      <p:to>
                                        <p:strVal val="visible"/>
                                      </p:to>
                                    </p:set>
                                    <p:animEffect transition="in" filter="fade">
                                      <p:cBhvr>
                                        <p:cTn id="130" dur="500"/>
                                        <p:tgtEl>
                                          <p:spTgt spid="218"/>
                                        </p:tgtEl>
                                      </p:cBhvr>
                                    </p:animEffect>
                                  </p:childTnLst>
                                </p:cTn>
                              </p:par>
                              <p:par>
                                <p:cTn id="131" presetID="10" presetClass="exit" presetSubtype="0" fill="hold" grpId="1" nodeType="withEffect">
                                  <p:stCondLst>
                                    <p:cond delay="0"/>
                                  </p:stCondLst>
                                  <p:childTnLst>
                                    <p:animEffect transition="out" filter="fade">
                                      <p:cBhvr>
                                        <p:cTn id="132" dur="500"/>
                                        <p:tgtEl>
                                          <p:spTgt spid="216"/>
                                        </p:tgtEl>
                                      </p:cBhvr>
                                    </p:animEffect>
                                    <p:set>
                                      <p:cBhvr>
                                        <p:cTn id="133" dur="1" fill="hold">
                                          <p:stCondLst>
                                            <p:cond delay="499"/>
                                          </p:stCondLst>
                                        </p:cTn>
                                        <p:tgtEl>
                                          <p:spTgt spid="216"/>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215"/>
                                        </p:tgtEl>
                                      </p:cBhvr>
                                    </p:animEffect>
                                    <p:set>
                                      <p:cBhvr>
                                        <p:cTn id="136" dur="1" fill="hold">
                                          <p:stCondLst>
                                            <p:cond delay="499"/>
                                          </p:stCondLst>
                                        </p:cTn>
                                        <p:tgtEl>
                                          <p:spTgt spid="2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8" grpId="0"/>
      <p:bldP spid="200" grpId="0"/>
      <p:bldP spid="201" grpId="0"/>
      <p:bldP spid="202" grpId="0"/>
      <p:bldP spid="203" grpId="0"/>
      <p:bldP spid="204" grpId="0"/>
      <p:bldP spid="205" grpId="0"/>
      <p:bldP spid="206" grpId="0"/>
      <p:bldP spid="206" grpId="1"/>
      <p:bldP spid="208" grpId="0"/>
      <p:bldP spid="208" grpId="1"/>
      <p:bldP spid="210" grpId="0"/>
      <p:bldP spid="210" grpId="1"/>
      <p:bldP spid="212" grpId="0"/>
      <p:bldP spid="212" grpId="1"/>
      <p:bldP spid="214" grpId="0"/>
      <p:bldP spid="214" grpId="1"/>
      <p:bldP spid="216" grpId="0"/>
      <p:bldP spid="216" grpId="1"/>
      <p:bldP spid="2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6936426" y="2956437"/>
            <a:ext cx="4889372" cy="222061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Left Brace 437"/>
          <p:cNvSpPr/>
          <p:nvPr/>
        </p:nvSpPr>
        <p:spPr>
          <a:xfrm rot="5400000">
            <a:off x="4161077" y="3932695"/>
            <a:ext cx="194241" cy="1872208"/>
          </a:xfrm>
          <a:prstGeom prst="leftBrace">
            <a:avLst>
              <a:gd name="adj1" fmla="val 67159"/>
              <a:gd name="adj2" fmla="val 47065"/>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50000"/>
                </a:schemeClr>
              </a:solidFill>
              <a:latin typeface="Gill Sans MT" panose="020B0502020104020203" pitchFamily="34" charset="0"/>
            </a:endParaRPr>
          </a:p>
        </p:txBody>
      </p:sp>
      <p:sp>
        <p:nvSpPr>
          <p:cNvPr id="10" name="Title 1"/>
          <p:cNvSpPr txBox="1">
            <a:spLocks/>
          </p:cNvSpPr>
          <p:nvPr/>
        </p:nvSpPr>
        <p:spPr>
          <a:xfrm>
            <a:off x="838200" y="181492"/>
            <a:ext cx="850104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a:t>Demystifying the ML “Black Box”</a:t>
            </a:r>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Putting the learning algorithm into perspective … re-use the linear regression problem</a:t>
            </a:r>
            <a:endParaRPr lang="en-US" sz="2400" dirty="0"/>
          </a:p>
        </p:txBody>
      </p:sp>
      <p:graphicFrame>
        <p:nvGraphicFramePr>
          <p:cNvPr id="217" name="Table 216"/>
          <p:cNvGraphicFramePr>
            <a:graphicFrameLocks noGrp="1"/>
          </p:cNvGraphicFramePr>
          <p:nvPr>
            <p:extLst>
              <p:ext uri="{D42A27DB-BD31-4B8C-83A1-F6EECF244321}">
                <p14:modId xmlns:p14="http://schemas.microsoft.com/office/powerpoint/2010/main" val="3498618453"/>
              </p:ext>
            </p:extLst>
          </p:nvPr>
        </p:nvGraphicFramePr>
        <p:xfrm>
          <a:off x="479376" y="2671390"/>
          <a:ext cx="2016737" cy="2042160"/>
        </p:xfrm>
        <a:graphic>
          <a:graphicData uri="http://schemas.openxmlformats.org/drawingml/2006/table">
            <a:tbl>
              <a:tblPr firstRow="1" bandRow="1">
                <a:tableStyleId>{00A15C55-8517-42AA-B614-E9B94910E393}</a:tableStyleId>
              </a:tblPr>
              <a:tblGrid>
                <a:gridCol w="751234"/>
                <a:gridCol w="593090"/>
                <a:gridCol w="672413"/>
              </a:tblGrid>
              <a:tr h="271424">
                <a:tc>
                  <a:txBody>
                    <a:bodyPr/>
                    <a:lstStyle/>
                    <a:p>
                      <a:pPr algn="ctr"/>
                      <a:r>
                        <a:rPr lang="en-US" sz="1400" dirty="0" smtClean="0">
                          <a:solidFill>
                            <a:schemeClr val="tx1"/>
                          </a:solidFill>
                        </a:rPr>
                        <a:t>Instance (</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c>
                  <a:txBody>
                    <a:bodyPr/>
                    <a:lstStyle/>
                    <a:p>
                      <a:pPr algn="ctr"/>
                      <a:r>
                        <a:rPr lang="en-US" sz="1400" baseline="0" dirty="0" smtClean="0">
                          <a:solidFill>
                            <a:schemeClr val="tx1"/>
                          </a:solidFill>
                        </a:rPr>
                        <a:t> Input </a:t>
                      </a:r>
                    </a:p>
                    <a:p>
                      <a:pPr algn="ctr"/>
                      <a:r>
                        <a:rPr lang="en-US" sz="1400" baseline="0" dirty="0" smtClean="0">
                          <a:solidFill>
                            <a:schemeClr val="tx1"/>
                          </a:solidFill>
                        </a:rPr>
                        <a:t>x(</a:t>
                      </a:r>
                      <a:r>
                        <a:rPr lang="en-US" sz="1400" baseline="0" dirty="0" err="1" smtClean="0">
                          <a:solidFill>
                            <a:schemeClr val="tx1"/>
                          </a:solidFill>
                        </a:rPr>
                        <a:t>i</a:t>
                      </a:r>
                      <a:r>
                        <a:rPr lang="en-US" sz="1400" baseline="0" dirty="0" smtClean="0">
                          <a:solidFill>
                            <a:schemeClr val="tx1"/>
                          </a:solidFill>
                        </a:rPr>
                        <a:t>)</a:t>
                      </a:r>
                      <a:endParaRPr lang="en-US" sz="1400" dirty="0" smtClean="0">
                        <a:solidFill>
                          <a:schemeClr val="tx1"/>
                        </a:solidFill>
                      </a:endParaRPr>
                    </a:p>
                  </a:txBody>
                  <a:tcPr marL="45720" marR="45720" anchor="ctr"/>
                </a:tc>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1</a:t>
                      </a:r>
                      <a:endParaRPr lang="en-US" sz="1400" dirty="0"/>
                    </a:p>
                  </a:txBody>
                  <a:tcPr marL="45720" marR="45720"/>
                </a:tc>
                <a:tc>
                  <a:txBody>
                    <a:bodyPr/>
                    <a:lstStyle/>
                    <a:p>
                      <a:pPr algn="ctr"/>
                      <a:r>
                        <a:rPr lang="en-US" sz="1400" dirty="0" smtClean="0"/>
                        <a:t>x(1)</a:t>
                      </a:r>
                      <a:endParaRPr lang="en-US" sz="1400" dirty="0"/>
                    </a:p>
                  </a:txBody>
                  <a:tcPr marL="45720" marR="45720"/>
                </a:tc>
                <a:tc>
                  <a:txBody>
                    <a:bodyPr/>
                    <a:lstStyle/>
                    <a:p>
                      <a:pPr algn="ctr"/>
                      <a:r>
                        <a:rPr lang="en-US" sz="1400" dirty="0" smtClean="0"/>
                        <a:t>y(1)</a:t>
                      </a:r>
                      <a:endParaRPr lang="en-US" sz="1400" dirty="0"/>
                    </a:p>
                  </a:txBody>
                  <a:tcPr marL="45720" marR="45720"/>
                </a:tc>
              </a:tr>
              <a:tr h="162855">
                <a:tc>
                  <a:txBody>
                    <a:bodyPr/>
                    <a:lstStyle/>
                    <a:p>
                      <a:pPr algn="ctr"/>
                      <a:r>
                        <a:rPr lang="en-US" sz="1400" dirty="0" smtClean="0"/>
                        <a:t>2</a:t>
                      </a:r>
                      <a:endParaRPr lang="en-US" sz="1400" dirty="0"/>
                    </a:p>
                  </a:txBody>
                  <a:tcPr marL="45720" marR="45720"/>
                </a:tc>
                <a:tc>
                  <a:txBody>
                    <a:bodyPr/>
                    <a:lstStyle/>
                    <a:p>
                      <a:pPr algn="ctr"/>
                      <a:r>
                        <a:rPr lang="en-US" sz="1400" dirty="0" smtClean="0"/>
                        <a:t>x(2)</a:t>
                      </a:r>
                      <a:endParaRPr lang="en-US" sz="1400" dirty="0"/>
                    </a:p>
                  </a:txBody>
                  <a:tcPr marL="45720" marR="45720"/>
                </a:tc>
                <a:tc>
                  <a:txBody>
                    <a:bodyPr/>
                    <a:lstStyle/>
                    <a:p>
                      <a:pPr algn="ctr"/>
                      <a:r>
                        <a:rPr lang="en-US" sz="1400" dirty="0" smtClean="0"/>
                        <a:t>y(2)</a:t>
                      </a:r>
                      <a:endParaRPr lang="en-US" sz="1400" dirty="0"/>
                    </a:p>
                  </a:txBody>
                  <a:tcPr marL="45720" marR="45720"/>
                </a:tc>
              </a:tr>
              <a:tr h="220155">
                <a:tc>
                  <a:txBody>
                    <a:bodyPr/>
                    <a:lstStyle/>
                    <a:p>
                      <a:pPr algn="ctr"/>
                      <a:r>
                        <a:rPr lang="en-US" sz="1400" dirty="0" smtClean="0"/>
                        <a:t>3</a:t>
                      </a:r>
                      <a:endParaRPr lang="en-US" sz="1400" dirty="0"/>
                    </a:p>
                  </a:txBody>
                  <a:tcPr marL="45720" marR="45720"/>
                </a:tc>
                <a:tc>
                  <a:txBody>
                    <a:bodyPr/>
                    <a:lstStyle/>
                    <a:p>
                      <a:pPr algn="ctr"/>
                      <a:r>
                        <a:rPr lang="en-US" sz="1400" dirty="0" smtClean="0"/>
                        <a:t>x(3)</a:t>
                      </a:r>
                      <a:endParaRPr lang="en-US" sz="1400" dirty="0"/>
                    </a:p>
                  </a:txBody>
                  <a:tcPr marL="45720" marR="45720"/>
                </a:tc>
                <a:tc>
                  <a:txBody>
                    <a:bodyPr/>
                    <a:lstStyle/>
                    <a:p>
                      <a:pPr algn="ctr"/>
                      <a:r>
                        <a:rPr lang="en-US" sz="1400" dirty="0" smtClean="0"/>
                        <a:t>y(3)</a:t>
                      </a:r>
                      <a:endParaRPr lang="en-US" sz="1400" dirty="0"/>
                    </a:p>
                  </a:txBody>
                  <a:tcPr marL="45720" marR="45720"/>
                </a:tc>
              </a:tr>
              <a:tr h="126723">
                <a:tc>
                  <a:txBody>
                    <a:bodyPr/>
                    <a:lstStyle/>
                    <a:p>
                      <a:pPr algn="ctr"/>
                      <a:r>
                        <a:rPr lang="en-US" sz="1400" dirty="0" smtClean="0"/>
                        <a:t>:</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m</a:t>
                      </a:r>
                      <a:endParaRPr lang="en-US" sz="1400" dirty="0"/>
                    </a:p>
                  </a:txBody>
                  <a:tcPr marL="45720" marR="45720"/>
                </a:tc>
                <a:tc>
                  <a:txBody>
                    <a:bodyPr/>
                    <a:lstStyle/>
                    <a:p>
                      <a:pPr algn="ctr"/>
                      <a:r>
                        <a:rPr lang="en-US" sz="1400" dirty="0" smtClean="0"/>
                        <a:t>x(m)</a:t>
                      </a:r>
                      <a:endParaRPr lang="en-US" sz="1400" dirty="0"/>
                    </a:p>
                  </a:txBody>
                  <a:tcPr marL="45720" marR="45720"/>
                </a:tc>
                <a:tc>
                  <a:txBody>
                    <a:bodyPr/>
                    <a:lstStyle/>
                    <a:p>
                      <a:pPr algn="ctr"/>
                      <a:r>
                        <a:rPr lang="en-US" sz="1400" dirty="0" smtClean="0"/>
                        <a:t>y(m)</a:t>
                      </a:r>
                      <a:endParaRPr lang="en-US" sz="1400" dirty="0"/>
                    </a:p>
                  </a:txBody>
                  <a:tcPr marL="45720" marR="45720"/>
                </a:tc>
              </a:tr>
            </a:tbl>
          </a:graphicData>
        </a:graphic>
      </p:graphicFrame>
      <p:sp>
        <p:nvSpPr>
          <p:cNvPr id="407" name="Rounded Rectangle 406"/>
          <p:cNvSpPr/>
          <p:nvPr/>
        </p:nvSpPr>
        <p:spPr>
          <a:xfrm>
            <a:off x="3775597" y="4074024"/>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accent6">
                    <a:lumMod val="50000"/>
                  </a:schemeClr>
                </a:solidFill>
                <a:latin typeface="Gill Sans MT" panose="020B0502020104020203" pitchFamily="34" charset="0"/>
              </a:rPr>
              <a:t>Hypothesis </a:t>
            </a:r>
          </a:p>
          <a:p>
            <a:pPr algn="ctr"/>
            <a:r>
              <a:rPr lang="en-US" sz="1400" b="1" dirty="0" smtClean="0">
                <a:solidFill>
                  <a:schemeClr val="accent6">
                    <a:lumMod val="50000"/>
                  </a:schemeClr>
                </a:solidFill>
                <a:latin typeface="Gill Sans MT" panose="020B0502020104020203" pitchFamily="34" charset="0"/>
              </a:rPr>
              <a:t>“h”</a:t>
            </a:r>
            <a:endParaRPr lang="en-US" sz="1400" b="1" dirty="0">
              <a:solidFill>
                <a:schemeClr val="accent6">
                  <a:lumMod val="50000"/>
                </a:schemeClr>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437" name="Content Placeholder 2"/>
              <p:cNvSpPr txBox="1">
                <a:spLocks/>
              </p:cNvSpPr>
              <p:nvPr/>
            </p:nvSpPr>
            <p:spPr>
              <a:xfrm>
                <a:off x="3163890" y="4950355"/>
                <a:ext cx="237455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Gill Sans MT" panose="020B0502020104020203" pitchFamily="34" charset="0"/>
                </a:endParaRPr>
              </a:p>
            </p:txBody>
          </p:sp>
        </mc:Choice>
        <mc:Fallback xmlns="">
          <p:sp>
            <p:nvSpPr>
              <p:cNvPr id="437" name="Content Placeholder 2"/>
              <p:cNvSpPr txBox="1">
                <a:spLocks noRot="1" noChangeAspect="1" noMove="1" noResize="1" noEditPoints="1" noAdjustHandles="1" noChangeArrowheads="1" noChangeShapeType="1" noTextEdit="1"/>
              </p:cNvSpPr>
              <p:nvPr/>
            </p:nvSpPr>
            <p:spPr>
              <a:xfrm>
                <a:off x="3163890" y="4950355"/>
                <a:ext cx="2374556" cy="276999"/>
              </a:xfrm>
              <a:prstGeom prst="rect">
                <a:avLst/>
              </a:prstGeom>
              <a:blipFill rotWithShape="0">
                <a:blip r:embed="rId3"/>
                <a:stretch>
                  <a:fillRect t="-4348" b="-17391"/>
                </a:stretch>
              </a:blipFill>
            </p:spPr>
            <p:txBody>
              <a:bodyPr/>
              <a:lstStyle/>
              <a:p>
                <a:r>
                  <a:rPr lang="en-US">
                    <a:noFill/>
                  </a:rPr>
                  <a:t> </a:t>
                </a:r>
              </a:p>
            </p:txBody>
          </p:sp>
        </mc:Fallback>
      </mc:AlternateContent>
      <p:sp>
        <p:nvSpPr>
          <p:cNvPr id="137" name="Rectangle 136"/>
          <p:cNvSpPr/>
          <p:nvPr/>
        </p:nvSpPr>
        <p:spPr>
          <a:xfrm>
            <a:off x="6645682" y="1174203"/>
            <a:ext cx="5318970" cy="369332"/>
          </a:xfrm>
          <a:prstGeom prst="rect">
            <a:avLst/>
          </a:prstGeom>
        </p:spPr>
        <p:txBody>
          <a:bodyPr wrap="square">
            <a:spAutoFit/>
          </a:bodyPr>
          <a:lstStyle/>
          <a:p>
            <a:r>
              <a:rPr lang="en-US" b="1" dirty="0"/>
              <a:t>G</a:t>
            </a:r>
            <a:r>
              <a:rPr lang="en-US" b="1" dirty="0" smtClean="0"/>
              <a:t>radient Descent</a:t>
            </a:r>
            <a:r>
              <a:rPr lang="en-US" dirty="0" smtClean="0"/>
              <a:t>:</a:t>
            </a:r>
          </a:p>
        </p:txBody>
      </p:sp>
      <p:sp>
        <p:nvSpPr>
          <p:cNvPr id="165" name="Oval 164"/>
          <p:cNvSpPr/>
          <p:nvPr/>
        </p:nvSpPr>
        <p:spPr>
          <a:xfrm>
            <a:off x="3349971" y="369414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7" name="Group 6"/>
          <p:cNvGrpSpPr/>
          <p:nvPr/>
        </p:nvGrpSpPr>
        <p:grpSpPr>
          <a:xfrm>
            <a:off x="117264" y="1247286"/>
            <a:ext cx="6623434" cy="4194028"/>
            <a:chOff x="117264" y="1247286"/>
            <a:chExt cx="6623434" cy="4194028"/>
          </a:xfrm>
        </p:grpSpPr>
        <p:grpSp>
          <p:nvGrpSpPr>
            <p:cNvPr id="6" name="Group 5"/>
            <p:cNvGrpSpPr/>
            <p:nvPr/>
          </p:nvGrpSpPr>
          <p:grpSpPr>
            <a:xfrm>
              <a:off x="117264" y="1247286"/>
              <a:ext cx="6623434" cy="4194028"/>
              <a:chOff x="117264" y="1247286"/>
              <a:chExt cx="6623434" cy="4194028"/>
            </a:xfrm>
          </p:grpSpPr>
          <p:sp>
            <p:nvSpPr>
              <p:cNvPr id="106" name="Content Placeholder 2"/>
              <p:cNvSpPr txBox="1">
                <a:spLocks/>
              </p:cNvSpPr>
              <p:nvPr/>
            </p:nvSpPr>
            <p:spPr>
              <a:xfrm>
                <a:off x="117264" y="1321155"/>
                <a:ext cx="2995925" cy="409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Supervised Learning Model </a:t>
                </a:r>
                <a:endParaRPr lang="en-US" sz="1800" dirty="0"/>
              </a:p>
            </p:txBody>
          </p:sp>
          <p:sp>
            <p:nvSpPr>
              <p:cNvPr id="299" name="Rounded Rectangle 298"/>
              <p:cNvSpPr/>
              <p:nvPr/>
            </p:nvSpPr>
            <p:spPr>
              <a:xfrm>
                <a:off x="2590576" y="1580283"/>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cxnSp>
            <p:nvCxnSpPr>
              <p:cNvPr id="320" name="Elbow Connector 319"/>
              <p:cNvCxnSpPr>
                <a:stCxn id="391" idx="0"/>
                <a:endCxn id="321" idx="2"/>
              </p:cNvCxnSpPr>
              <p:nvPr/>
            </p:nvCxnSpPr>
            <p:spPr>
              <a:xfrm>
                <a:off x="1461669" y="1918715"/>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Oval 320"/>
              <p:cNvSpPr/>
              <p:nvPr/>
            </p:nvSpPr>
            <p:spPr>
              <a:xfrm>
                <a:off x="2601015" y="181363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5" name="Content Placeholder 2"/>
              <p:cNvSpPr txBox="1">
                <a:spLocks/>
              </p:cNvSpPr>
              <p:nvPr/>
            </p:nvSpPr>
            <p:spPr>
              <a:xfrm>
                <a:off x="3054432" y="1247286"/>
                <a:ext cx="3686266"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smtClean="0">
                    <a:latin typeface="Gill Sans MT" panose="020B0502020104020203" pitchFamily="34" charset="0"/>
                  </a:rPr>
                  <a:t>“Train the Model”</a:t>
                </a:r>
                <a:endParaRPr lang="en-US" sz="2400" b="1" dirty="0">
                  <a:latin typeface="Gill Sans MT" panose="020B0502020104020203" pitchFamily="34" charset="0"/>
                </a:endParaRPr>
              </a:p>
            </p:txBody>
          </p:sp>
          <p:sp>
            <p:nvSpPr>
              <p:cNvPr id="326" name="Content Placeholder 2"/>
              <p:cNvSpPr txBox="1">
                <a:spLocks/>
              </p:cNvSpPr>
              <p:nvPr/>
            </p:nvSpPr>
            <p:spPr>
              <a:xfrm>
                <a:off x="1393427" y="2029720"/>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sp>
            <p:nvSpPr>
              <p:cNvPr id="391" name="Snip Diagonal Corner Rectangle 390"/>
              <p:cNvSpPr/>
              <p:nvPr/>
            </p:nvSpPr>
            <p:spPr>
              <a:xfrm>
                <a:off x="616286" y="1708970"/>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50000"/>
                      </a:schemeClr>
                    </a:solidFill>
                    <a:latin typeface="Gill Sans MT" panose="020B0502020104020203" pitchFamily="34" charset="0"/>
                  </a:rPr>
                  <a:t>y</a:t>
                </a:r>
                <a:r>
                  <a:rPr lang="en-US" sz="1400" b="1" dirty="0" smtClean="0">
                    <a:solidFill>
                      <a:schemeClr val="accent6">
                        <a:lumMod val="50000"/>
                      </a:schemeClr>
                    </a:solidFill>
                    <a:latin typeface="Gill Sans MT" panose="020B0502020104020203" pitchFamily="34" charset="0"/>
                  </a:rPr>
                  <a:t>(</a:t>
                </a:r>
                <a:r>
                  <a:rPr lang="en-US" sz="1400" b="1" dirty="0" err="1" smtClean="0">
                    <a:solidFill>
                      <a:schemeClr val="accent6">
                        <a:lumMod val="50000"/>
                      </a:schemeClr>
                    </a:solidFill>
                    <a:latin typeface="Gill Sans MT" panose="020B0502020104020203" pitchFamily="34" charset="0"/>
                  </a:rPr>
                  <a:t>i</a:t>
                </a:r>
                <a:r>
                  <a:rPr lang="en-US" sz="1400" b="1" dirty="0" smtClean="0">
                    <a:solidFill>
                      <a:schemeClr val="accent6">
                        <a:lumMod val="50000"/>
                      </a:schemeClr>
                    </a:solidFill>
                    <a:latin typeface="Gill Sans MT" panose="020B0502020104020203" pitchFamily="34" charset="0"/>
                  </a:rPr>
                  <a:t>)</a:t>
                </a:r>
                <a:endParaRPr lang="en-US" sz="1400" b="1" dirty="0">
                  <a:solidFill>
                    <a:schemeClr val="accent6">
                      <a:lumMod val="50000"/>
                    </a:schemeClr>
                  </a:solidFill>
                  <a:latin typeface="Gill Sans MT" panose="020B0502020104020203" pitchFamily="34" charset="0"/>
                </a:endParaRPr>
              </a:p>
            </p:txBody>
          </p:sp>
          <p:grpSp>
            <p:nvGrpSpPr>
              <p:cNvPr id="454" name="Group 453"/>
              <p:cNvGrpSpPr/>
              <p:nvPr/>
            </p:nvGrpSpPr>
            <p:grpSpPr>
              <a:xfrm>
                <a:off x="361240" y="4733428"/>
                <a:ext cx="2041212" cy="707886"/>
                <a:chOff x="4032674" y="5067556"/>
                <a:chExt cx="2041212" cy="707886"/>
              </a:xfrm>
            </p:grpSpPr>
            <p:sp>
              <p:nvSpPr>
                <p:cNvPr id="439" name="Rectangle 438"/>
                <p:cNvSpPr/>
                <p:nvPr/>
              </p:nvSpPr>
              <p:spPr>
                <a:xfrm>
                  <a:off x="4038752" y="5067556"/>
                  <a:ext cx="1523177" cy="338554"/>
                </a:xfrm>
                <a:prstGeom prst="rect">
                  <a:avLst/>
                </a:prstGeom>
              </p:spPr>
              <p:txBody>
                <a:bodyPr wrap="square">
                  <a:spAutoFit/>
                </a:bodyPr>
                <a:lstStyle/>
                <a:p>
                  <a:r>
                    <a:rPr lang="en-US" sz="1600" u="sng" dirty="0" smtClean="0"/>
                    <a:t>TERMINOLOGY</a:t>
                  </a:r>
                </a:p>
              </p:txBody>
            </p:sp>
            <p:grpSp>
              <p:nvGrpSpPr>
                <p:cNvPr id="451" name="Group 450"/>
                <p:cNvGrpSpPr/>
                <p:nvPr/>
              </p:nvGrpSpPr>
              <p:grpSpPr>
                <a:xfrm>
                  <a:off x="4032674" y="5406110"/>
                  <a:ext cx="2041212" cy="369332"/>
                  <a:chOff x="4032674" y="5406110"/>
                  <a:chExt cx="2041212" cy="369332"/>
                </a:xfrm>
              </p:grpSpPr>
              <p:sp>
                <p:nvSpPr>
                  <p:cNvPr id="440" name="Rectangle 439"/>
                  <p:cNvSpPr/>
                  <p:nvPr/>
                </p:nvSpPr>
                <p:spPr>
                  <a:xfrm>
                    <a:off x="4283476" y="5415917"/>
                    <a:ext cx="1790410" cy="338554"/>
                  </a:xfrm>
                  <a:prstGeom prst="rect">
                    <a:avLst/>
                  </a:prstGeom>
                </p:spPr>
                <p:txBody>
                  <a:bodyPr wrap="square">
                    <a:spAutoFit/>
                  </a:bodyPr>
                  <a:lstStyle/>
                  <a:p>
                    <a:r>
                      <a:rPr lang="en-US" sz="1600" dirty="0"/>
                      <a:t> </a:t>
                    </a:r>
                    <a:r>
                      <a:rPr lang="en-US" sz="1600" dirty="0" smtClean="0"/>
                      <a:t>are parameters</a:t>
                    </a:r>
                  </a:p>
                </p:txBody>
              </p:sp>
              <mc:AlternateContent xmlns:mc="http://schemas.openxmlformats.org/markup-compatibility/2006" xmlns:a14="http://schemas.microsoft.com/office/drawing/2010/main">
                <mc:Choice Requires="a14">
                  <p:sp>
                    <p:nvSpPr>
                      <p:cNvPr id="442" name="Rectangle 441"/>
                      <p:cNvSpPr/>
                      <p:nvPr/>
                    </p:nvSpPr>
                    <p:spPr>
                      <a:xfrm>
                        <a:off x="4032674" y="5406110"/>
                        <a:ext cx="422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oMath>
                          </m:oMathPara>
                        </a14:m>
                        <a:endParaRPr lang="en-US" dirty="0"/>
                      </a:p>
                    </p:txBody>
                  </p:sp>
                </mc:Choice>
                <mc:Fallback xmlns="">
                  <p:sp>
                    <p:nvSpPr>
                      <p:cNvPr id="442" name="Rectangle 441"/>
                      <p:cNvSpPr>
                        <a:spLocks noRot="1" noChangeAspect="1" noMove="1" noResize="1" noEditPoints="1" noAdjustHandles="1" noChangeArrowheads="1" noChangeShapeType="1" noTextEdit="1"/>
                      </p:cNvSpPr>
                      <p:nvPr/>
                    </p:nvSpPr>
                    <p:spPr>
                      <a:xfrm>
                        <a:off x="4032674" y="5406110"/>
                        <a:ext cx="422808" cy="369332"/>
                      </a:xfrm>
                      <a:prstGeom prst="rect">
                        <a:avLst/>
                      </a:prstGeom>
                      <a:blipFill rotWithShape="0">
                        <a:blip r:embed="rId4"/>
                        <a:stretch>
                          <a:fillRect/>
                        </a:stretch>
                      </a:blipFill>
                    </p:spPr>
                    <p:txBody>
                      <a:bodyPr/>
                      <a:lstStyle/>
                      <a:p>
                        <a:r>
                          <a:rPr lang="en-US">
                            <a:noFill/>
                          </a:rPr>
                          <a:t> </a:t>
                        </a:r>
                      </a:p>
                    </p:txBody>
                  </p:sp>
                </mc:Fallback>
              </mc:AlternateContent>
            </p:grpSp>
          </p:grpSp>
          <p:sp>
            <p:nvSpPr>
              <p:cNvPr id="128" name="Oval 127"/>
              <p:cNvSpPr/>
              <p:nvPr/>
            </p:nvSpPr>
            <p:spPr>
              <a:xfrm>
                <a:off x="3359251" y="344654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28" name="Elbow Connector 327"/>
              <p:cNvCxnSpPr>
                <a:stCxn id="128" idx="4"/>
                <a:endCxn id="407" idx="1"/>
              </p:cNvCxnSpPr>
              <p:nvPr/>
            </p:nvCxnSpPr>
            <p:spPr>
              <a:xfrm rot="16200000" flipH="1">
                <a:off x="3265416" y="3868312"/>
                <a:ext cx="713327" cy="307035"/>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9" name="Content Placeholder 2"/>
              <p:cNvSpPr txBox="1">
                <a:spLocks/>
              </p:cNvSpPr>
              <p:nvPr/>
            </p:nvSpPr>
            <p:spPr>
              <a:xfrm>
                <a:off x="3318115" y="3820532"/>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sp>
            <p:nvSpPr>
              <p:cNvPr id="133" name="Rounded Rectangle 132"/>
              <p:cNvSpPr/>
              <p:nvPr/>
            </p:nvSpPr>
            <p:spPr>
              <a:xfrm>
                <a:off x="3218722" y="1982851"/>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p:grpSp>
            <p:nvGrpSpPr>
              <p:cNvPr id="266" name="Group 265"/>
              <p:cNvGrpSpPr/>
              <p:nvPr/>
            </p:nvGrpSpPr>
            <p:grpSpPr>
              <a:xfrm>
                <a:off x="5113783" y="2591791"/>
                <a:ext cx="1154657" cy="935466"/>
                <a:chOff x="4881711" y="2591791"/>
                <a:chExt cx="1154657" cy="935466"/>
              </a:xfrm>
            </p:grpSpPr>
            <p:sp>
              <p:nvSpPr>
                <p:cNvPr id="136" name="Rounded Rectangle 135"/>
                <p:cNvSpPr/>
                <p:nvPr/>
              </p:nvSpPr>
              <p:spPr>
                <a:xfrm>
                  <a:off x="4881711" y="2918317"/>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STOPPING CRITERIA</a:t>
                  </a:r>
                  <a:endParaRPr lang="en-US" sz="1400" b="1" dirty="0">
                    <a:solidFill>
                      <a:schemeClr val="bg1"/>
                    </a:solidFill>
                    <a:latin typeface="Gill Sans MT" panose="020B0502020104020203" pitchFamily="34" charset="0"/>
                  </a:endParaRPr>
                </a:p>
              </p:txBody>
            </p:sp>
            <p:cxnSp>
              <p:nvCxnSpPr>
                <p:cNvPr id="145" name="Elbow Connector 144"/>
                <p:cNvCxnSpPr>
                  <a:stCxn id="136" idx="0"/>
                  <a:endCxn id="135" idx="2"/>
                </p:cNvCxnSpPr>
                <p:nvPr/>
              </p:nvCxnSpPr>
              <p:spPr>
                <a:xfrm rot="16200000" flipV="1">
                  <a:off x="5290196" y="2749472"/>
                  <a:ext cx="326526" cy="11163"/>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632220" y="2373169"/>
                <a:ext cx="1412403" cy="1160559"/>
                <a:chOff x="3632220" y="2373169"/>
                <a:chExt cx="1412403" cy="1160559"/>
              </a:xfrm>
            </p:grpSpPr>
            <p:sp>
              <p:nvSpPr>
                <p:cNvPr id="134" name="Rounded Rectangle 133"/>
                <p:cNvSpPr/>
                <p:nvPr/>
              </p:nvSpPr>
              <p:spPr>
                <a:xfrm>
                  <a:off x="3632220" y="292478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INITIALIZE</a:t>
                  </a:r>
                  <a:endParaRPr lang="en-US" sz="1400" b="1" dirty="0">
                    <a:solidFill>
                      <a:schemeClr val="bg1"/>
                    </a:solidFill>
                    <a:latin typeface="Gill Sans MT" panose="020B0502020104020203" pitchFamily="34" charset="0"/>
                  </a:endParaRPr>
                </a:p>
              </p:txBody>
            </p:sp>
            <p:cxnSp>
              <p:nvCxnSpPr>
                <p:cNvPr id="149" name="Elbow Connector 148"/>
                <p:cNvCxnSpPr>
                  <a:stCxn id="134" idx="3"/>
                  <a:endCxn id="151" idx="4"/>
                </p:cNvCxnSpPr>
                <p:nvPr/>
              </p:nvCxnSpPr>
              <p:spPr>
                <a:xfrm flipV="1">
                  <a:off x="4786877" y="2591790"/>
                  <a:ext cx="148436" cy="637468"/>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4826002"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65" name="Group 264"/>
              <p:cNvGrpSpPr/>
              <p:nvPr/>
            </p:nvGrpSpPr>
            <p:grpSpPr>
              <a:xfrm>
                <a:off x="4373379" y="1982851"/>
                <a:ext cx="1831554" cy="608940"/>
                <a:chOff x="4373379" y="1982851"/>
                <a:chExt cx="1831554" cy="608940"/>
              </a:xfrm>
            </p:grpSpPr>
            <p:sp>
              <p:nvSpPr>
                <p:cNvPr id="135" name="Rounded Rectangle 134"/>
                <p:cNvSpPr/>
                <p:nvPr/>
              </p:nvSpPr>
              <p:spPr>
                <a:xfrm>
                  <a:off x="4690821" y="1982851"/>
                  <a:ext cx="1514112"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OPTIMIZATION TECHNIQUE</a:t>
                  </a:r>
                  <a:endParaRPr lang="en-US" sz="1400" b="1" dirty="0">
                    <a:solidFill>
                      <a:schemeClr val="bg1"/>
                    </a:solidFill>
                    <a:latin typeface="Gill Sans MT" panose="020B0502020104020203" pitchFamily="34" charset="0"/>
                  </a:endParaRPr>
                </a:p>
              </p:txBody>
            </p:sp>
            <p:cxnSp>
              <p:nvCxnSpPr>
                <p:cNvPr id="156" name="Elbow Connector 155"/>
                <p:cNvCxnSpPr>
                  <a:stCxn id="135" idx="1"/>
                  <a:endCxn id="133" idx="3"/>
                </p:cNvCxnSpPr>
                <p:nvPr/>
              </p:nvCxnSpPr>
              <p:spPr>
                <a:xfrm rot="10800000">
                  <a:off x="4373379" y="2287321"/>
                  <a:ext cx="317442" cy="12700"/>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p:cNvCxnSpPr>
                <a:stCxn id="162" idx="4"/>
                <a:endCxn id="165" idx="0"/>
              </p:cNvCxnSpPr>
              <p:nvPr/>
            </p:nvCxnSpPr>
            <p:spPr>
              <a:xfrm rot="5400000">
                <a:off x="2906411" y="3141267"/>
                <a:ext cx="1105745" cy="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p:cNvSpPr/>
              <p:nvPr/>
            </p:nvSpPr>
            <p:spPr>
              <a:xfrm>
                <a:off x="3349972" y="236977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69" name="Elbow Connector 168"/>
              <p:cNvCxnSpPr>
                <a:stCxn id="170" idx="6"/>
                <a:endCxn id="171" idx="2"/>
              </p:cNvCxnSpPr>
              <p:nvPr/>
            </p:nvCxnSpPr>
            <p:spPr>
              <a:xfrm>
                <a:off x="2605423" y="1932396"/>
                <a:ext cx="616996" cy="211827"/>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2386802" y="182308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1" name="Oval 170"/>
              <p:cNvSpPr/>
              <p:nvPr/>
            </p:nvSpPr>
            <p:spPr>
              <a:xfrm>
                <a:off x="3222419" y="203491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9" name="Oval 178"/>
              <p:cNvSpPr/>
              <p:nvPr/>
            </p:nvSpPr>
            <p:spPr>
              <a:xfrm>
                <a:off x="3222419" y="228954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393" name="Elbow Connector 392"/>
            <p:cNvCxnSpPr>
              <a:stCxn id="332" idx="6"/>
              <a:endCxn id="323" idx="2"/>
            </p:cNvCxnSpPr>
            <p:nvPr/>
          </p:nvCxnSpPr>
          <p:spPr>
            <a:xfrm>
              <a:off x="1229935" y="2390262"/>
              <a:ext cx="1360641" cy="1958"/>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3" name="Oval 322"/>
            <p:cNvSpPr/>
            <p:nvPr/>
          </p:nvSpPr>
          <p:spPr>
            <a:xfrm>
              <a:off x="2590576" y="228290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2" name="Oval 331"/>
            <p:cNvSpPr/>
            <p:nvPr/>
          </p:nvSpPr>
          <p:spPr>
            <a:xfrm>
              <a:off x="1011314" y="22809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92" name="Folded Corner 391"/>
            <p:cNvSpPr/>
            <p:nvPr/>
          </p:nvSpPr>
          <p:spPr>
            <a:xfrm>
              <a:off x="608880" y="2188730"/>
              <a:ext cx="850193" cy="40306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p:cxnSp>
          <p:nvCxnSpPr>
            <p:cNvPr id="176" name="Elbow Connector 175"/>
            <p:cNvCxnSpPr/>
            <p:nvPr/>
          </p:nvCxnSpPr>
          <p:spPr>
            <a:xfrm>
              <a:off x="1461669" y="2386810"/>
              <a:ext cx="1139346" cy="4227"/>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stCxn id="178" idx="6"/>
              <a:endCxn id="179" idx="2"/>
            </p:cNvCxnSpPr>
            <p:nvPr/>
          </p:nvCxnSpPr>
          <p:spPr>
            <a:xfrm flipV="1">
              <a:off x="2605423" y="2398860"/>
              <a:ext cx="616996" cy="163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2386802" y="229118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66" name="Rectangle 65"/>
          <p:cNvSpPr/>
          <p:nvPr/>
        </p:nvSpPr>
        <p:spPr>
          <a:xfrm>
            <a:off x="6645682" y="1455371"/>
            <a:ext cx="5318970" cy="646331"/>
          </a:xfrm>
          <a:prstGeom prst="rect">
            <a:avLst/>
          </a:prstGeom>
        </p:spPr>
        <p:txBody>
          <a:bodyPr wrap="square">
            <a:spAutoFit/>
          </a:bodyPr>
          <a:lstStyle/>
          <a:p>
            <a:r>
              <a:rPr lang="en-US" dirty="0" smtClean="0"/>
              <a:t>At every step (i.e., iteration) of gradient descent we simultaneously update the values for the parameters:</a:t>
            </a:r>
          </a:p>
        </p:txBody>
      </p:sp>
      <p:grpSp>
        <p:nvGrpSpPr>
          <p:cNvPr id="69" name="Group 68"/>
          <p:cNvGrpSpPr/>
          <p:nvPr/>
        </p:nvGrpSpPr>
        <p:grpSpPr>
          <a:xfrm>
            <a:off x="2546454" y="4013749"/>
            <a:ext cx="3952398" cy="743501"/>
            <a:chOff x="2546454" y="4013749"/>
            <a:chExt cx="3952398" cy="743501"/>
          </a:xfrm>
        </p:grpSpPr>
        <p:grpSp>
          <p:nvGrpSpPr>
            <p:cNvPr id="70" name="Group 69"/>
            <p:cNvGrpSpPr/>
            <p:nvPr/>
          </p:nvGrpSpPr>
          <p:grpSpPr>
            <a:xfrm>
              <a:off x="2546454" y="4013749"/>
              <a:ext cx="1234872" cy="743501"/>
              <a:chOff x="7414094" y="4216937"/>
              <a:chExt cx="1234872" cy="743501"/>
            </a:xfrm>
          </p:grpSpPr>
          <p:cxnSp>
            <p:nvCxnSpPr>
              <p:cNvPr id="74" name="Elbow Connector 73"/>
              <p:cNvCxnSpPr>
                <a:stCxn id="75" idx="3"/>
              </p:cNvCxnSpPr>
              <p:nvPr/>
            </p:nvCxnSpPr>
            <p:spPr>
              <a:xfrm flipV="1">
                <a:off x="8031530" y="4585349"/>
                <a:ext cx="617436" cy="333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Folded Corner 74"/>
              <p:cNvSpPr/>
              <p:nvPr/>
            </p:nvSpPr>
            <p:spPr>
              <a:xfrm>
                <a:off x="7414094" y="421693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1">
                        <a:lumMod val="75000"/>
                      </a:schemeClr>
                    </a:solidFill>
                    <a:latin typeface="Gill Sans MT" panose="020B0502020104020203" pitchFamily="34" charset="0"/>
                  </a:rPr>
                  <a:t>x</a:t>
                </a:r>
                <a:r>
                  <a:rPr lang="en-US" sz="1400" b="1" dirty="0" smtClean="0">
                    <a:solidFill>
                      <a:schemeClr val="accent1">
                        <a:lumMod val="75000"/>
                      </a:schemeClr>
                    </a:solidFill>
                    <a:latin typeface="Gill Sans MT" panose="020B0502020104020203" pitchFamily="34" charset="0"/>
                  </a:rPr>
                  <a:t>(</a:t>
                </a:r>
                <a:r>
                  <a:rPr lang="en-US" sz="1400" b="1" dirty="0" err="1" smtClean="0">
                    <a:solidFill>
                      <a:schemeClr val="accent1">
                        <a:lumMod val="75000"/>
                      </a:schemeClr>
                    </a:solidFill>
                    <a:latin typeface="Gill Sans MT" panose="020B0502020104020203" pitchFamily="34" charset="0"/>
                  </a:rPr>
                  <a:t>i</a:t>
                </a:r>
                <a:r>
                  <a:rPr lang="en-US" sz="1400" b="1" dirty="0" smtClean="0">
                    <a:solidFill>
                      <a:schemeClr val="accent1">
                        <a:lumMod val="75000"/>
                      </a:schemeClr>
                    </a:solidFill>
                    <a:latin typeface="Gill Sans MT" panose="020B0502020104020203" pitchFamily="34" charset="0"/>
                  </a:rPr>
                  <a:t>)</a:t>
                </a:r>
                <a:endParaRPr lang="en-US" sz="1400" b="1" dirty="0">
                  <a:solidFill>
                    <a:schemeClr val="accent1">
                      <a:lumMod val="75000"/>
                    </a:schemeClr>
                  </a:solidFill>
                  <a:latin typeface="Gill Sans MT" panose="020B0502020104020203" pitchFamily="34" charset="0"/>
                </a:endParaRPr>
              </a:p>
            </p:txBody>
          </p:sp>
        </p:grpSp>
        <p:grpSp>
          <p:nvGrpSpPr>
            <p:cNvPr id="71" name="Group 70"/>
            <p:cNvGrpSpPr/>
            <p:nvPr/>
          </p:nvGrpSpPr>
          <p:grpSpPr>
            <a:xfrm>
              <a:off x="4913404" y="4165444"/>
              <a:ext cx="1585448" cy="498598"/>
              <a:chOff x="9781044" y="4105312"/>
              <a:chExt cx="1585448" cy="498598"/>
            </a:xfrm>
          </p:grpSpPr>
          <p:cxnSp>
            <p:nvCxnSpPr>
              <p:cNvPr id="72" name="Elbow Connector 71"/>
              <p:cNvCxnSpPr/>
              <p:nvPr/>
            </p:nvCxnSpPr>
            <p:spPr>
              <a:xfrm flipV="1">
                <a:off x="9781044" y="4322029"/>
                <a:ext cx="617436" cy="333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Content Placeholder 2"/>
              <p:cNvSpPr txBox="1">
                <a:spLocks/>
              </p:cNvSpPr>
              <p:nvPr/>
            </p:nvSpPr>
            <p:spPr>
              <a:xfrm>
                <a:off x="10459752" y="4105312"/>
                <a:ext cx="906740" cy="4985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smtClean="0">
                    <a:latin typeface="Gill Sans MT" panose="020B0502020104020203" pitchFamily="34" charset="0"/>
                  </a:rPr>
                  <a:t>Estimated “y”</a:t>
                </a:r>
                <a:endParaRPr lang="en-US" sz="1800" dirty="0">
                  <a:latin typeface="Gill Sans MT" panose="020B0502020104020203" pitchFamily="34" charset="0"/>
                </a:endParaRPr>
              </a:p>
            </p:txBody>
          </p:sp>
        </p:grpSp>
      </p:grpSp>
      <mc:AlternateContent xmlns:mc="http://schemas.openxmlformats.org/markup-compatibility/2006" xmlns:a14="http://schemas.microsoft.com/office/drawing/2010/main">
        <mc:Choice Requires="a14">
          <p:sp>
            <p:nvSpPr>
              <p:cNvPr id="2" name="Rectangle 1"/>
              <p:cNvSpPr/>
              <p:nvPr/>
            </p:nvSpPr>
            <p:spPr>
              <a:xfrm>
                <a:off x="6949568" y="2061658"/>
                <a:ext cx="5123095" cy="567591"/>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oMath>
                </a14:m>
                <a:r>
                  <a:rPr lang="en-US" sz="2400" dirty="0" smtClean="0"/>
                  <a:t> -</a:t>
                </a:r>
                <a:r>
                  <a:rPr lang="en-US" sz="24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α</m:t>
                    </m:r>
                    <m:f>
                      <m:fPr>
                        <m:ctrlPr>
                          <a:rPr lang="el-GR" sz="2000" i="1" smtClean="0">
                            <a:latin typeface="Cambria Math" panose="02040503050406030204" pitchFamily="18" charset="0"/>
                            <a:ea typeface="Cambria Math" panose="02040503050406030204" pitchFamily="18" charset="0"/>
                          </a:rPr>
                        </m:ctrlPr>
                      </m:fPr>
                      <m:num>
                        <m:r>
                          <a:rPr lang="el-GR" sz="2000" i="1" smtClean="0">
                            <a:latin typeface="Cambria Math" panose="02040503050406030204" pitchFamily="18" charset="0"/>
                            <a:ea typeface="Cambria Math" panose="02040503050406030204" pitchFamily="18" charset="0"/>
                          </a:rPr>
                          <m:t>𝜕</m:t>
                        </m:r>
                      </m:num>
                      <m:den>
                        <m:r>
                          <a:rPr lang="el-GR" sz="200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𝑗</m:t>
                        </m:r>
                      </m:den>
                    </m:f>
                    <m:r>
                      <a:rPr lang="en-US" sz="2000" b="0" i="1" smtClean="0">
                        <a:latin typeface="Cambria Math" panose="02040503050406030204" pitchFamily="18" charset="0"/>
                        <a:ea typeface="Cambria Math" panose="02040503050406030204" pitchFamily="18" charset="0"/>
                      </a:rPr>
                      <m:t>𝐽</m:t>
                    </m:r>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e>
                    </m:d>
                    <m:r>
                      <a:rPr lang="en-US" sz="2000" b="0" i="1" smtClean="0">
                        <a:latin typeface="Cambria Math" panose="02040503050406030204" pitchFamily="18" charset="0"/>
                        <a:ea typeface="Cambria Math" panose="02040503050406030204" pitchFamily="18" charset="0"/>
                      </a:rPr>
                      <m:t> </m:t>
                    </m:r>
                  </m:oMath>
                </a14:m>
                <a:endParaRPr lang="en-US" sz="2000" dirty="0"/>
              </a:p>
            </p:txBody>
          </p:sp>
        </mc:Choice>
        <mc:Fallback xmlns="">
          <p:sp>
            <p:nvSpPr>
              <p:cNvPr id="2" name="Rectangle 1"/>
              <p:cNvSpPr>
                <a:spLocks noRot="1" noChangeAspect="1" noMove="1" noResize="1" noEditPoints="1" noAdjustHandles="1" noChangeArrowheads="1" noChangeShapeType="1" noTextEdit="1"/>
              </p:cNvSpPr>
              <p:nvPr/>
            </p:nvSpPr>
            <p:spPr>
              <a:xfrm>
                <a:off x="6949568" y="2061658"/>
                <a:ext cx="5123095" cy="567591"/>
              </a:xfrm>
              <a:prstGeom prst="rect">
                <a:avLst/>
              </a:prstGeom>
              <a:blipFill rotWithShape="0">
                <a:blip r:embed="rId5"/>
                <a:stretch>
                  <a:fillRect t="-3226" b="-107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6910438" y="2918317"/>
                <a:ext cx="4576580" cy="662554"/>
              </a:xfrm>
              <a:prstGeom prst="rect">
                <a:avLst/>
              </a:prstGeom>
            </p:spPr>
            <p:txBody>
              <a:bodyPr wrap="square">
                <a:spAutoFit/>
              </a:bodyPr>
              <a:lstStyle/>
              <a:p>
                <a14:m>
                  <m:oMath xmlns:m="http://schemas.openxmlformats.org/officeDocument/2006/math">
                    <m:f>
                      <m:fPr>
                        <m:ctrlPr>
                          <a:rPr lang="el-GR" sz="2000" i="1" smtClean="0">
                            <a:latin typeface="Cambria Math" panose="02040503050406030204" pitchFamily="18" charset="0"/>
                            <a:ea typeface="Cambria Math" panose="02040503050406030204" pitchFamily="18" charset="0"/>
                          </a:rPr>
                        </m:ctrlPr>
                      </m:fPr>
                      <m:num>
                        <m:r>
                          <a:rPr lang="el-GR" sz="2000" i="1" smtClean="0">
                            <a:latin typeface="Cambria Math" panose="02040503050406030204" pitchFamily="18" charset="0"/>
                            <a:ea typeface="Cambria Math" panose="02040503050406030204" pitchFamily="18" charset="0"/>
                          </a:rPr>
                          <m:t>𝜕</m:t>
                        </m:r>
                      </m:num>
                      <m:den>
                        <m:r>
                          <a:rPr lang="el-GR" sz="200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𝑗</m:t>
                        </m:r>
                      </m:den>
                    </m:f>
                    <m:r>
                      <a:rPr lang="en-US" sz="2000" b="0" i="1" smtClean="0">
                        <a:latin typeface="Cambria Math" panose="02040503050406030204" pitchFamily="18" charset="0"/>
                        <a:ea typeface="Cambria Math" panose="02040503050406030204" pitchFamily="18" charset="0"/>
                      </a:rPr>
                      <m:t>𝐽</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oMath>
                </a14:m>
                <a:r>
                  <a:rPr lang="en-US" sz="2000" dirty="0" smtClean="0"/>
                  <a:t> = </a:t>
                </a:r>
                <a14:m>
                  <m:oMath xmlns:m="http://schemas.openxmlformats.org/officeDocument/2006/math">
                    <m:f>
                      <m:fPr>
                        <m:ctrlPr>
                          <a:rPr lang="el-GR" sz="2400" i="1">
                            <a:latin typeface="Cambria Math" panose="02040503050406030204" pitchFamily="18" charset="0"/>
                            <a:ea typeface="Cambria Math" panose="02040503050406030204" pitchFamily="18" charset="0"/>
                          </a:rPr>
                        </m:ctrlPr>
                      </m:fPr>
                      <m:num>
                        <m:r>
                          <a:rPr lang="el-GR" sz="2400" i="1">
                            <a:latin typeface="Cambria Math" panose="02040503050406030204" pitchFamily="18" charset="0"/>
                            <a:ea typeface="Cambria Math" panose="02040503050406030204" pitchFamily="18" charset="0"/>
                          </a:rPr>
                          <m:t>𝜕</m:t>
                        </m:r>
                      </m:num>
                      <m:den>
                        <m:r>
                          <a:rPr lang="el-GR" sz="2400" i="1">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den>
                    </m:f>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den>
                    </m:f>
                    <m:d>
                      <m:dPr>
                        <m:ctrlPr>
                          <a:rPr lang="en-US" sz="2400" b="0" i="1" smtClean="0">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d>
                    <m:r>
                      <a:rPr lang="en-US" sz="2400" b="0" i="1" baseline="30000" smtClean="0">
                        <a:latin typeface="Cambria Math" panose="02040503050406030204" pitchFamily="18" charset="0"/>
                        <a:ea typeface="Cambria Math" panose="02040503050406030204" pitchFamily="18" charset="0"/>
                      </a:rPr>
                      <m:t>2</m:t>
                    </m:r>
                  </m:oMath>
                </a14:m>
                <a:r>
                  <a:rPr lang="en-US" sz="2000" dirty="0" smtClean="0"/>
                  <a:t> </a:t>
                </a:r>
                <a:endParaRPr lang="en-US" sz="2000" dirty="0"/>
              </a:p>
            </p:txBody>
          </p:sp>
        </mc:Choice>
        <mc:Fallback xmlns="">
          <p:sp>
            <p:nvSpPr>
              <p:cNvPr id="67" name="Rectangle 66"/>
              <p:cNvSpPr>
                <a:spLocks noRot="1" noChangeAspect="1" noMove="1" noResize="1" noEditPoints="1" noAdjustHandles="1" noChangeArrowheads="1" noChangeShapeType="1" noTextEdit="1"/>
              </p:cNvSpPr>
              <p:nvPr/>
            </p:nvSpPr>
            <p:spPr>
              <a:xfrm>
                <a:off x="6910438" y="2918317"/>
                <a:ext cx="4576580" cy="662554"/>
              </a:xfrm>
              <a:prstGeom prst="rect">
                <a:avLst/>
              </a:prstGeom>
              <a:blipFill rotWithShape="0">
                <a:blip r:embed="rId6"/>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p:cNvSpPr txBox="1">
                <a:spLocks/>
              </p:cNvSpPr>
              <p:nvPr/>
            </p:nvSpPr>
            <p:spPr>
              <a:xfrm>
                <a:off x="2386802" y="5348920"/>
                <a:ext cx="4337562" cy="484300"/>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m:rPr>
                        <m:sty m:val="p"/>
                      </m:rPr>
                      <a:rPr lang="en-US" sz="2400" smtClean="0">
                        <a:latin typeface="Cambria Math" panose="02040503050406030204" pitchFamily="18" charset="0"/>
                        <a:ea typeface="Cambria Math" panose="02040503050406030204" pitchFamily="18" charset="0"/>
                      </a:rPr>
                      <m:t>J</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oMath>
                </a14:m>
                <a:r>
                  <a:rPr lang="en-US" sz="2400" dirty="0" smtClean="0">
                    <a:latin typeface="Gill Sans MT" panose="020B0502020104020203" pitchFamily="34" charset="0"/>
                  </a:rPr>
                  <a:t> =</a:t>
                </a:r>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𝑚</m:t>
                        </m:r>
                      </m:den>
                    </m:f>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𝑚</m:t>
                        </m:r>
                      </m:sup>
                      <m:e>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h</m:t>
                        </m:r>
                        <m:r>
                          <a:rPr lang="en-US" sz="2400" i="1" baseline="-25000">
                            <a:latin typeface="Cambria Math" panose="02040503050406030204" pitchFamily="18" charset="0"/>
                            <a:ea typeface="Cambria Math" panose="02040503050406030204" pitchFamily="18" charset="0"/>
                          </a:rPr>
                          <m:t>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r>
                              <a:rPr lang="en-US" sz="2400" i="1" baseline="30000">
                                <a:latin typeface="Cambria Math" panose="02040503050406030204" pitchFamily="18" charset="0"/>
                                <a:ea typeface="Cambria Math" panose="02040503050406030204" pitchFamily="18" charset="0"/>
                              </a:rPr>
                              <m:t>(</m:t>
                            </m:r>
                            <m:r>
                              <a:rPr lang="en-US" sz="2400" i="1" baseline="30000">
                                <a:latin typeface="Cambria Math" panose="02040503050406030204" pitchFamily="18" charset="0"/>
                                <a:ea typeface="Cambria Math" panose="02040503050406030204" pitchFamily="18" charset="0"/>
                              </a:rPr>
                              <m:t>𝑖</m:t>
                            </m:r>
                            <m:r>
                              <a:rPr lang="en-US" sz="2400" i="1" baseline="30000">
                                <a:latin typeface="Cambria Math" panose="02040503050406030204" pitchFamily="18" charset="0"/>
                                <a:ea typeface="Cambria Math" panose="02040503050406030204" pitchFamily="18" charset="0"/>
                              </a:rPr>
                              <m:t>)</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r>
                          <m:rPr>
                            <m:nor/>
                          </m:rPr>
                          <a:rPr lang="en-US" sz="2400" baseline="30000" dirty="0">
                            <a:ea typeface="Cambria Math" panose="02040503050406030204" pitchFamily="18" charset="0"/>
                          </a:rPr>
                          <m:t> </m:t>
                        </m:r>
                        <m:r>
                          <a:rPr lang="en-US" sz="2400" i="1" baseline="30000">
                            <a:latin typeface="Cambria Math" panose="02040503050406030204" pitchFamily="18" charset="0"/>
                            <a:ea typeface="Cambria Math" panose="02040503050406030204" pitchFamily="18" charset="0"/>
                          </a:rPr>
                          <m:t>(</m:t>
                        </m:r>
                        <m:r>
                          <a:rPr lang="en-US" sz="2400" i="1" baseline="30000">
                            <a:latin typeface="Cambria Math" panose="02040503050406030204" pitchFamily="18" charset="0"/>
                            <a:ea typeface="Cambria Math" panose="02040503050406030204" pitchFamily="18" charset="0"/>
                          </a:rPr>
                          <m:t>𝑖</m:t>
                        </m:r>
                        <m:r>
                          <a:rPr lang="en-US" sz="2400" i="1" baseline="30000">
                            <a:latin typeface="Cambria Math" panose="02040503050406030204" pitchFamily="18" charset="0"/>
                            <a:ea typeface="Cambria Math" panose="02040503050406030204" pitchFamily="18" charset="0"/>
                          </a:rPr>
                          <m:t>)</m:t>
                        </m:r>
                        <m:r>
                          <m:rPr>
                            <m:nor/>
                          </m:rPr>
                          <a:rPr lang="en-US" sz="2400" dirty="0">
                            <a:latin typeface="Gill Sans MT" panose="020B0502020104020203" pitchFamily="34" charset="0"/>
                          </a:rPr>
                          <m:t>)</m:t>
                        </m:r>
                        <m:r>
                          <m:rPr>
                            <m:nor/>
                          </m:rPr>
                          <a:rPr lang="en-US" sz="2400" baseline="30000" dirty="0">
                            <a:latin typeface="Gill Sans MT" panose="020B0502020104020203" pitchFamily="34" charset="0"/>
                          </a:rPr>
                          <m:t>2</m:t>
                        </m:r>
                        <m:r>
                          <m:rPr>
                            <m:nor/>
                          </m:rPr>
                          <a:rPr lang="en-US" sz="2400" dirty="0">
                            <a:latin typeface="Gill Sans MT" panose="020B0502020104020203" pitchFamily="34" charset="0"/>
                          </a:rPr>
                          <m:t> </m:t>
                        </m:r>
                      </m:e>
                    </m:nary>
                  </m:oMath>
                </a14:m>
                <a:r>
                  <a:rPr lang="en-US" sz="2400" dirty="0" smtClean="0">
                    <a:latin typeface="Gill Sans MT" panose="020B0502020104020203" pitchFamily="34" charset="0"/>
                  </a:rPr>
                  <a:t> </a:t>
                </a:r>
                <a:endParaRPr lang="en-US" sz="2400" dirty="0">
                  <a:latin typeface="Gill Sans MT" panose="020B0502020104020203" pitchFamily="34" charset="0"/>
                </a:endParaRPr>
              </a:p>
            </p:txBody>
          </p:sp>
        </mc:Choice>
        <mc:Fallback xmlns="">
          <p:sp>
            <p:nvSpPr>
              <p:cNvPr id="68" name="Content Placeholder 2"/>
              <p:cNvSpPr txBox="1">
                <a:spLocks noRot="1" noChangeAspect="1" noMove="1" noResize="1" noEditPoints="1" noAdjustHandles="1" noChangeArrowheads="1" noChangeShapeType="1" noTextEdit="1"/>
              </p:cNvSpPr>
              <p:nvPr/>
            </p:nvSpPr>
            <p:spPr>
              <a:xfrm>
                <a:off x="2386802" y="5348920"/>
                <a:ext cx="4337562" cy="484300"/>
              </a:xfrm>
              <a:prstGeom prst="rect">
                <a:avLst/>
              </a:prstGeom>
              <a:blipFill rotWithShape="0">
                <a:blip r:embed="rId7"/>
                <a:stretch>
                  <a:fillRect t="-125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6645682" y="2631509"/>
                <a:ext cx="5318970" cy="369332"/>
              </a:xfrm>
              <a:prstGeom prst="rect">
                <a:avLst/>
              </a:prstGeom>
            </p:spPr>
            <p:txBody>
              <a:bodyPr wrap="square">
                <a:spAutoFit/>
              </a:bodyPr>
              <a:lstStyle/>
              <a:p>
                <a:r>
                  <a:rPr lang="en-US" dirty="0" smtClean="0"/>
                  <a:t>Where </a:t>
                </a:r>
                <a14:m>
                  <m:oMath xmlns:m="http://schemas.openxmlformats.org/officeDocument/2006/math">
                    <m:r>
                      <m:rPr>
                        <m:sty m:val="p"/>
                      </m:rPr>
                      <a:rPr lang="el-GR" i="1">
                        <a:latin typeface="Cambria Math" panose="02040503050406030204" pitchFamily="18" charset="0"/>
                        <a:ea typeface="Cambria Math" panose="02040503050406030204" pitchFamily="18" charset="0"/>
                      </a:rPr>
                      <m:t>α</m:t>
                    </m:r>
                    <m:r>
                      <a:rPr lang="el-GR" i="1">
                        <a:latin typeface="Cambria Math" panose="02040503050406030204" pitchFamily="18" charset="0"/>
                        <a:ea typeface="Cambria Math" panose="02040503050406030204" pitchFamily="18" charset="0"/>
                      </a:rPr>
                      <m:t> </m:t>
                    </m:r>
                  </m:oMath>
                </a14:m>
                <a:r>
                  <a:rPr lang="en-US" dirty="0" smtClean="0"/>
                  <a:t>is the learning rate (i.e., step size) </a:t>
                </a:r>
              </a:p>
            </p:txBody>
          </p:sp>
        </mc:Choice>
        <mc:Fallback xmlns="">
          <p:sp>
            <p:nvSpPr>
              <p:cNvPr id="76" name="Rectangle 75"/>
              <p:cNvSpPr>
                <a:spLocks noRot="1" noChangeAspect="1" noMove="1" noResize="1" noEditPoints="1" noAdjustHandles="1" noChangeArrowheads="1" noChangeShapeType="1" noTextEdit="1"/>
              </p:cNvSpPr>
              <p:nvPr/>
            </p:nvSpPr>
            <p:spPr>
              <a:xfrm>
                <a:off x="6645682" y="2631509"/>
                <a:ext cx="5318970" cy="369332"/>
              </a:xfrm>
              <a:prstGeom prst="rect">
                <a:avLst/>
              </a:prstGeom>
              <a:blipFill rotWithShape="0">
                <a:blip r:embed="rId8"/>
                <a:stretch>
                  <a:fillRect l="-91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ontent Placeholder 2"/>
              <p:cNvSpPr txBox="1">
                <a:spLocks/>
              </p:cNvSpPr>
              <p:nvPr/>
            </p:nvSpPr>
            <p:spPr>
              <a:xfrm>
                <a:off x="4042096" y="5875435"/>
                <a:ext cx="2500072" cy="401970"/>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m:rPr>
                        <m:sty m:val="p"/>
                      </m:rPr>
                      <a:rPr lang="en-US" sz="2000">
                        <a:latin typeface="Cambria Math" panose="02040503050406030204" pitchFamily="18" charset="0"/>
                        <a:ea typeface="Cambria Math" panose="02040503050406030204" pitchFamily="18" charset="0"/>
                      </a:rPr>
                      <m:t>J</m:t>
                    </m:r>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e>
                    </m:d>
                  </m:oMath>
                </a14:m>
                <a:r>
                  <a:rPr lang="en-US" sz="2000" dirty="0" smtClean="0">
                    <a:latin typeface="Gill Sans MT" panose="020B0502020104020203" pitchFamily="34"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den>
                    </m:f>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m:rPr>
                        <m:nor/>
                      </m:rPr>
                      <a:rPr lang="en-US" sz="2000" baseline="30000" dirty="0">
                        <a:ea typeface="Cambria Math" panose="02040503050406030204" pitchFamily="18" charset="0"/>
                      </a:rPr>
                      <m:t> </m:t>
                    </m:r>
                    <m:r>
                      <m:rPr>
                        <m:nor/>
                      </m:rPr>
                      <a:rPr lang="en-US" sz="2000" dirty="0">
                        <a:latin typeface="Gill Sans MT" panose="020B0502020104020203" pitchFamily="34" charset="0"/>
                      </a:rPr>
                      <m:t>)</m:t>
                    </m:r>
                    <m:r>
                      <m:rPr>
                        <m:nor/>
                      </m:rPr>
                      <a:rPr lang="en-US" sz="2000" baseline="30000" dirty="0">
                        <a:latin typeface="Gill Sans MT" panose="020B0502020104020203" pitchFamily="34" charset="0"/>
                      </a:rPr>
                      <m:t>2</m:t>
                    </m:r>
                  </m:oMath>
                </a14:m>
                <a:endParaRPr lang="en-US" sz="2000" dirty="0">
                  <a:latin typeface="Gill Sans MT" panose="020B0502020104020203" pitchFamily="34" charset="0"/>
                </a:endParaRPr>
              </a:p>
            </p:txBody>
          </p:sp>
        </mc:Choice>
        <mc:Fallback xmlns="">
          <p:sp>
            <p:nvSpPr>
              <p:cNvPr id="77" name="Content Placeholder 2"/>
              <p:cNvSpPr txBox="1">
                <a:spLocks noRot="1" noChangeAspect="1" noMove="1" noResize="1" noEditPoints="1" noAdjustHandles="1" noChangeArrowheads="1" noChangeShapeType="1" noTextEdit="1"/>
              </p:cNvSpPr>
              <p:nvPr/>
            </p:nvSpPr>
            <p:spPr>
              <a:xfrm>
                <a:off x="4042096" y="5875435"/>
                <a:ext cx="2500072" cy="401970"/>
              </a:xfrm>
              <a:prstGeom prst="rect">
                <a:avLst/>
              </a:prstGeom>
              <a:blipFill rotWithShape="0">
                <a:blip r:embed="rId9"/>
                <a:stretch>
                  <a:fillRect t="-13636" b="-19697"/>
                </a:stretch>
              </a:blipFill>
            </p:spPr>
            <p:txBody>
              <a:bodyPr/>
              <a:lstStyle/>
              <a:p>
                <a:r>
                  <a:rPr lang="en-US">
                    <a:noFill/>
                  </a:rPr>
                  <a:t> </a:t>
                </a:r>
              </a:p>
            </p:txBody>
          </p:sp>
        </mc:Fallback>
      </mc:AlternateContent>
      <p:sp>
        <p:nvSpPr>
          <p:cNvPr id="78" name="Rectangle 77"/>
          <p:cNvSpPr/>
          <p:nvPr/>
        </p:nvSpPr>
        <p:spPr>
          <a:xfrm>
            <a:off x="1235886" y="5911389"/>
            <a:ext cx="3081236" cy="369332"/>
          </a:xfrm>
          <a:prstGeom prst="rect">
            <a:avLst/>
          </a:prstGeom>
        </p:spPr>
        <p:txBody>
          <a:bodyPr wrap="square">
            <a:spAutoFit/>
          </a:bodyPr>
          <a:lstStyle/>
          <a:p>
            <a:r>
              <a:rPr lang="en-US" dirty="0" smtClean="0"/>
              <a:t>For one training sample m =1 , </a:t>
            </a:r>
          </a:p>
        </p:txBody>
      </p:sp>
      <mc:AlternateContent xmlns:mc="http://schemas.openxmlformats.org/markup-compatibility/2006" xmlns:a14="http://schemas.microsoft.com/office/drawing/2010/main">
        <mc:Choice Requires="a14">
          <p:sp>
            <p:nvSpPr>
              <p:cNvPr id="79" name="Rectangle 78"/>
              <p:cNvSpPr/>
              <p:nvPr/>
            </p:nvSpPr>
            <p:spPr>
              <a:xfrm>
                <a:off x="7752184" y="3594882"/>
                <a:ext cx="4212468" cy="567591"/>
              </a:xfrm>
              <a:prstGeom prst="rect">
                <a:avLst/>
              </a:prstGeom>
            </p:spPr>
            <p:txBody>
              <a:bodyPr wrap="square">
                <a:spAutoFit/>
              </a:bodyPr>
              <a:lstStyle/>
              <a:p>
                <a:r>
                  <a:rPr lang="en-US" sz="2000" dirty="0" smtClean="0"/>
                  <a:t>= 2</a:t>
                </a:r>
                <a14:m>
                  <m:oMath xmlns:m="http://schemas.openxmlformats.org/officeDocument/2006/math">
                    <m:r>
                      <a:rPr lang="en-US" sz="200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d>
                      <m:dPr>
                        <m:ctrlPr>
                          <a:rPr lang="en-US" sz="2000" b="0" i="1" smtClean="0">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d>
                    <m:r>
                      <a:rPr lang="en-US" sz="2000" i="1" smtClean="0">
                        <a:latin typeface="Cambria Math" panose="02040503050406030204" pitchFamily="18" charset="0"/>
                        <a:ea typeface="Cambria Math" panose="02040503050406030204" pitchFamily="18" charset="0"/>
                      </a:rPr>
                      <m:t>∙</m:t>
                    </m:r>
                    <m:f>
                      <m:fPr>
                        <m:ctrlPr>
                          <a:rPr lang="el-GR" sz="2000" i="1">
                            <a:latin typeface="Cambria Math" panose="02040503050406030204" pitchFamily="18" charset="0"/>
                            <a:ea typeface="Cambria Math" panose="02040503050406030204" pitchFamily="18" charset="0"/>
                          </a:rPr>
                        </m:ctrlPr>
                      </m:fPr>
                      <m:num>
                        <m:r>
                          <a:rPr lang="el-GR" sz="2000" i="1">
                            <a:latin typeface="Cambria Math" panose="02040503050406030204" pitchFamily="18" charset="0"/>
                            <a:ea typeface="Cambria Math" panose="02040503050406030204" pitchFamily="18" charset="0"/>
                          </a:rPr>
                          <m:t>𝜕</m:t>
                        </m:r>
                      </m:num>
                      <m:den>
                        <m:r>
                          <a:rPr lang="el-GR" sz="2000" i="1">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𝑗</m:t>
                        </m:r>
                      </m:den>
                    </m:f>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d>
                  </m:oMath>
                </a14:m>
                <a:endParaRPr lang="en-US" sz="2000" dirty="0"/>
              </a:p>
            </p:txBody>
          </p:sp>
        </mc:Choice>
        <mc:Fallback xmlns="">
          <p:sp>
            <p:nvSpPr>
              <p:cNvPr id="79" name="Rectangle 78"/>
              <p:cNvSpPr>
                <a:spLocks noRot="1" noChangeAspect="1" noMove="1" noResize="1" noEditPoints="1" noAdjustHandles="1" noChangeArrowheads="1" noChangeShapeType="1" noTextEdit="1"/>
              </p:cNvSpPr>
              <p:nvPr/>
            </p:nvSpPr>
            <p:spPr>
              <a:xfrm>
                <a:off x="7752184" y="3594882"/>
                <a:ext cx="4212468" cy="567591"/>
              </a:xfrm>
              <a:prstGeom prst="rect">
                <a:avLst/>
              </a:prstGeom>
              <a:blipFill rotWithShape="0">
                <a:blip r:embed="rId10"/>
                <a:stretch>
                  <a:fillRect l="-159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7752184" y="4113076"/>
                <a:ext cx="4212468" cy="567591"/>
              </a:xfrm>
              <a:prstGeom prst="rect">
                <a:avLst/>
              </a:prstGeom>
            </p:spPr>
            <p:txBody>
              <a:bodyPr wrap="square">
                <a:spAutoFit/>
              </a:bodyPr>
              <a:lstStyle/>
              <a:p>
                <a:r>
                  <a:rPr lang="en-US" sz="2000" dirty="0" smtClean="0"/>
                  <a:t>=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d>
                    <m:r>
                      <a:rPr lang="en-US" sz="2000" i="1" smtClean="0">
                        <a:latin typeface="Cambria Math" panose="02040503050406030204" pitchFamily="18" charset="0"/>
                        <a:ea typeface="Cambria Math" panose="02040503050406030204" pitchFamily="18" charset="0"/>
                      </a:rPr>
                      <m:t>∙</m:t>
                    </m:r>
                    <m:f>
                      <m:fPr>
                        <m:ctrlPr>
                          <a:rPr lang="el-GR" sz="2000" i="1">
                            <a:latin typeface="Cambria Math" panose="02040503050406030204" pitchFamily="18" charset="0"/>
                            <a:ea typeface="Cambria Math" panose="02040503050406030204" pitchFamily="18" charset="0"/>
                          </a:rPr>
                        </m:ctrlPr>
                      </m:fPr>
                      <m:num>
                        <m:r>
                          <a:rPr lang="el-GR" sz="2000" i="1">
                            <a:latin typeface="Cambria Math" panose="02040503050406030204" pitchFamily="18" charset="0"/>
                            <a:ea typeface="Cambria Math" panose="02040503050406030204" pitchFamily="18" charset="0"/>
                          </a:rPr>
                          <m:t>𝜕</m:t>
                        </m:r>
                      </m:num>
                      <m:den>
                        <m:r>
                          <a:rPr lang="el-GR" sz="2000" i="1">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𝑗</m:t>
                        </m:r>
                      </m:den>
                    </m:f>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d>
                  </m:oMath>
                </a14:m>
                <a:endParaRPr lang="en-US" sz="2000" dirty="0"/>
              </a:p>
            </p:txBody>
          </p:sp>
        </mc:Choice>
        <mc:Fallback xmlns="">
          <p:sp>
            <p:nvSpPr>
              <p:cNvPr id="80" name="Rectangle 79"/>
              <p:cNvSpPr>
                <a:spLocks noRot="1" noChangeAspect="1" noMove="1" noResize="1" noEditPoints="1" noAdjustHandles="1" noChangeArrowheads="1" noChangeShapeType="1" noTextEdit="1"/>
              </p:cNvSpPr>
              <p:nvPr/>
            </p:nvSpPr>
            <p:spPr>
              <a:xfrm>
                <a:off x="7752184" y="4113076"/>
                <a:ext cx="4212468" cy="567591"/>
              </a:xfrm>
              <a:prstGeom prst="rect">
                <a:avLst/>
              </a:prstGeom>
              <a:blipFill rotWithShape="0">
                <a:blip r:embed="rId11"/>
                <a:stretch>
                  <a:fillRect l="-1592"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7752184" y="4733702"/>
                <a:ext cx="4212468" cy="400110"/>
              </a:xfrm>
              <a:prstGeom prst="rect">
                <a:avLst/>
              </a:prstGeom>
            </p:spPr>
            <p:txBody>
              <a:bodyPr wrap="square">
                <a:spAutoFit/>
              </a:bodyPr>
              <a:lstStyle/>
              <a:p>
                <a:r>
                  <a:rPr lang="en-US" sz="2000" dirty="0" smtClean="0"/>
                  <a:t>= </a:t>
                </a:r>
                <a14:m>
                  <m:oMath xmlns:m="http://schemas.openxmlformats.org/officeDocument/2006/math">
                    <m:d>
                      <m:dPr>
                        <m:ctrlPr>
                          <a:rPr lang="en-US" sz="2000" b="0" i="1" smtClean="0">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d>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𝑗</m:t>
                    </m:r>
                  </m:oMath>
                </a14:m>
                <a:endParaRPr lang="en-US" sz="2000" dirty="0"/>
              </a:p>
            </p:txBody>
          </p:sp>
        </mc:Choice>
        <mc:Fallback xmlns="">
          <p:sp>
            <p:nvSpPr>
              <p:cNvPr id="81" name="Rectangle 80"/>
              <p:cNvSpPr>
                <a:spLocks noRot="1" noChangeAspect="1" noMove="1" noResize="1" noEditPoints="1" noAdjustHandles="1" noChangeArrowheads="1" noChangeShapeType="1" noTextEdit="1"/>
              </p:cNvSpPr>
              <p:nvPr/>
            </p:nvSpPr>
            <p:spPr>
              <a:xfrm>
                <a:off x="7752184" y="4733702"/>
                <a:ext cx="4212468" cy="400110"/>
              </a:xfrm>
              <a:prstGeom prst="rect">
                <a:avLst/>
              </a:prstGeom>
              <a:blipFill rotWithShape="0">
                <a:blip r:embed="rId12"/>
                <a:stretch>
                  <a:fillRect l="-1592"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p:cNvSpPr/>
              <p:nvPr/>
            </p:nvSpPr>
            <p:spPr>
              <a:xfrm>
                <a:off x="6900826" y="5179129"/>
                <a:ext cx="5483135" cy="461665"/>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oMath>
                </a14:m>
                <a:r>
                  <a:rPr lang="en-US" sz="2400" dirty="0" smtClean="0"/>
                  <a:t> -</a:t>
                </a:r>
                <a:r>
                  <a:rPr lang="en-US" sz="24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α</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𝑥𝑗</m:t>
                    </m:r>
                    <m:r>
                      <a:rPr lang="en-US" sz="2000" b="0" i="1" smtClean="0">
                        <a:latin typeface="Cambria Math" panose="02040503050406030204" pitchFamily="18" charset="0"/>
                        <a:ea typeface="Cambria Math" panose="02040503050406030204" pitchFamily="18" charset="0"/>
                      </a:rPr>
                      <m:t> </m:t>
                    </m:r>
                  </m:oMath>
                </a14:m>
                <a:endParaRPr lang="en-US" sz="2000" dirty="0"/>
              </a:p>
            </p:txBody>
          </p:sp>
        </mc:Choice>
        <mc:Fallback xmlns="">
          <p:sp>
            <p:nvSpPr>
              <p:cNvPr id="82" name="Rectangle 81"/>
              <p:cNvSpPr>
                <a:spLocks noRot="1" noChangeAspect="1" noMove="1" noResize="1" noEditPoints="1" noAdjustHandles="1" noChangeArrowheads="1" noChangeShapeType="1" noTextEdit="1"/>
              </p:cNvSpPr>
              <p:nvPr/>
            </p:nvSpPr>
            <p:spPr>
              <a:xfrm>
                <a:off x="6900826" y="5179129"/>
                <a:ext cx="5483135" cy="461665"/>
              </a:xfrm>
              <a:prstGeom prst="rect">
                <a:avLst/>
              </a:prstGeom>
              <a:blipFill rotWithShape="0">
                <a:blip r:embed="rId13"/>
                <a:stretch>
                  <a:fillRect l="-222"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p:cNvSpPr/>
              <p:nvPr/>
            </p:nvSpPr>
            <p:spPr>
              <a:xfrm>
                <a:off x="6900826" y="5640794"/>
                <a:ext cx="4924971" cy="528543"/>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oMath>
                </a14:m>
                <a:r>
                  <a:rPr lang="en-US" sz="2400" dirty="0" smtClean="0"/>
                  <a:t> -</a:t>
                </a:r>
                <a:r>
                  <a:rPr lang="en-US" sz="24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α</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𝑚</m:t>
                        </m:r>
                      </m:den>
                    </m:f>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𝑚</m:t>
                        </m:r>
                      </m:sup>
                      <m:e>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baseline="30000">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𝑖</m:t>
                            </m:r>
                            <m:r>
                              <a:rPr lang="en-US" sz="2000" i="1" baseline="30000">
                                <a:latin typeface="Cambria Math" panose="02040503050406030204" pitchFamily="18" charset="0"/>
                                <a:ea typeface="Cambria Math" panose="02040503050406030204" pitchFamily="18" charset="0"/>
                              </a:rPr>
                              <m:t>)</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m:rPr>
                            <m:nor/>
                          </m:rPr>
                          <a:rPr lang="en-US" sz="2000" baseline="30000" dirty="0">
                            <a:ea typeface="Cambria Math" panose="02040503050406030204" pitchFamily="18" charset="0"/>
                          </a:rPr>
                          <m:t> </m:t>
                        </m:r>
                        <m:r>
                          <a:rPr lang="en-US" sz="2000" i="1" baseline="30000">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𝑖</m:t>
                        </m:r>
                        <m:r>
                          <a:rPr lang="en-US" sz="2000" i="1" baseline="30000">
                            <a:latin typeface="Cambria Math" panose="02040503050406030204" pitchFamily="18" charset="0"/>
                            <a:ea typeface="Cambria Math" panose="02040503050406030204" pitchFamily="18" charset="0"/>
                          </a:rPr>
                          <m:t>)</m:t>
                        </m:r>
                        <m:r>
                          <m:rPr>
                            <m:nor/>
                          </m:rPr>
                          <a:rPr lang="en-US" sz="2000" dirty="0">
                            <a:latin typeface="Gill Sans MT" panose="020B0502020104020203" pitchFamily="34" charset="0"/>
                          </a:rPr>
                          <m:t>)</m:t>
                        </m:r>
                      </m:e>
                    </m:nary>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b="0" i="1" baseline="30000" smtClean="0">
                        <a:latin typeface="Cambria Math" panose="02040503050406030204" pitchFamily="18" charset="0"/>
                        <a:ea typeface="Cambria Math" panose="02040503050406030204" pitchFamily="18" charset="0"/>
                      </a:rPr>
                      <m:t>(</m:t>
                    </m:r>
                    <m:r>
                      <a:rPr lang="en-US" sz="2000" b="0" i="1" baseline="30000" smtClean="0">
                        <a:latin typeface="Cambria Math" panose="02040503050406030204" pitchFamily="18" charset="0"/>
                        <a:ea typeface="Cambria Math" panose="02040503050406030204" pitchFamily="18" charset="0"/>
                      </a:rPr>
                      <m:t>𝑖</m:t>
                    </m:r>
                    <m:r>
                      <a:rPr lang="en-US" sz="2000" b="0" i="1" baseline="30000" smtClean="0">
                        <a:latin typeface="Cambria Math" panose="02040503050406030204" pitchFamily="18" charset="0"/>
                        <a:ea typeface="Cambria Math" panose="02040503050406030204" pitchFamily="18" charset="0"/>
                      </a:rPr>
                      <m:t>)</m:t>
                    </m:r>
                    <m:r>
                      <a:rPr lang="en-US" sz="2000" b="0" i="1" baseline="-25000" smtClean="0">
                        <a:latin typeface="Cambria Math" panose="02040503050406030204" pitchFamily="18" charset="0"/>
                        <a:ea typeface="Cambria Math" panose="02040503050406030204" pitchFamily="18" charset="0"/>
                      </a:rPr>
                      <m:t>𝑗</m:t>
                    </m:r>
                  </m:oMath>
                </a14:m>
                <a:endParaRPr lang="en-US" sz="2000" dirty="0"/>
              </a:p>
            </p:txBody>
          </p:sp>
        </mc:Choice>
        <mc:Fallback xmlns="">
          <p:sp>
            <p:nvSpPr>
              <p:cNvPr id="83" name="Rectangle 82"/>
              <p:cNvSpPr>
                <a:spLocks noRot="1" noChangeAspect="1" noMove="1" noResize="1" noEditPoints="1" noAdjustHandles="1" noChangeArrowheads="1" noChangeShapeType="1" noTextEdit="1"/>
              </p:cNvSpPr>
              <p:nvPr/>
            </p:nvSpPr>
            <p:spPr>
              <a:xfrm>
                <a:off x="6900826" y="5640794"/>
                <a:ext cx="4924971" cy="528543"/>
              </a:xfrm>
              <a:prstGeom prst="rect">
                <a:avLst/>
              </a:prstGeom>
              <a:blipFill rotWithShape="0">
                <a:blip r:embed="rId14"/>
                <a:stretch>
                  <a:fillRect l="-248" t="-80460" b="-126437"/>
                </a:stretch>
              </a:blipFill>
            </p:spPr>
            <p:txBody>
              <a:bodyPr/>
              <a:lstStyle/>
              <a:p>
                <a:r>
                  <a:rPr lang="en-US">
                    <a:noFill/>
                  </a:rPr>
                  <a:t> </a:t>
                </a:r>
              </a:p>
            </p:txBody>
          </p:sp>
        </mc:Fallback>
      </mc:AlternateContent>
      <p:sp>
        <p:nvSpPr>
          <p:cNvPr id="84" name="Rectangle 83"/>
          <p:cNvSpPr/>
          <p:nvPr/>
        </p:nvSpPr>
        <p:spPr>
          <a:xfrm>
            <a:off x="9894666" y="2183138"/>
            <a:ext cx="1376328" cy="369332"/>
          </a:xfrm>
          <a:prstGeom prst="rect">
            <a:avLst/>
          </a:prstGeom>
        </p:spPr>
        <p:txBody>
          <a:bodyPr wrap="square">
            <a:spAutoFit/>
          </a:bodyPr>
          <a:lstStyle/>
          <a:p>
            <a:r>
              <a:rPr lang="en-US" dirty="0"/>
              <a:t>f</a:t>
            </a:r>
            <a:r>
              <a:rPr lang="en-US" dirty="0" smtClean="0"/>
              <a:t>or j = [0..1]</a:t>
            </a:r>
          </a:p>
        </p:txBody>
      </p:sp>
      <p:sp>
        <p:nvSpPr>
          <p:cNvPr id="85" name="Rectangle 84"/>
          <p:cNvSpPr/>
          <p:nvPr/>
        </p:nvSpPr>
        <p:spPr>
          <a:xfrm>
            <a:off x="10100493" y="5271462"/>
            <a:ext cx="1376328" cy="369332"/>
          </a:xfrm>
          <a:prstGeom prst="rect">
            <a:avLst/>
          </a:prstGeom>
        </p:spPr>
        <p:txBody>
          <a:bodyPr wrap="square">
            <a:spAutoFit/>
          </a:bodyPr>
          <a:lstStyle/>
          <a:p>
            <a:r>
              <a:rPr lang="en-US" dirty="0"/>
              <a:t>f</a:t>
            </a:r>
            <a:r>
              <a:rPr lang="en-US" dirty="0" smtClean="0"/>
              <a:t>or j = [0..1]</a:t>
            </a:r>
          </a:p>
        </p:txBody>
      </p:sp>
      <p:sp>
        <p:nvSpPr>
          <p:cNvPr id="86" name="Rectangle 85"/>
          <p:cNvSpPr/>
          <p:nvPr/>
        </p:nvSpPr>
        <p:spPr>
          <a:xfrm>
            <a:off x="7782949" y="6092739"/>
            <a:ext cx="4304283" cy="369332"/>
          </a:xfrm>
          <a:prstGeom prst="rect">
            <a:avLst/>
          </a:prstGeom>
        </p:spPr>
        <p:txBody>
          <a:bodyPr wrap="square">
            <a:spAutoFit/>
          </a:bodyPr>
          <a:lstStyle/>
          <a:p>
            <a:r>
              <a:rPr lang="en-US" dirty="0" smtClean="0"/>
              <a:t>general form using m training samples</a:t>
            </a:r>
          </a:p>
        </p:txBody>
      </p:sp>
      <p:sp>
        <p:nvSpPr>
          <p:cNvPr id="3" name="Rectangle 2"/>
          <p:cNvSpPr/>
          <p:nvPr/>
        </p:nvSpPr>
        <p:spPr>
          <a:xfrm>
            <a:off x="6935303" y="5661248"/>
            <a:ext cx="4813325" cy="8006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p:cNvCxnSpPr>
            <a:stCxn id="2" idx="1"/>
            <a:endCxn id="82" idx="1"/>
          </p:cNvCxnSpPr>
          <p:nvPr/>
        </p:nvCxnSpPr>
        <p:spPr>
          <a:xfrm rot="10800000" flipV="1">
            <a:off x="6900826" y="2345454"/>
            <a:ext cx="48742" cy="3064508"/>
          </a:xfrm>
          <a:prstGeom prst="bentConnector3">
            <a:avLst>
              <a:gd name="adj1" fmla="val 758974"/>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132" idx="4"/>
            <a:endCxn id="138" idx="0"/>
          </p:cNvCxnSpPr>
          <p:nvPr/>
        </p:nvCxnSpPr>
        <p:spPr>
          <a:xfrm rot="5400000">
            <a:off x="9084869" y="5222252"/>
            <a:ext cx="296734" cy="1"/>
          </a:xfrm>
          <a:prstGeom prst="bent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p:cNvSpPr/>
          <p:nvPr/>
        </p:nvSpPr>
        <p:spPr>
          <a:xfrm>
            <a:off x="9123925" y="485526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8" name="Oval 137"/>
          <p:cNvSpPr/>
          <p:nvPr/>
        </p:nvSpPr>
        <p:spPr>
          <a:xfrm>
            <a:off x="9123924" y="537061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442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10"/>
                                        <p:tgtEl>
                                          <p:spTgt spid="66"/>
                                        </p:tgtEl>
                                      </p:cBhvr>
                                    </p:animEffect>
                                  </p:childTnLst>
                                </p:cTn>
                              </p:par>
                            </p:childTnLst>
                          </p:cTn>
                        </p:par>
                        <p:par>
                          <p:cTn id="16" fill="hold">
                            <p:stCondLst>
                              <p:cond delay="500"/>
                            </p:stCondLst>
                            <p:childTnLst>
                              <p:par>
                                <p:cTn id="17" presetID="1" presetClass="entr" presetSubtype="0" fill="hold" grpId="0" nodeType="afterEffect">
                                  <p:stCondLst>
                                    <p:cond delay="0"/>
                                  </p:stCondLst>
                                  <p:iterate type="lt">
                                    <p:tmAbs val="100"/>
                                  </p:iterate>
                                  <p:childTnLst>
                                    <p:set>
                                      <p:cBhvr>
                                        <p:cTn id="18" dur="1" fill="hold">
                                          <p:stCondLst>
                                            <p:cond delay="9"/>
                                          </p:stCondLst>
                                        </p:cTn>
                                        <p:tgtEl>
                                          <p:spTgt spid="2"/>
                                        </p:tgtEl>
                                        <p:attrNameLst>
                                          <p:attrName>style.visibility</p:attrName>
                                        </p:attrNameLst>
                                      </p:cBhvr>
                                      <p:to>
                                        <p:strVal val="visible"/>
                                      </p:to>
                                    </p:set>
                                  </p:childTnLst>
                                </p:cTn>
                              </p:par>
                            </p:childTnLst>
                          </p:cTn>
                        </p:par>
                        <p:par>
                          <p:cTn id="19" fill="hold">
                            <p:stCondLst>
                              <p:cond delay="261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par>
                          <p:cTn id="23" fill="hold">
                            <p:stCondLst>
                              <p:cond delay="3110"/>
                            </p:stCondLst>
                            <p:childTnLst>
                              <p:par>
                                <p:cTn id="24" presetID="1" presetClass="entr" presetSubtype="0" fill="hold" grpId="0" nodeType="afterEffect">
                                  <p:stCondLst>
                                    <p:cond delay="0"/>
                                  </p:stCondLst>
                                  <p:childTnLst>
                                    <p:set>
                                      <p:cBhvr>
                                        <p:cTn id="25" dur="1" fill="hold">
                                          <p:stCondLst>
                                            <p:cond delay="0"/>
                                          </p:stCondLst>
                                        </p:cTn>
                                        <p:tgtEl>
                                          <p:spTgt spid="7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100"/>
                                  </p:iterate>
                                  <p:childTnLst>
                                    <p:set>
                                      <p:cBhvr>
                                        <p:cTn id="29" dur="1" fill="hold">
                                          <p:stCondLst>
                                            <p:cond delay="9"/>
                                          </p:stCondLst>
                                        </p:cTn>
                                        <p:tgtEl>
                                          <p:spTgt spid="67"/>
                                        </p:tgtEl>
                                        <p:attrNameLst>
                                          <p:attrName>style.visibility</p:attrName>
                                        </p:attrNameLst>
                                      </p:cBhvr>
                                      <p:to>
                                        <p:strVal val="visible"/>
                                      </p:to>
                                    </p:set>
                                  </p:childTnLst>
                                </p:cTn>
                              </p:par>
                            </p:childTnLst>
                          </p:cTn>
                        </p:par>
                        <p:par>
                          <p:cTn id="30" fill="hold">
                            <p:stCondLst>
                              <p:cond delay="3310"/>
                            </p:stCondLst>
                            <p:childTnLst>
                              <p:par>
                                <p:cTn id="31" presetID="10" presetClass="entr" presetSubtype="0"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childTnLst>
                          </p:cTn>
                        </p:par>
                        <p:par>
                          <p:cTn id="34" fill="hold">
                            <p:stCondLst>
                              <p:cond delay="381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100"/>
                                  </p:iterate>
                                  <p:childTnLst>
                                    <p:set>
                                      <p:cBhvr>
                                        <p:cTn id="41" dur="1" fill="hold">
                                          <p:stCondLst>
                                            <p:cond delay="9"/>
                                          </p:stCondLst>
                                        </p:cTn>
                                        <p:tgtEl>
                                          <p:spTgt spid="7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100"/>
                                  </p:iterate>
                                  <p:childTnLst>
                                    <p:set>
                                      <p:cBhvr>
                                        <p:cTn id="45" dur="1" fill="hold">
                                          <p:stCondLst>
                                            <p:cond delay="9"/>
                                          </p:stCondLst>
                                        </p:cTn>
                                        <p:tgtEl>
                                          <p:spTgt spid="8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type="lt">
                                    <p:tmAbs val="100"/>
                                  </p:iterate>
                                  <p:childTnLst>
                                    <p:set>
                                      <p:cBhvr>
                                        <p:cTn id="49" dur="1" fill="hold">
                                          <p:stCondLst>
                                            <p:cond delay="9"/>
                                          </p:stCondLst>
                                        </p:cTn>
                                        <p:tgtEl>
                                          <p:spTgt spid="8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wipe(up)">
                                      <p:cBhvr>
                                        <p:cTn id="54" dur="500"/>
                                        <p:tgtEl>
                                          <p:spTgt spid="87"/>
                                        </p:tgtEl>
                                      </p:cBhvr>
                                    </p:animEffect>
                                  </p:childTnLst>
                                </p:cTn>
                              </p:par>
                              <p:par>
                                <p:cTn id="55" presetID="22" presetClass="entr" presetSubtype="1"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par>
                                <p:cTn id="58" presetID="22" presetClass="entr" presetSubtype="1" fill="hold" nodeType="with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wipe(up)">
                                      <p:cBhvr>
                                        <p:cTn id="60" dur="500"/>
                                        <p:tgtEl>
                                          <p:spTgt spid="88"/>
                                        </p:tgtEl>
                                      </p:cBhvr>
                                    </p:animEffect>
                                  </p:childTnLst>
                                </p:cTn>
                              </p:par>
                              <p:par>
                                <p:cTn id="61" presetID="1" presetClass="entr" presetSubtype="0" fill="hold" grpId="0" nodeType="withEffect">
                                  <p:stCondLst>
                                    <p:cond delay="0"/>
                                  </p:stCondLst>
                                  <p:iterate type="lt">
                                    <p:tmAbs val="100"/>
                                  </p:iterate>
                                  <p:childTnLst>
                                    <p:set>
                                      <p:cBhvr>
                                        <p:cTn id="62" dur="1" fill="hold">
                                          <p:stCondLst>
                                            <p:cond delay="9"/>
                                          </p:stCondLst>
                                        </p:cTn>
                                        <p:tgtEl>
                                          <p:spTgt spid="82"/>
                                        </p:tgtEl>
                                        <p:attrNameLst>
                                          <p:attrName>style.visibility</p:attrName>
                                        </p:attrNameLst>
                                      </p:cBhvr>
                                      <p:to>
                                        <p:strVal val="visible"/>
                                      </p:to>
                                    </p:set>
                                  </p:childTnLst>
                                </p:cTn>
                              </p:par>
                            </p:childTnLst>
                          </p:cTn>
                        </p:par>
                        <p:par>
                          <p:cTn id="63" fill="hold">
                            <p:stCondLst>
                              <p:cond delay="1810"/>
                            </p:stCondLst>
                            <p:childTnLst>
                              <p:par>
                                <p:cTn id="64" presetID="10" presetClass="entr" presetSubtype="0" fill="hold" grpId="0" nodeType="after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fade">
                                      <p:cBhvr>
                                        <p:cTn id="66" dur="500"/>
                                        <p:tgtEl>
                                          <p:spTgt spid="85"/>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iterate type="lt">
                                    <p:tmAbs val="100"/>
                                  </p:iterate>
                                  <p:childTnLst>
                                    <p:set>
                                      <p:cBhvr>
                                        <p:cTn id="70" dur="1" fill="hold">
                                          <p:stCondLst>
                                            <p:cond delay="9"/>
                                          </p:stCondLst>
                                        </p:cTn>
                                        <p:tgtEl>
                                          <p:spTgt spid="83"/>
                                        </p:tgtEl>
                                        <p:attrNameLst>
                                          <p:attrName>style.visibility</p:attrName>
                                        </p:attrNameLst>
                                      </p:cBhvr>
                                      <p:to>
                                        <p:strVal val="visible"/>
                                      </p:to>
                                    </p:set>
                                  </p:childTnLst>
                                </p:cTn>
                              </p:par>
                            </p:childTnLst>
                          </p:cTn>
                        </p:par>
                        <p:par>
                          <p:cTn id="71" fill="hold">
                            <p:stCondLst>
                              <p:cond delay="4110"/>
                            </p:stCondLst>
                            <p:childTnLst>
                              <p:par>
                                <p:cTn id="72" presetID="10" presetClass="entr" presetSubtype="0" fill="hold" grpId="0"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childTnLst>
                          </p:cTn>
                        </p:par>
                        <p:par>
                          <p:cTn id="75" fill="hold">
                            <p:stCondLst>
                              <p:cond delay="4610"/>
                            </p:stCondLst>
                            <p:childTnLst>
                              <p:par>
                                <p:cTn id="76" presetID="10" presetClass="entr" presetSubtype="0"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37" grpId="0"/>
      <p:bldP spid="66" grpId="0"/>
      <p:bldP spid="2" grpId="0"/>
      <p:bldP spid="67" grpId="0"/>
      <p:bldP spid="68" grpId="0"/>
      <p:bldP spid="76" grpId="0"/>
      <p:bldP spid="77" grpId="0"/>
      <p:bldP spid="78" grpId="0"/>
      <p:bldP spid="79" grpId="0"/>
      <p:bldP spid="80" grpId="0"/>
      <p:bldP spid="81" grpId="0"/>
      <p:bldP spid="82" grpId="0"/>
      <p:bldP spid="83" grpId="0"/>
      <p:bldP spid="84" grpId="0"/>
      <p:bldP spid="85" grpId="0"/>
      <p:bldP spid="86" grpId="0"/>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181492"/>
            <a:ext cx="4653838"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Gradient Descent </a:t>
            </a:r>
            <a:endParaRPr lang="en-US" dirty="0"/>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 appreciating the complexities of gradient descent </a:t>
            </a:r>
            <a:endParaRPr lang="en-US" sz="2400" dirty="0"/>
          </a:p>
        </p:txBody>
      </p:sp>
      <p:pic>
        <p:nvPicPr>
          <p:cNvPr id="1026" name="Picture 2" descr="[im2%255B3%25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382751"/>
            <a:ext cx="8100900" cy="5322613"/>
          </a:xfrm>
          <a:prstGeom prst="rect">
            <a:avLst/>
          </a:prstGeom>
          <a:solidFill>
            <a:schemeClr val="bg1">
              <a:alpha val="73000"/>
            </a:schemeClr>
          </a:solidFill>
          <a:ln>
            <a:noFill/>
            <a:prstDash val="sysDash"/>
          </a:ln>
          <a:extLst/>
        </p:spPr>
      </p:pic>
      <p:sp>
        <p:nvSpPr>
          <p:cNvPr id="51" name="Oval 50"/>
          <p:cNvSpPr/>
          <p:nvPr/>
        </p:nvSpPr>
        <p:spPr>
          <a:xfrm>
            <a:off x="9012324" y="3477171"/>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9283138" y="3412573"/>
            <a:ext cx="1163909" cy="279387"/>
          </a:xfrm>
          <a:prstGeom prst="rect">
            <a:avLst/>
          </a:prstGeom>
          <a:solidFill>
            <a:schemeClr val="bg1"/>
          </a:solidFill>
        </p:spPr>
        <p:txBody>
          <a:bodyPr wrap="square" lIns="0" tIns="0" rIns="0" bIns="0">
            <a:spAutoFit/>
          </a:bodyPr>
          <a:lstStyle/>
          <a:p>
            <a:r>
              <a:rPr lang="en-US" dirty="0" smtClean="0"/>
              <a:t>Initialization</a:t>
            </a:r>
          </a:p>
        </p:txBody>
      </p:sp>
      <p:sp>
        <p:nvSpPr>
          <p:cNvPr id="124" name="Oval 123"/>
          <p:cNvSpPr/>
          <p:nvPr/>
        </p:nvSpPr>
        <p:spPr>
          <a:xfrm>
            <a:off x="8866512" y="3691960"/>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736012" y="3906749"/>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8585820" y="4099878"/>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8435628" y="4281418"/>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8290362" y="4475978"/>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8140170" y="4621600"/>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968208" y="4717418"/>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796246" y="4771792"/>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624284" y="4867610"/>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7474092" y="5017802"/>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7385832" y="5092898"/>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7313194" y="5167994"/>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7279984" y="5191936"/>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3501777" y="3156725"/>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2854911" y="2807388"/>
            <a:ext cx="1163909" cy="279387"/>
          </a:xfrm>
          <a:prstGeom prst="rect">
            <a:avLst/>
          </a:prstGeom>
          <a:solidFill>
            <a:schemeClr val="bg1"/>
          </a:solidFill>
        </p:spPr>
        <p:txBody>
          <a:bodyPr wrap="square" lIns="0" tIns="0" rIns="0" bIns="0">
            <a:spAutoFit/>
          </a:bodyPr>
          <a:lstStyle/>
          <a:p>
            <a:r>
              <a:rPr lang="en-US" dirty="0" smtClean="0"/>
              <a:t>Initialization</a:t>
            </a:r>
          </a:p>
        </p:txBody>
      </p:sp>
      <p:sp>
        <p:nvSpPr>
          <p:cNvPr id="148" name="Oval 147"/>
          <p:cNvSpPr/>
          <p:nvPr/>
        </p:nvSpPr>
        <p:spPr>
          <a:xfrm>
            <a:off x="3611724" y="3328993"/>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3747131" y="3480723"/>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3894142" y="3627363"/>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4057453" y="3753036"/>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4578947" y="4097715"/>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4663551" y="4243550"/>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4732727" y="4448968"/>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4791635" y="4654386"/>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4866731" y="4835926"/>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4897476" y="4899760"/>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4246350" y="3872427"/>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4442871" y="3947523"/>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3023934" y="3826508"/>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2377068" y="3477171"/>
            <a:ext cx="1163909" cy="279387"/>
          </a:xfrm>
          <a:prstGeom prst="rect">
            <a:avLst/>
          </a:prstGeom>
          <a:solidFill>
            <a:schemeClr val="bg1"/>
          </a:solidFill>
        </p:spPr>
        <p:txBody>
          <a:bodyPr wrap="square" lIns="0" tIns="0" rIns="0" bIns="0">
            <a:spAutoFit/>
          </a:bodyPr>
          <a:lstStyle/>
          <a:p>
            <a:r>
              <a:rPr lang="en-US" dirty="0" smtClean="0"/>
              <a:t>Initialization</a:t>
            </a:r>
          </a:p>
        </p:txBody>
      </p:sp>
      <p:sp>
        <p:nvSpPr>
          <p:cNvPr id="166" name="Oval 165"/>
          <p:cNvSpPr/>
          <p:nvPr/>
        </p:nvSpPr>
        <p:spPr>
          <a:xfrm>
            <a:off x="3133881" y="3998776"/>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3243878" y="4149767"/>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3286673" y="4358286"/>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3348146" y="4583574"/>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3440779" y="4786488"/>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3501791" y="4873919"/>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3553120" y="4901201"/>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2739773" y="4040942"/>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2092907" y="3691605"/>
            <a:ext cx="1163909" cy="279387"/>
          </a:xfrm>
          <a:prstGeom prst="rect">
            <a:avLst/>
          </a:prstGeom>
          <a:solidFill>
            <a:schemeClr val="bg1"/>
          </a:solidFill>
        </p:spPr>
        <p:txBody>
          <a:bodyPr wrap="square" lIns="0" tIns="0" rIns="0" bIns="0">
            <a:spAutoFit/>
          </a:bodyPr>
          <a:lstStyle/>
          <a:p>
            <a:r>
              <a:rPr lang="en-US" dirty="0" smtClean="0"/>
              <a:t>Initialization</a:t>
            </a:r>
          </a:p>
        </p:txBody>
      </p:sp>
      <p:sp>
        <p:nvSpPr>
          <p:cNvPr id="180" name="Oval 179"/>
          <p:cNvSpPr/>
          <p:nvPr/>
        </p:nvSpPr>
        <p:spPr>
          <a:xfrm>
            <a:off x="2708212" y="4188643"/>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2721331" y="4333689"/>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2772570" y="4483881"/>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2841705" y="4628927"/>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3261610" y="5191936"/>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3361769" y="5463507"/>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3439061" y="5688795"/>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3515574" y="5864744"/>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p:nvPr/>
        </p:nvSpPr>
        <p:spPr>
          <a:xfrm>
            <a:off x="3579610" y="5965597"/>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p:nvPr/>
        </p:nvSpPr>
        <p:spPr>
          <a:xfrm>
            <a:off x="3597313" y="5990267"/>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2915240" y="4786488"/>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3090023" y="4972182"/>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p:nvPr/>
        </p:nvSpPr>
        <p:spPr>
          <a:xfrm>
            <a:off x="5965972" y="3534730"/>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5639000" y="3086977"/>
            <a:ext cx="1163909" cy="279387"/>
          </a:xfrm>
          <a:prstGeom prst="rect">
            <a:avLst/>
          </a:prstGeom>
          <a:solidFill>
            <a:schemeClr val="bg1"/>
          </a:solidFill>
        </p:spPr>
        <p:txBody>
          <a:bodyPr wrap="square" lIns="0" tIns="0" rIns="0" bIns="0">
            <a:spAutoFit/>
          </a:bodyPr>
          <a:lstStyle/>
          <a:p>
            <a:r>
              <a:rPr lang="en-US" dirty="0" smtClean="0"/>
              <a:t>Initialization</a:t>
            </a:r>
          </a:p>
        </p:txBody>
      </p:sp>
      <p:sp>
        <p:nvSpPr>
          <p:cNvPr id="194" name="Oval 193"/>
          <p:cNvSpPr/>
          <p:nvPr/>
        </p:nvSpPr>
        <p:spPr>
          <a:xfrm>
            <a:off x="5935091" y="3728469"/>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5877495" y="4108602"/>
            <a:ext cx="150192" cy="150192"/>
          </a:xfrm>
          <a:prstGeom prst="ellipse">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5843972" y="4583574"/>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5804514" y="4942706"/>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5784899" y="5199342"/>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5754154" y="5349534"/>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5709803" y="5463507"/>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5693780" y="5499726"/>
            <a:ext cx="150192" cy="150192"/>
          </a:xfrm>
          <a:prstGeom prst="ellipse">
            <a:avLst/>
          </a:prstGeom>
          <a:solidFill>
            <a:schemeClr val="bg1">
              <a:alpha val="73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8597983" y="5442573"/>
            <a:ext cx="3138533" cy="492443"/>
          </a:xfrm>
          <a:prstGeom prst="rect">
            <a:avLst/>
          </a:prstGeom>
          <a:solidFill>
            <a:schemeClr val="bg1"/>
          </a:solidFill>
        </p:spPr>
        <p:txBody>
          <a:bodyPr wrap="square" lIns="0" tIns="0" rIns="0" bIns="0">
            <a:spAutoFit/>
          </a:bodyPr>
          <a:lstStyle/>
          <a:p>
            <a:r>
              <a:rPr lang="en-US" sz="3200" b="1" dirty="0" smtClean="0">
                <a:solidFill>
                  <a:srgbClr val="0070C0"/>
                </a:solidFill>
              </a:rPr>
              <a:t>Local Minimum</a:t>
            </a:r>
          </a:p>
        </p:txBody>
      </p:sp>
      <p:cxnSp>
        <p:nvCxnSpPr>
          <p:cNvPr id="4" name="Straight Arrow Connector 3"/>
          <p:cNvCxnSpPr/>
          <p:nvPr/>
        </p:nvCxnSpPr>
        <p:spPr>
          <a:xfrm flipH="1" flipV="1">
            <a:off x="7492364" y="5385589"/>
            <a:ext cx="1007026" cy="303205"/>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5873121" y="5637555"/>
            <a:ext cx="2562508" cy="106209"/>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005932" y="5044474"/>
            <a:ext cx="3491667" cy="683198"/>
            <a:chOff x="5005932" y="5044474"/>
            <a:chExt cx="3491667" cy="683198"/>
          </a:xfrm>
        </p:grpSpPr>
        <p:cxnSp>
          <p:nvCxnSpPr>
            <p:cNvPr id="209" name="Straight Arrow Connector 208"/>
            <p:cNvCxnSpPr/>
            <p:nvPr/>
          </p:nvCxnSpPr>
          <p:spPr>
            <a:xfrm flipH="1" flipV="1">
              <a:off x="5005932" y="5044474"/>
              <a:ext cx="549891" cy="11804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flipH="1" flipV="1">
              <a:off x="5965255" y="5245923"/>
              <a:ext cx="2532344" cy="481749"/>
            </a:xfrm>
            <a:prstGeom prst="straightConnector1">
              <a:avLst/>
            </a:prstGeom>
            <a:ln w="762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
        <p:nvSpPr>
          <p:cNvPr id="211" name="Rectangle 210"/>
          <p:cNvSpPr/>
          <p:nvPr/>
        </p:nvSpPr>
        <p:spPr>
          <a:xfrm>
            <a:off x="4953450" y="6070017"/>
            <a:ext cx="3138533" cy="492443"/>
          </a:xfrm>
          <a:prstGeom prst="rect">
            <a:avLst/>
          </a:prstGeom>
          <a:solidFill>
            <a:schemeClr val="bg1"/>
          </a:solidFill>
        </p:spPr>
        <p:txBody>
          <a:bodyPr wrap="square" lIns="0" tIns="0" rIns="0" bIns="0">
            <a:spAutoFit/>
          </a:bodyPr>
          <a:lstStyle/>
          <a:p>
            <a:r>
              <a:rPr lang="en-US" sz="3200" b="1" dirty="0" smtClean="0">
                <a:solidFill>
                  <a:srgbClr val="0070C0"/>
                </a:solidFill>
              </a:rPr>
              <a:t>Global Minimum</a:t>
            </a:r>
          </a:p>
        </p:txBody>
      </p:sp>
      <p:cxnSp>
        <p:nvCxnSpPr>
          <p:cNvPr id="212" name="Straight Arrow Connector 211"/>
          <p:cNvCxnSpPr/>
          <p:nvPr/>
        </p:nvCxnSpPr>
        <p:spPr>
          <a:xfrm flipH="1" flipV="1">
            <a:off x="3822227" y="6115629"/>
            <a:ext cx="1075249" cy="200609"/>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758373" y="5023757"/>
            <a:ext cx="4677256" cy="740135"/>
            <a:chOff x="3758373" y="5023757"/>
            <a:chExt cx="4677256" cy="740135"/>
          </a:xfrm>
        </p:grpSpPr>
        <p:cxnSp>
          <p:nvCxnSpPr>
            <p:cNvPr id="215" name="Straight Arrow Connector 214"/>
            <p:cNvCxnSpPr/>
            <p:nvPr/>
          </p:nvCxnSpPr>
          <p:spPr>
            <a:xfrm flipH="1" flipV="1">
              <a:off x="3758373" y="5023757"/>
              <a:ext cx="757784" cy="11939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flipH="1" flipV="1">
              <a:off x="4522995" y="5145837"/>
              <a:ext cx="1099549" cy="172349"/>
            </a:xfrm>
            <a:prstGeom prst="straightConnector1">
              <a:avLst/>
            </a:prstGeom>
            <a:ln w="762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H="1" flipV="1">
              <a:off x="5935091" y="5376204"/>
              <a:ext cx="2500538" cy="387688"/>
            </a:xfrm>
            <a:prstGeom prst="straightConnector1">
              <a:avLst/>
            </a:prstGeom>
            <a:ln w="76200">
              <a:solidFill>
                <a:srgbClr val="0070C0"/>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451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500"/>
                                        <p:tgtEl>
                                          <p:spTgt spid="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4"/>
                                        </p:tgtEl>
                                        <p:attrNameLst>
                                          <p:attrName>style.visibility</p:attrName>
                                        </p:attrNameLst>
                                      </p:cBhvr>
                                      <p:to>
                                        <p:strVal val="visible"/>
                                      </p:to>
                                    </p:set>
                                    <p:animEffect transition="in" filter="fade">
                                      <p:cBhvr>
                                        <p:cTn id="15" dur="250"/>
                                        <p:tgtEl>
                                          <p:spTgt spid="124"/>
                                        </p:tgtEl>
                                      </p:cBhvr>
                                    </p:animEffec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fade">
                                      <p:cBhvr>
                                        <p:cTn id="23" dur="250"/>
                                        <p:tgtEl>
                                          <p:spTgt spid="126"/>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250"/>
                                        <p:tgtEl>
                                          <p:spTgt spid="12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250"/>
                                        <p:tgtEl>
                                          <p:spTgt spid="129"/>
                                        </p:tgtEl>
                                      </p:cBhvr>
                                    </p:animEffect>
                                  </p:childTnLst>
                                </p:cTn>
                              </p:par>
                            </p:childTnLst>
                          </p:cTn>
                        </p:par>
                        <p:par>
                          <p:cTn id="32" fill="hold">
                            <p:stCondLst>
                              <p:cond delay="1250"/>
                            </p:stCondLst>
                            <p:childTnLst>
                              <p:par>
                                <p:cTn id="33" presetID="10" presetClass="entr" presetSubtype="0" fill="hold" grpId="0" nodeType="afterEffect">
                                  <p:stCondLst>
                                    <p:cond delay="0"/>
                                  </p:stCondLst>
                                  <p:childTnLst>
                                    <p:set>
                                      <p:cBhvr>
                                        <p:cTn id="34" dur="1" fill="hold">
                                          <p:stCondLst>
                                            <p:cond delay="0"/>
                                          </p:stCondLst>
                                        </p:cTn>
                                        <p:tgtEl>
                                          <p:spTgt spid="130"/>
                                        </p:tgtEl>
                                        <p:attrNameLst>
                                          <p:attrName>style.visibility</p:attrName>
                                        </p:attrNameLst>
                                      </p:cBhvr>
                                      <p:to>
                                        <p:strVal val="visible"/>
                                      </p:to>
                                    </p:set>
                                    <p:animEffect transition="in" filter="fade">
                                      <p:cBhvr>
                                        <p:cTn id="35" dur="250"/>
                                        <p:tgtEl>
                                          <p:spTgt spid="130"/>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31"/>
                                        </p:tgtEl>
                                        <p:attrNameLst>
                                          <p:attrName>style.visibility</p:attrName>
                                        </p:attrNameLst>
                                      </p:cBhvr>
                                      <p:to>
                                        <p:strVal val="visible"/>
                                      </p:to>
                                    </p:set>
                                    <p:animEffect transition="in" filter="fade">
                                      <p:cBhvr>
                                        <p:cTn id="39" dur="250"/>
                                        <p:tgtEl>
                                          <p:spTgt spid="131"/>
                                        </p:tgtEl>
                                      </p:cBhvr>
                                    </p:animEffect>
                                  </p:childTnLst>
                                </p:cTn>
                              </p:par>
                            </p:childTnLst>
                          </p:cTn>
                        </p:par>
                        <p:par>
                          <p:cTn id="40" fill="hold">
                            <p:stCondLst>
                              <p:cond delay="1750"/>
                            </p:stCondLst>
                            <p:childTnLst>
                              <p:par>
                                <p:cTn id="41" presetID="10" presetClass="entr" presetSubtype="0" fill="hold" grpId="0" nodeType="after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fade">
                                      <p:cBhvr>
                                        <p:cTn id="43" dur="250"/>
                                        <p:tgtEl>
                                          <p:spTgt spid="132"/>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33"/>
                                        </p:tgtEl>
                                        <p:attrNameLst>
                                          <p:attrName>style.visibility</p:attrName>
                                        </p:attrNameLst>
                                      </p:cBhvr>
                                      <p:to>
                                        <p:strVal val="visible"/>
                                      </p:to>
                                    </p:set>
                                    <p:animEffect transition="in" filter="fade">
                                      <p:cBhvr>
                                        <p:cTn id="47" dur="250"/>
                                        <p:tgtEl>
                                          <p:spTgt spid="133"/>
                                        </p:tgtEl>
                                      </p:cBhvr>
                                    </p:animEffect>
                                  </p:childTnLst>
                                </p:cTn>
                              </p:par>
                            </p:childTnLst>
                          </p:cTn>
                        </p:par>
                        <p:par>
                          <p:cTn id="48" fill="hold">
                            <p:stCondLst>
                              <p:cond delay="2250"/>
                            </p:stCondLst>
                            <p:childTnLst>
                              <p:par>
                                <p:cTn id="49" presetID="10" presetClass="entr" presetSubtype="0" fill="hold" grpId="0"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250"/>
                                        <p:tgtEl>
                                          <p:spTgt spid="134"/>
                                        </p:tgtEl>
                                      </p:cBhvr>
                                    </p:animEffect>
                                  </p:childTnLst>
                                </p:cTn>
                              </p:par>
                            </p:childTnLst>
                          </p:cTn>
                        </p:par>
                        <p:par>
                          <p:cTn id="52" fill="hold">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250"/>
                                        <p:tgtEl>
                                          <p:spTgt spid="143"/>
                                        </p:tgtEl>
                                      </p:cBhvr>
                                    </p:animEffect>
                                  </p:childTnLst>
                                </p:cTn>
                              </p:par>
                            </p:childTnLst>
                          </p:cTn>
                        </p:par>
                        <p:par>
                          <p:cTn id="56" fill="hold">
                            <p:stCondLst>
                              <p:cond delay="2750"/>
                            </p:stCondLst>
                            <p:childTnLst>
                              <p:par>
                                <p:cTn id="57" presetID="10" presetClass="entr" presetSubtype="0" fill="hold" grpId="0" nodeType="after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250"/>
                                        <p:tgtEl>
                                          <p:spTgt spid="144"/>
                                        </p:tgtEl>
                                      </p:cBhvr>
                                    </p:animEffec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fade">
                                      <p:cBhvr>
                                        <p:cTn id="63" dur="250"/>
                                        <p:tgtEl>
                                          <p:spTgt spid="1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par>
                                <p:cTn id="67" presetID="22" presetClass="entr" presetSubtype="2" fill="hold" nodeType="with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wipe(right)">
                                      <p:cBhvr>
                                        <p:cTn id="69" dur="500"/>
                                        <p:tgtEl>
                                          <p:spTgt spid="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6"/>
                                        </p:tgtEl>
                                        <p:attrNameLst>
                                          <p:attrName>style.visibility</p:attrName>
                                        </p:attrNameLst>
                                      </p:cBhvr>
                                      <p:to>
                                        <p:strVal val="visible"/>
                                      </p:to>
                                    </p:set>
                                    <p:animEffect transition="in" filter="fade">
                                      <p:cBhvr>
                                        <p:cTn id="74" dur="500"/>
                                        <p:tgtEl>
                                          <p:spTgt spid="14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7"/>
                                        </p:tgtEl>
                                        <p:attrNameLst>
                                          <p:attrName>style.visibility</p:attrName>
                                        </p:attrNameLst>
                                      </p:cBhvr>
                                      <p:to>
                                        <p:strVal val="visible"/>
                                      </p:to>
                                    </p:set>
                                    <p:animEffect transition="in" filter="fade">
                                      <p:cBhvr>
                                        <p:cTn id="77" dur="500"/>
                                        <p:tgtEl>
                                          <p:spTgt spid="147"/>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48"/>
                                        </p:tgtEl>
                                        <p:attrNameLst>
                                          <p:attrName>style.visibility</p:attrName>
                                        </p:attrNameLst>
                                      </p:cBhvr>
                                      <p:to>
                                        <p:strVal val="visible"/>
                                      </p:to>
                                    </p:set>
                                    <p:animEffect transition="in" filter="fade">
                                      <p:cBhvr>
                                        <p:cTn id="81" dur="250"/>
                                        <p:tgtEl>
                                          <p:spTgt spid="148"/>
                                        </p:tgtEl>
                                      </p:cBhvr>
                                    </p:animEffect>
                                  </p:childTnLst>
                                </p:cTn>
                              </p:par>
                            </p:childTnLst>
                          </p:cTn>
                        </p:par>
                        <p:par>
                          <p:cTn id="82" fill="hold">
                            <p:stCondLst>
                              <p:cond delay="750"/>
                            </p:stCondLst>
                            <p:childTnLst>
                              <p:par>
                                <p:cTn id="83" presetID="10" presetClass="entr" presetSubtype="0" fill="hold" grpId="0" nodeType="afterEffect">
                                  <p:stCondLst>
                                    <p:cond delay="0"/>
                                  </p:stCondLst>
                                  <p:childTnLst>
                                    <p:set>
                                      <p:cBhvr>
                                        <p:cTn id="84" dur="1" fill="hold">
                                          <p:stCondLst>
                                            <p:cond delay="0"/>
                                          </p:stCondLst>
                                        </p:cTn>
                                        <p:tgtEl>
                                          <p:spTgt spid="149"/>
                                        </p:tgtEl>
                                        <p:attrNameLst>
                                          <p:attrName>style.visibility</p:attrName>
                                        </p:attrNameLst>
                                      </p:cBhvr>
                                      <p:to>
                                        <p:strVal val="visible"/>
                                      </p:to>
                                    </p:set>
                                    <p:animEffect transition="in" filter="fade">
                                      <p:cBhvr>
                                        <p:cTn id="85" dur="250"/>
                                        <p:tgtEl>
                                          <p:spTgt spid="149"/>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fade">
                                      <p:cBhvr>
                                        <p:cTn id="89" dur="250"/>
                                        <p:tgtEl>
                                          <p:spTgt spid="150"/>
                                        </p:tgtEl>
                                      </p:cBhvr>
                                    </p:animEffect>
                                  </p:childTnLst>
                                </p:cTn>
                              </p:par>
                            </p:childTnLst>
                          </p:cTn>
                        </p:par>
                        <p:par>
                          <p:cTn id="90" fill="hold">
                            <p:stCondLst>
                              <p:cond delay="1250"/>
                            </p:stCondLst>
                            <p:childTnLst>
                              <p:par>
                                <p:cTn id="91" presetID="10" presetClass="entr" presetSubtype="0" fill="hold" grpId="0" nodeType="afterEffect">
                                  <p:stCondLst>
                                    <p:cond delay="0"/>
                                  </p:stCondLst>
                                  <p:childTnLst>
                                    <p:set>
                                      <p:cBhvr>
                                        <p:cTn id="92" dur="1" fill="hold">
                                          <p:stCondLst>
                                            <p:cond delay="0"/>
                                          </p:stCondLst>
                                        </p:cTn>
                                        <p:tgtEl>
                                          <p:spTgt spid="151"/>
                                        </p:tgtEl>
                                        <p:attrNameLst>
                                          <p:attrName>style.visibility</p:attrName>
                                        </p:attrNameLst>
                                      </p:cBhvr>
                                      <p:to>
                                        <p:strVal val="visible"/>
                                      </p:to>
                                    </p:set>
                                    <p:animEffect transition="in" filter="fade">
                                      <p:cBhvr>
                                        <p:cTn id="93" dur="250"/>
                                        <p:tgtEl>
                                          <p:spTgt spid="151"/>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161"/>
                                        </p:tgtEl>
                                        <p:attrNameLst>
                                          <p:attrName>style.visibility</p:attrName>
                                        </p:attrNameLst>
                                      </p:cBhvr>
                                      <p:to>
                                        <p:strVal val="visible"/>
                                      </p:to>
                                    </p:set>
                                    <p:animEffect transition="in" filter="fade">
                                      <p:cBhvr>
                                        <p:cTn id="97" dur="250"/>
                                        <p:tgtEl>
                                          <p:spTgt spid="161"/>
                                        </p:tgtEl>
                                      </p:cBhvr>
                                    </p:animEffect>
                                  </p:childTnLst>
                                </p:cTn>
                              </p:par>
                            </p:childTnLst>
                          </p:cTn>
                        </p:par>
                        <p:par>
                          <p:cTn id="98" fill="hold">
                            <p:stCondLst>
                              <p:cond delay="17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250"/>
                                        <p:tgtEl>
                                          <p:spTgt spid="162"/>
                                        </p:tgtEl>
                                      </p:cBhvr>
                                    </p:animEffect>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152"/>
                                        </p:tgtEl>
                                        <p:attrNameLst>
                                          <p:attrName>style.visibility</p:attrName>
                                        </p:attrNameLst>
                                      </p:cBhvr>
                                      <p:to>
                                        <p:strVal val="visible"/>
                                      </p:to>
                                    </p:set>
                                    <p:animEffect transition="in" filter="fade">
                                      <p:cBhvr>
                                        <p:cTn id="105" dur="250"/>
                                        <p:tgtEl>
                                          <p:spTgt spid="152"/>
                                        </p:tgtEl>
                                      </p:cBhvr>
                                    </p:animEffect>
                                  </p:childTnLst>
                                </p:cTn>
                              </p:par>
                            </p:childTnLst>
                          </p:cTn>
                        </p:par>
                        <p:par>
                          <p:cTn id="106" fill="hold">
                            <p:stCondLst>
                              <p:cond delay="2250"/>
                            </p:stCondLst>
                            <p:childTnLst>
                              <p:par>
                                <p:cTn id="107" presetID="10" presetClass="entr" presetSubtype="0" fill="hold" grpId="0" nodeType="afterEffect">
                                  <p:stCondLst>
                                    <p:cond delay="0"/>
                                  </p:stCondLst>
                                  <p:childTnLst>
                                    <p:set>
                                      <p:cBhvr>
                                        <p:cTn id="108" dur="1" fill="hold">
                                          <p:stCondLst>
                                            <p:cond delay="0"/>
                                          </p:stCondLst>
                                        </p:cTn>
                                        <p:tgtEl>
                                          <p:spTgt spid="153"/>
                                        </p:tgtEl>
                                        <p:attrNameLst>
                                          <p:attrName>style.visibility</p:attrName>
                                        </p:attrNameLst>
                                      </p:cBhvr>
                                      <p:to>
                                        <p:strVal val="visible"/>
                                      </p:to>
                                    </p:set>
                                    <p:animEffect transition="in" filter="fade">
                                      <p:cBhvr>
                                        <p:cTn id="109" dur="250"/>
                                        <p:tgtEl>
                                          <p:spTgt spid="153"/>
                                        </p:tgtEl>
                                      </p:cBhvr>
                                    </p:animEffect>
                                  </p:childTnLst>
                                </p:cTn>
                              </p:par>
                            </p:childTnLst>
                          </p:cTn>
                        </p:par>
                        <p:par>
                          <p:cTn id="110" fill="hold">
                            <p:stCondLst>
                              <p:cond delay="2500"/>
                            </p:stCondLst>
                            <p:childTnLst>
                              <p:par>
                                <p:cTn id="111" presetID="10" presetClass="entr" presetSubtype="0" fill="hold" grpId="0" nodeType="afterEffect">
                                  <p:stCondLst>
                                    <p:cond delay="0"/>
                                  </p:stCondLst>
                                  <p:childTnLst>
                                    <p:set>
                                      <p:cBhvr>
                                        <p:cTn id="112" dur="1" fill="hold">
                                          <p:stCondLst>
                                            <p:cond delay="0"/>
                                          </p:stCondLst>
                                        </p:cTn>
                                        <p:tgtEl>
                                          <p:spTgt spid="154"/>
                                        </p:tgtEl>
                                        <p:attrNameLst>
                                          <p:attrName>style.visibility</p:attrName>
                                        </p:attrNameLst>
                                      </p:cBhvr>
                                      <p:to>
                                        <p:strVal val="visible"/>
                                      </p:to>
                                    </p:set>
                                    <p:animEffect transition="in" filter="fade">
                                      <p:cBhvr>
                                        <p:cTn id="113" dur="250"/>
                                        <p:tgtEl>
                                          <p:spTgt spid="154"/>
                                        </p:tgtEl>
                                      </p:cBhvr>
                                    </p:animEffect>
                                  </p:childTnLst>
                                </p:cTn>
                              </p:par>
                            </p:childTnLst>
                          </p:cTn>
                        </p:par>
                        <p:par>
                          <p:cTn id="114" fill="hold">
                            <p:stCondLst>
                              <p:cond delay="2750"/>
                            </p:stCondLst>
                            <p:childTnLst>
                              <p:par>
                                <p:cTn id="115" presetID="10" presetClass="entr" presetSubtype="0" fill="hold" grpId="0" nodeType="afterEffect">
                                  <p:stCondLst>
                                    <p:cond delay="0"/>
                                  </p:stCondLst>
                                  <p:childTnLst>
                                    <p:set>
                                      <p:cBhvr>
                                        <p:cTn id="116" dur="1" fill="hold">
                                          <p:stCondLst>
                                            <p:cond delay="0"/>
                                          </p:stCondLst>
                                        </p:cTn>
                                        <p:tgtEl>
                                          <p:spTgt spid="155"/>
                                        </p:tgtEl>
                                        <p:attrNameLst>
                                          <p:attrName>style.visibility</p:attrName>
                                        </p:attrNameLst>
                                      </p:cBhvr>
                                      <p:to>
                                        <p:strVal val="visible"/>
                                      </p:to>
                                    </p:set>
                                    <p:animEffect transition="in" filter="fade">
                                      <p:cBhvr>
                                        <p:cTn id="117" dur="250"/>
                                        <p:tgtEl>
                                          <p:spTgt spid="155"/>
                                        </p:tgtEl>
                                      </p:cBhvr>
                                    </p:animEffect>
                                  </p:childTnLst>
                                </p:cTn>
                              </p:par>
                            </p:childTnLst>
                          </p:cTn>
                        </p:par>
                        <p:par>
                          <p:cTn id="118" fill="hold">
                            <p:stCondLst>
                              <p:cond delay="3000"/>
                            </p:stCondLst>
                            <p:childTnLst>
                              <p:par>
                                <p:cTn id="119" presetID="10" presetClass="entr" presetSubtype="0" fill="hold" grpId="0" nodeType="afterEffect">
                                  <p:stCondLst>
                                    <p:cond delay="0"/>
                                  </p:stCondLst>
                                  <p:childTnLst>
                                    <p:set>
                                      <p:cBhvr>
                                        <p:cTn id="120" dur="1" fill="hold">
                                          <p:stCondLst>
                                            <p:cond delay="0"/>
                                          </p:stCondLst>
                                        </p:cTn>
                                        <p:tgtEl>
                                          <p:spTgt spid="156"/>
                                        </p:tgtEl>
                                        <p:attrNameLst>
                                          <p:attrName>style.visibility</p:attrName>
                                        </p:attrNameLst>
                                      </p:cBhvr>
                                      <p:to>
                                        <p:strVal val="visible"/>
                                      </p:to>
                                    </p:set>
                                    <p:animEffect transition="in" filter="fade">
                                      <p:cBhvr>
                                        <p:cTn id="121" dur="250"/>
                                        <p:tgtEl>
                                          <p:spTgt spid="156"/>
                                        </p:tgtEl>
                                      </p:cBhvr>
                                    </p:animEffect>
                                  </p:childTnLst>
                                </p:cTn>
                              </p:par>
                            </p:childTnLst>
                          </p:cTn>
                        </p:par>
                        <p:par>
                          <p:cTn id="122" fill="hold">
                            <p:stCondLst>
                              <p:cond delay="3250"/>
                            </p:stCondLst>
                            <p:childTnLst>
                              <p:par>
                                <p:cTn id="123" presetID="10" presetClass="entr" presetSubtype="0" fill="hold" grpId="0" nodeType="afterEffect">
                                  <p:stCondLst>
                                    <p:cond delay="0"/>
                                  </p:stCondLst>
                                  <p:childTnLst>
                                    <p:set>
                                      <p:cBhvr>
                                        <p:cTn id="124" dur="1" fill="hold">
                                          <p:stCondLst>
                                            <p:cond delay="0"/>
                                          </p:stCondLst>
                                        </p:cTn>
                                        <p:tgtEl>
                                          <p:spTgt spid="157"/>
                                        </p:tgtEl>
                                        <p:attrNameLst>
                                          <p:attrName>style.visibility</p:attrName>
                                        </p:attrNameLst>
                                      </p:cBhvr>
                                      <p:to>
                                        <p:strVal val="visible"/>
                                      </p:to>
                                    </p:set>
                                    <p:animEffect transition="in" filter="fade">
                                      <p:cBhvr>
                                        <p:cTn id="125" dur="250"/>
                                        <p:tgtEl>
                                          <p:spTgt spid="15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92"/>
                                        </p:tgtEl>
                                        <p:attrNameLst>
                                          <p:attrName>style.visibility</p:attrName>
                                        </p:attrNameLst>
                                      </p:cBhvr>
                                      <p:to>
                                        <p:strVal val="visible"/>
                                      </p:to>
                                    </p:set>
                                    <p:animEffect transition="in" filter="fade">
                                      <p:cBhvr>
                                        <p:cTn id="130" dur="500"/>
                                        <p:tgtEl>
                                          <p:spTgt spid="19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93"/>
                                        </p:tgtEl>
                                        <p:attrNameLst>
                                          <p:attrName>style.visibility</p:attrName>
                                        </p:attrNameLst>
                                      </p:cBhvr>
                                      <p:to>
                                        <p:strVal val="visible"/>
                                      </p:to>
                                    </p:set>
                                    <p:animEffect transition="in" filter="fade">
                                      <p:cBhvr>
                                        <p:cTn id="133" dur="500"/>
                                        <p:tgtEl>
                                          <p:spTgt spid="193"/>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94"/>
                                        </p:tgtEl>
                                        <p:attrNameLst>
                                          <p:attrName>style.visibility</p:attrName>
                                        </p:attrNameLst>
                                      </p:cBhvr>
                                      <p:to>
                                        <p:strVal val="visible"/>
                                      </p:to>
                                    </p:set>
                                    <p:animEffect transition="in" filter="fade">
                                      <p:cBhvr>
                                        <p:cTn id="137" dur="250"/>
                                        <p:tgtEl>
                                          <p:spTgt spid="194"/>
                                        </p:tgtEl>
                                      </p:cBhvr>
                                    </p:animEffect>
                                  </p:childTnLst>
                                </p:cTn>
                              </p:par>
                            </p:childTnLst>
                          </p:cTn>
                        </p:par>
                        <p:par>
                          <p:cTn id="138" fill="hold">
                            <p:stCondLst>
                              <p:cond delay="750"/>
                            </p:stCondLst>
                            <p:childTnLst>
                              <p:par>
                                <p:cTn id="139" presetID="10" presetClass="entr" presetSubtype="0" fill="hold" grpId="0" nodeType="afterEffect">
                                  <p:stCondLst>
                                    <p:cond delay="0"/>
                                  </p:stCondLst>
                                  <p:childTnLst>
                                    <p:set>
                                      <p:cBhvr>
                                        <p:cTn id="140" dur="1" fill="hold">
                                          <p:stCondLst>
                                            <p:cond delay="0"/>
                                          </p:stCondLst>
                                        </p:cTn>
                                        <p:tgtEl>
                                          <p:spTgt spid="195"/>
                                        </p:tgtEl>
                                        <p:attrNameLst>
                                          <p:attrName>style.visibility</p:attrName>
                                        </p:attrNameLst>
                                      </p:cBhvr>
                                      <p:to>
                                        <p:strVal val="visible"/>
                                      </p:to>
                                    </p:set>
                                    <p:animEffect transition="in" filter="fade">
                                      <p:cBhvr>
                                        <p:cTn id="141" dur="250"/>
                                        <p:tgtEl>
                                          <p:spTgt spid="195"/>
                                        </p:tgtEl>
                                      </p:cBhvr>
                                    </p:animEffect>
                                  </p:childTnLst>
                                </p:cTn>
                              </p:par>
                            </p:childTnLst>
                          </p:cTn>
                        </p:par>
                        <p:par>
                          <p:cTn id="142" fill="hold">
                            <p:stCondLst>
                              <p:cond delay="1000"/>
                            </p:stCondLst>
                            <p:childTnLst>
                              <p:par>
                                <p:cTn id="143" presetID="10" presetClass="entr" presetSubtype="0" fill="hold" grpId="0" nodeType="afterEffect">
                                  <p:stCondLst>
                                    <p:cond delay="0"/>
                                  </p:stCondLst>
                                  <p:childTnLst>
                                    <p:set>
                                      <p:cBhvr>
                                        <p:cTn id="144" dur="1" fill="hold">
                                          <p:stCondLst>
                                            <p:cond delay="0"/>
                                          </p:stCondLst>
                                        </p:cTn>
                                        <p:tgtEl>
                                          <p:spTgt spid="198"/>
                                        </p:tgtEl>
                                        <p:attrNameLst>
                                          <p:attrName>style.visibility</p:attrName>
                                        </p:attrNameLst>
                                      </p:cBhvr>
                                      <p:to>
                                        <p:strVal val="visible"/>
                                      </p:to>
                                    </p:set>
                                    <p:animEffect transition="in" filter="fade">
                                      <p:cBhvr>
                                        <p:cTn id="145" dur="250"/>
                                        <p:tgtEl>
                                          <p:spTgt spid="198"/>
                                        </p:tgtEl>
                                      </p:cBhvr>
                                    </p:animEffect>
                                  </p:childTnLst>
                                </p:cTn>
                              </p:par>
                            </p:childTnLst>
                          </p:cTn>
                        </p:par>
                        <p:par>
                          <p:cTn id="146" fill="hold">
                            <p:stCondLst>
                              <p:cond delay="1250"/>
                            </p:stCondLst>
                            <p:childTnLst>
                              <p:par>
                                <p:cTn id="147" presetID="10" presetClass="entr" presetSubtype="0" fill="hold" grpId="0" nodeType="afterEffect">
                                  <p:stCondLst>
                                    <p:cond delay="0"/>
                                  </p:stCondLst>
                                  <p:childTnLst>
                                    <p:set>
                                      <p:cBhvr>
                                        <p:cTn id="148" dur="1" fill="hold">
                                          <p:stCondLst>
                                            <p:cond delay="0"/>
                                          </p:stCondLst>
                                        </p:cTn>
                                        <p:tgtEl>
                                          <p:spTgt spid="199"/>
                                        </p:tgtEl>
                                        <p:attrNameLst>
                                          <p:attrName>style.visibility</p:attrName>
                                        </p:attrNameLst>
                                      </p:cBhvr>
                                      <p:to>
                                        <p:strVal val="visible"/>
                                      </p:to>
                                    </p:set>
                                    <p:animEffect transition="in" filter="fade">
                                      <p:cBhvr>
                                        <p:cTn id="149" dur="250"/>
                                        <p:tgtEl>
                                          <p:spTgt spid="199"/>
                                        </p:tgtEl>
                                      </p:cBhvr>
                                    </p:animEffect>
                                  </p:childTnLst>
                                </p:cTn>
                              </p:par>
                            </p:childTnLst>
                          </p:cTn>
                        </p:par>
                        <p:par>
                          <p:cTn id="150" fill="hold">
                            <p:stCondLst>
                              <p:cond delay="1500"/>
                            </p:stCondLst>
                            <p:childTnLst>
                              <p:par>
                                <p:cTn id="151" presetID="10" presetClass="entr" presetSubtype="0" fill="hold" grpId="0" nodeType="afterEffect">
                                  <p:stCondLst>
                                    <p:cond delay="0"/>
                                  </p:stCondLst>
                                  <p:childTnLst>
                                    <p:set>
                                      <p:cBhvr>
                                        <p:cTn id="152" dur="1" fill="hold">
                                          <p:stCondLst>
                                            <p:cond delay="0"/>
                                          </p:stCondLst>
                                        </p:cTn>
                                        <p:tgtEl>
                                          <p:spTgt spid="200"/>
                                        </p:tgtEl>
                                        <p:attrNameLst>
                                          <p:attrName>style.visibility</p:attrName>
                                        </p:attrNameLst>
                                      </p:cBhvr>
                                      <p:to>
                                        <p:strVal val="visible"/>
                                      </p:to>
                                    </p:set>
                                    <p:animEffect transition="in" filter="fade">
                                      <p:cBhvr>
                                        <p:cTn id="153" dur="250"/>
                                        <p:tgtEl>
                                          <p:spTgt spid="200"/>
                                        </p:tgtEl>
                                      </p:cBhvr>
                                    </p:animEffect>
                                  </p:childTnLst>
                                </p:cTn>
                              </p:par>
                            </p:childTnLst>
                          </p:cTn>
                        </p:par>
                        <p:par>
                          <p:cTn id="154" fill="hold">
                            <p:stCondLst>
                              <p:cond delay="1750"/>
                            </p:stCondLst>
                            <p:childTnLst>
                              <p:par>
                                <p:cTn id="155" presetID="10" presetClass="entr" presetSubtype="0" fill="hold" grpId="0" nodeType="afterEffect">
                                  <p:stCondLst>
                                    <p:cond delay="0"/>
                                  </p:stCondLst>
                                  <p:childTnLst>
                                    <p:set>
                                      <p:cBhvr>
                                        <p:cTn id="156" dur="1" fill="hold">
                                          <p:stCondLst>
                                            <p:cond delay="0"/>
                                          </p:stCondLst>
                                        </p:cTn>
                                        <p:tgtEl>
                                          <p:spTgt spid="201"/>
                                        </p:tgtEl>
                                        <p:attrNameLst>
                                          <p:attrName>style.visibility</p:attrName>
                                        </p:attrNameLst>
                                      </p:cBhvr>
                                      <p:to>
                                        <p:strVal val="visible"/>
                                      </p:to>
                                    </p:set>
                                    <p:animEffect transition="in" filter="fade">
                                      <p:cBhvr>
                                        <p:cTn id="157" dur="250"/>
                                        <p:tgtEl>
                                          <p:spTgt spid="201"/>
                                        </p:tgtEl>
                                      </p:cBhvr>
                                    </p:animEffect>
                                  </p:childTnLst>
                                </p:cTn>
                              </p:par>
                            </p:childTnLst>
                          </p:cTn>
                        </p:par>
                        <p:par>
                          <p:cTn id="158" fill="hold">
                            <p:stCondLst>
                              <p:cond delay="2000"/>
                            </p:stCondLst>
                            <p:childTnLst>
                              <p:par>
                                <p:cTn id="159" presetID="10" presetClass="entr" presetSubtype="0" fill="hold" grpId="0" nodeType="afterEffect">
                                  <p:stCondLst>
                                    <p:cond delay="0"/>
                                  </p:stCondLst>
                                  <p:childTnLst>
                                    <p:set>
                                      <p:cBhvr>
                                        <p:cTn id="160" dur="1" fill="hold">
                                          <p:stCondLst>
                                            <p:cond delay="0"/>
                                          </p:stCondLst>
                                        </p:cTn>
                                        <p:tgtEl>
                                          <p:spTgt spid="202"/>
                                        </p:tgtEl>
                                        <p:attrNameLst>
                                          <p:attrName>style.visibility</p:attrName>
                                        </p:attrNameLst>
                                      </p:cBhvr>
                                      <p:to>
                                        <p:strVal val="visible"/>
                                      </p:to>
                                    </p:set>
                                    <p:animEffect transition="in" filter="fade">
                                      <p:cBhvr>
                                        <p:cTn id="161" dur="250"/>
                                        <p:tgtEl>
                                          <p:spTgt spid="202"/>
                                        </p:tgtEl>
                                      </p:cBhvr>
                                    </p:animEffect>
                                  </p:childTnLst>
                                </p:cTn>
                              </p:par>
                            </p:childTnLst>
                          </p:cTn>
                        </p:par>
                        <p:par>
                          <p:cTn id="162" fill="hold">
                            <p:stCondLst>
                              <p:cond delay="2250"/>
                            </p:stCondLst>
                            <p:childTnLst>
                              <p:par>
                                <p:cTn id="163" presetID="10" presetClass="entr" presetSubtype="0" fill="hold" grpId="0" nodeType="afterEffect">
                                  <p:stCondLst>
                                    <p:cond delay="0"/>
                                  </p:stCondLst>
                                  <p:childTnLst>
                                    <p:set>
                                      <p:cBhvr>
                                        <p:cTn id="164" dur="1" fill="hold">
                                          <p:stCondLst>
                                            <p:cond delay="0"/>
                                          </p:stCondLst>
                                        </p:cTn>
                                        <p:tgtEl>
                                          <p:spTgt spid="203"/>
                                        </p:tgtEl>
                                        <p:attrNameLst>
                                          <p:attrName>style.visibility</p:attrName>
                                        </p:attrNameLst>
                                      </p:cBhvr>
                                      <p:to>
                                        <p:strVal val="visible"/>
                                      </p:to>
                                    </p:set>
                                    <p:animEffect transition="in" filter="fade">
                                      <p:cBhvr>
                                        <p:cTn id="165" dur="250"/>
                                        <p:tgtEl>
                                          <p:spTgt spid="203"/>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64"/>
                                        </p:tgtEl>
                                        <p:attrNameLst>
                                          <p:attrName>style.visibility</p:attrName>
                                        </p:attrNameLst>
                                      </p:cBhvr>
                                      <p:to>
                                        <p:strVal val="visible"/>
                                      </p:to>
                                    </p:set>
                                    <p:animEffect transition="in" filter="fade">
                                      <p:cBhvr>
                                        <p:cTn id="170" dur="500"/>
                                        <p:tgtEl>
                                          <p:spTgt spid="164"/>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65"/>
                                        </p:tgtEl>
                                        <p:attrNameLst>
                                          <p:attrName>style.visibility</p:attrName>
                                        </p:attrNameLst>
                                      </p:cBhvr>
                                      <p:to>
                                        <p:strVal val="visible"/>
                                      </p:to>
                                    </p:set>
                                    <p:animEffect transition="in" filter="fade">
                                      <p:cBhvr>
                                        <p:cTn id="173" dur="500"/>
                                        <p:tgtEl>
                                          <p:spTgt spid="165"/>
                                        </p:tgtEl>
                                      </p:cBhvr>
                                    </p:animEffect>
                                  </p:childTnLst>
                                </p:cTn>
                              </p:par>
                            </p:childTnLst>
                          </p:cTn>
                        </p:par>
                        <p:par>
                          <p:cTn id="174" fill="hold">
                            <p:stCondLst>
                              <p:cond delay="500"/>
                            </p:stCondLst>
                            <p:childTnLst>
                              <p:par>
                                <p:cTn id="175" presetID="10" presetClass="entr" presetSubtype="0" fill="hold" grpId="0" nodeType="afterEffect">
                                  <p:stCondLst>
                                    <p:cond delay="0"/>
                                  </p:stCondLst>
                                  <p:childTnLst>
                                    <p:set>
                                      <p:cBhvr>
                                        <p:cTn id="176" dur="1" fill="hold">
                                          <p:stCondLst>
                                            <p:cond delay="0"/>
                                          </p:stCondLst>
                                        </p:cTn>
                                        <p:tgtEl>
                                          <p:spTgt spid="166"/>
                                        </p:tgtEl>
                                        <p:attrNameLst>
                                          <p:attrName>style.visibility</p:attrName>
                                        </p:attrNameLst>
                                      </p:cBhvr>
                                      <p:to>
                                        <p:strVal val="visible"/>
                                      </p:to>
                                    </p:set>
                                    <p:animEffect transition="in" filter="fade">
                                      <p:cBhvr>
                                        <p:cTn id="177" dur="250"/>
                                        <p:tgtEl>
                                          <p:spTgt spid="166"/>
                                        </p:tgtEl>
                                      </p:cBhvr>
                                    </p:animEffect>
                                  </p:childTnLst>
                                </p:cTn>
                              </p:par>
                            </p:childTnLst>
                          </p:cTn>
                        </p:par>
                        <p:par>
                          <p:cTn id="178" fill="hold">
                            <p:stCondLst>
                              <p:cond delay="750"/>
                            </p:stCondLst>
                            <p:childTnLst>
                              <p:par>
                                <p:cTn id="179" presetID="10" presetClass="entr" presetSubtype="0" fill="hold" grpId="0" nodeType="afterEffect">
                                  <p:stCondLst>
                                    <p:cond delay="0"/>
                                  </p:stCondLst>
                                  <p:childTnLst>
                                    <p:set>
                                      <p:cBhvr>
                                        <p:cTn id="180" dur="1" fill="hold">
                                          <p:stCondLst>
                                            <p:cond delay="0"/>
                                          </p:stCondLst>
                                        </p:cTn>
                                        <p:tgtEl>
                                          <p:spTgt spid="167"/>
                                        </p:tgtEl>
                                        <p:attrNameLst>
                                          <p:attrName>style.visibility</p:attrName>
                                        </p:attrNameLst>
                                      </p:cBhvr>
                                      <p:to>
                                        <p:strVal val="visible"/>
                                      </p:to>
                                    </p:set>
                                    <p:animEffect transition="in" filter="fade">
                                      <p:cBhvr>
                                        <p:cTn id="181" dur="250"/>
                                        <p:tgtEl>
                                          <p:spTgt spid="167"/>
                                        </p:tgtEl>
                                      </p:cBhvr>
                                    </p:animEffect>
                                  </p:childTnLst>
                                </p:cTn>
                              </p:par>
                            </p:childTnLst>
                          </p:cTn>
                        </p:par>
                        <p:par>
                          <p:cTn id="182" fill="hold">
                            <p:stCondLst>
                              <p:cond delay="1000"/>
                            </p:stCondLst>
                            <p:childTnLst>
                              <p:par>
                                <p:cTn id="183" presetID="10" presetClass="entr" presetSubtype="0" fill="hold" grpId="0" nodeType="afterEffect">
                                  <p:stCondLst>
                                    <p:cond delay="0"/>
                                  </p:stCondLst>
                                  <p:childTnLst>
                                    <p:set>
                                      <p:cBhvr>
                                        <p:cTn id="184" dur="1" fill="hold">
                                          <p:stCondLst>
                                            <p:cond delay="0"/>
                                          </p:stCondLst>
                                        </p:cTn>
                                        <p:tgtEl>
                                          <p:spTgt spid="168"/>
                                        </p:tgtEl>
                                        <p:attrNameLst>
                                          <p:attrName>style.visibility</p:attrName>
                                        </p:attrNameLst>
                                      </p:cBhvr>
                                      <p:to>
                                        <p:strVal val="visible"/>
                                      </p:to>
                                    </p:set>
                                    <p:animEffect transition="in" filter="fade">
                                      <p:cBhvr>
                                        <p:cTn id="185" dur="250"/>
                                        <p:tgtEl>
                                          <p:spTgt spid="168"/>
                                        </p:tgtEl>
                                      </p:cBhvr>
                                    </p:animEffect>
                                  </p:childTnLst>
                                </p:cTn>
                              </p:par>
                            </p:childTnLst>
                          </p:cTn>
                        </p:par>
                        <p:par>
                          <p:cTn id="186" fill="hold">
                            <p:stCondLst>
                              <p:cond delay="1250"/>
                            </p:stCondLst>
                            <p:childTnLst>
                              <p:par>
                                <p:cTn id="187" presetID="10" presetClass="entr" presetSubtype="0" fill="hold" grpId="0" nodeType="afterEffect">
                                  <p:stCondLst>
                                    <p:cond delay="0"/>
                                  </p:stCondLst>
                                  <p:childTnLst>
                                    <p:set>
                                      <p:cBhvr>
                                        <p:cTn id="188" dur="1" fill="hold">
                                          <p:stCondLst>
                                            <p:cond delay="0"/>
                                          </p:stCondLst>
                                        </p:cTn>
                                        <p:tgtEl>
                                          <p:spTgt spid="169"/>
                                        </p:tgtEl>
                                        <p:attrNameLst>
                                          <p:attrName>style.visibility</p:attrName>
                                        </p:attrNameLst>
                                      </p:cBhvr>
                                      <p:to>
                                        <p:strVal val="visible"/>
                                      </p:to>
                                    </p:set>
                                    <p:animEffect transition="in" filter="fade">
                                      <p:cBhvr>
                                        <p:cTn id="189" dur="250"/>
                                        <p:tgtEl>
                                          <p:spTgt spid="169"/>
                                        </p:tgtEl>
                                      </p:cBhvr>
                                    </p:animEffect>
                                  </p:childTnLst>
                                </p:cTn>
                              </p:par>
                            </p:childTnLst>
                          </p:cTn>
                        </p:par>
                        <p:par>
                          <p:cTn id="190" fill="hold">
                            <p:stCondLst>
                              <p:cond delay="1500"/>
                            </p:stCondLst>
                            <p:childTnLst>
                              <p:par>
                                <p:cTn id="191" presetID="10" presetClass="entr" presetSubtype="0" fill="hold" grpId="0" nodeType="afterEffect">
                                  <p:stCondLst>
                                    <p:cond delay="0"/>
                                  </p:stCondLst>
                                  <p:childTnLst>
                                    <p:set>
                                      <p:cBhvr>
                                        <p:cTn id="192" dur="1" fill="hold">
                                          <p:stCondLst>
                                            <p:cond delay="0"/>
                                          </p:stCondLst>
                                        </p:cTn>
                                        <p:tgtEl>
                                          <p:spTgt spid="170"/>
                                        </p:tgtEl>
                                        <p:attrNameLst>
                                          <p:attrName>style.visibility</p:attrName>
                                        </p:attrNameLst>
                                      </p:cBhvr>
                                      <p:to>
                                        <p:strVal val="visible"/>
                                      </p:to>
                                    </p:set>
                                    <p:animEffect transition="in" filter="fade">
                                      <p:cBhvr>
                                        <p:cTn id="193" dur="250"/>
                                        <p:tgtEl>
                                          <p:spTgt spid="170"/>
                                        </p:tgtEl>
                                      </p:cBhvr>
                                    </p:animEffect>
                                  </p:childTnLst>
                                </p:cTn>
                              </p:par>
                            </p:childTnLst>
                          </p:cTn>
                        </p:par>
                        <p:par>
                          <p:cTn id="194" fill="hold">
                            <p:stCondLst>
                              <p:cond delay="1750"/>
                            </p:stCondLst>
                            <p:childTnLst>
                              <p:par>
                                <p:cTn id="195" presetID="10" presetClass="entr" presetSubtype="0" fill="hold" grpId="0" nodeType="afterEffect">
                                  <p:stCondLst>
                                    <p:cond delay="0"/>
                                  </p:stCondLst>
                                  <p:childTnLst>
                                    <p:set>
                                      <p:cBhvr>
                                        <p:cTn id="196" dur="1" fill="hold">
                                          <p:stCondLst>
                                            <p:cond delay="0"/>
                                          </p:stCondLst>
                                        </p:cTn>
                                        <p:tgtEl>
                                          <p:spTgt spid="171"/>
                                        </p:tgtEl>
                                        <p:attrNameLst>
                                          <p:attrName>style.visibility</p:attrName>
                                        </p:attrNameLst>
                                      </p:cBhvr>
                                      <p:to>
                                        <p:strVal val="visible"/>
                                      </p:to>
                                    </p:set>
                                    <p:animEffect transition="in" filter="fade">
                                      <p:cBhvr>
                                        <p:cTn id="197" dur="250"/>
                                        <p:tgtEl>
                                          <p:spTgt spid="171"/>
                                        </p:tgtEl>
                                      </p:cBhvr>
                                    </p:animEffect>
                                  </p:childTnLst>
                                </p:cTn>
                              </p:par>
                            </p:childTnLst>
                          </p:cTn>
                        </p:par>
                        <p:par>
                          <p:cTn id="198" fill="hold">
                            <p:stCondLst>
                              <p:cond delay="2000"/>
                            </p:stCondLst>
                            <p:childTnLst>
                              <p:par>
                                <p:cTn id="199" presetID="10" presetClass="entr" presetSubtype="0" fill="hold" grpId="0" nodeType="afterEffect">
                                  <p:stCondLst>
                                    <p:cond delay="0"/>
                                  </p:stCondLst>
                                  <p:childTnLst>
                                    <p:set>
                                      <p:cBhvr>
                                        <p:cTn id="200" dur="1" fill="hold">
                                          <p:stCondLst>
                                            <p:cond delay="0"/>
                                          </p:stCondLst>
                                        </p:cTn>
                                        <p:tgtEl>
                                          <p:spTgt spid="172"/>
                                        </p:tgtEl>
                                        <p:attrNameLst>
                                          <p:attrName>style.visibility</p:attrName>
                                        </p:attrNameLst>
                                      </p:cBhvr>
                                      <p:to>
                                        <p:strVal val="visible"/>
                                      </p:to>
                                    </p:set>
                                    <p:animEffect transition="in" filter="fade">
                                      <p:cBhvr>
                                        <p:cTn id="201" dur="250"/>
                                        <p:tgtEl>
                                          <p:spTgt spid="172"/>
                                        </p:tgtEl>
                                      </p:cBhvr>
                                    </p:animEffect>
                                  </p:childTnLst>
                                </p:cTn>
                              </p:par>
                              <p:par>
                                <p:cTn id="202" presetID="22" presetClass="entr" presetSubtype="2" fill="hold" nodeType="withEffect">
                                  <p:stCondLst>
                                    <p:cond delay="0"/>
                                  </p:stCondLst>
                                  <p:childTnLst>
                                    <p:set>
                                      <p:cBhvr>
                                        <p:cTn id="203" dur="1" fill="hold">
                                          <p:stCondLst>
                                            <p:cond delay="0"/>
                                          </p:stCondLst>
                                        </p:cTn>
                                        <p:tgtEl>
                                          <p:spTgt spid="207"/>
                                        </p:tgtEl>
                                        <p:attrNameLst>
                                          <p:attrName>style.visibility</p:attrName>
                                        </p:attrNameLst>
                                      </p:cBhvr>
                                      <p:to>
                                        <p:strVal val="visible"/>
                                      </p:to>
                                    </p:set>
                                    <p:animEffect transition="in" filter="wipe(right)">
                                      <p:cBhvr>
                                        <p:cTn id="204" dur="500"/>
                                        <p:tgtEl>
                                          <p:spTgt spid="207"/>
                                        </p:tgtEl>
                                      </p:cBhvr>
                                    </p:animEffect>
                                  </p:childTnLst>
                                </p:cTn>
                              </p:par>
                              <p:par>
                                <p:cTn id="205" presetID="22" presetClass="entr" presetSubtype="2" fill="hold" nodeType="withEffect">
                                  <p:stCondLst>
                                    <p:cond delay="0"/>
                                  </p:stCondLst>
                                  <p:childTnLst>
                                    <p:set>
                                      <p:cBhvr>
                                        <p:cTn id="206" dur="1" fill="hold">
                                          <p:stCondLst>
                                            <p:cond delay="0"/>
                                          </p:stCondLst>
                                        </p:cTn>
                                        <p:tgtEl>
                                          <p:spTgt spid="23"/>
                                        </p:tgtEl>
                                        <p:attrNameLst>
                                          <p:attrName>style.visibility</p:attrName>
                                        </p:attrNameLst>
                                      </p:cBhvr>
                                      <p:to>
                                        <p:strVal val="visible"/>
                                      </p:to>
                                    </p:set>
                                    <p:animEffect transition="in" filter="wipe(right)">
                                      <p:cBhvr>
                                        <p:cTn id="207" dur="500"/>
                                        <p:tgtEl>
                                          <p:spTgt spid="23"/>
                                        </p:tgtEl>
                                      </p:cBhvr>
                                    </p:animEffect>
                                  </p:childTnLst>
                                </p:cTn>
                              </p:par>
                              <p:par>
                                <p:cTn id="208" presetID="22" presetClass="entr" presetSubtype="2" fill="hold" nodeType="withEffect">
                                  <p:stCondLst>
                                    <p:cond delay="0"/>
                                  </p:stCondLst>
                                  <p:childTnLst>
                                    <p:set>
                                      <p:cBhvr>
                                        <p:cTn id="209" dur="1" fill="hold">
                                          <p:stCondLst>
                                            <p:cond delay="0"/>
                                          </p:stCondLst>
                                        </p:cTn>
                                        <p:tgtEl>
                                          <p:spTgt spid="14"/>
                                        </p:tgtEl>
                                        <p:attrNameLst>
                                          <p:attrName>style.visibility</p:attrName>
                                        </p:attrNameLst>
                                      </p:cBhvr>
                                      <p:to>
                                        <p:strVal val="visible"/>
                                      </p:to>
                                    </p:set>
                                    <p:animEffect transition="in" filter="wipe(right)">
                                      <p:cBhvr>
                                        <p:cTn id="210" dur="500"/>
                                        <p:tgtEl>
                                          <p:spTgt spid="1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178"/>
                                        </p:tgtEl>
                                        <p:attrNameLst>
                                          <p:attrName>style.visibility</p:attrName>
                                        </p:attrNameLst>
                                      </p:cBhvr>
                                      <p:to>
                                        <p:strVal val="visible"/>
                                      </p:to>
                                    </p:set>
                                    <p:animEffect transition="in" filter="fade">
                                      <p:cBhvr>
                                        <p:cTn id="215" dur="500"/>
                                        <p:tgtEl>
                                          <p:spTgt spid="178"/>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179"/>
                                        </p:tgtEl>
                                        <p:attrNameLst>
                                          <p:attrName>style.visibility</p:attrName>
                                        </p:attrNameLst>
                                      </p:cBhvr>
                                      <p:to>
                                        <p:strVal val="visible"/>
                                      </p:to>
                                    </p:set>
                                    <p:animEffect transition="in" filter="fade">
                                      <p:cBhvr>
                                        <p:cTn id="218" dur="500"/>
                                        <p:tgtEl>
                                          <p:spTgt spid="179"/>
                                        </p:tgtEl>
                                      </p:cBhvr>
                                    </p:animEffect>
                                  </p:childTnLst>
                                </p:cTn>
                              </p:par>
                            </p:childTnLst>
                          </p:cTn>
                        </p:par>
                        <p:par>
                          <p:cTn id="219" fill="hold">
                            <p:stCondLst>
                              <p:cond delay="500"/>
                            </p:stCondLst>
                            <p:childTnLst>
                              <p:par>
                                <p:cTn id="220" presetID="10" presetClass="entr" presetSubtype="0" fill="hold" grpId="0" nodeType="afterEffect">
                                  <p:stCondLst>
                                    <p:cond delay="0"/>
                                  </p:stCondLst>
                                  <p:childTnLst>
                                    <p:set>
                                      <p:cBhvr>
                                        <p:cTn id="221" dur="1" fill="hold">
                                          <p:stCondLst>
                                            <p:cond delay="0"/>
                                          </p:stCondLst>
                                        </p:cTn>
                                        <p:tgtEl>
                                          <p:spTgt spid="180"/>
                                        </p:tgtEl>
                                        <p:attrNameLst>
                                          <p:attrName>style.visibility</p:attrName>
                                        </p:attrNameLst>
                                      </p:cBhvr>
                                      <p:to>
                                        <p:strVal val="visible"/>
                                      </p:to>
                                    </p:set>
                                    <p:animEffect transition="in" filter="fade">
                                      <p:cBhvr>
                                        <p:cTn id="222" dur="250"/>
                                        <p:tgtEl>
                                          <p:spTgt spid="180"/>
                                        </p:tgtEl>
                                      </p:cBhvr>
                                    </p:animEffect>
                                  </p:childTnLst>
                                </p:cTn>
                              </p:par>
                            </p:childTnLst>
                          </p:cTn>
                        </p:par>
                        <p:par>
                          <p:cTn id="223" fill="hold">
                            <p:stCondLst>
                              <p:cond delay="750"/>
                            </p:stCondLst>
                            <p:childTnLst>
                              <p:par>
                                <p:cTn id="224" presetID="10" presetClass="entr" presetSubtype="0" fill="hold" grpId="0" nodeType="afterEffect">
                                  <p:stCondLst>
                                    <p:cond delay="0"/>
                                  </p:stCondLst>
                                  <p:childTnLst>
                                    <p:set>
                                      <p:cBhvr>
                                        <p:cTn id="225" dur="1" fill="hold">
                                          <p:stCondLst>
                                            <p:cond delay="0"/>
                                          </p:stCondLst>
                                        </p:cTn>
                                        <p:tgtEl>
                                          <p:spTgt spid="181"/>
                                        </p:tgtEl>
                                        <p:attrNameLst>
                                          <p:attrName>style.visibility</p:attrName>
                                        </p:attrNameLst>
                                      </p:cBhvr>
                                      <p:to>
                                        <p:strVal val="visible"/>
                                      </p:to>
                                    </p:set>
                                    <p:animEffect transition="in" filter="fade">
                                      <p:cBhvr>
                                        <p:cTn id="226" dur="250"/>
                                        <p:tgtEl>
                                          <p:spTgt spid="181"/>
                                        </p:tgtEl>
                                      </p:cBhvr>
                                    </p:animEffect>
                                  </p:childTnLst>
                                </p:cTn>
                              </p:par>
                            </p:childTnLst>
                          </p:cTn>
                        </p:par>
                        <p:par>
                          <p:cTn id="227" fill="hold">
                            <p:stCondLst>
                              <p:cond delay="1000"/>
                            </p:stCondLst>
                            <p:childTnLst>
                              <p:par>
                                <p:cTn id="228" presetID="10" presetClass="entr" presetSubtype="0" fill="hold" grpId="0" nodeType="afterEffect">
                                  <p:stCondLst>
                                    <p:cond delay="0"/>
                                  </p:stCondLst>
                                  <p:childTnLst>
                                    <p:set>
                                      <p:cBhvr>
                                        <p:cTn id="229" dur="1" fill="hold">
                                          <p:stCondLst>
                                            <p:cond delay="0"/>
                                          </p:stCondLst>
                                        </p:cTn>
                                        <p:tgtEl>
                                          <p:spTgt spid="182"/>
                                        </p:tgtEl>
                                        <p:attrNameLst>
                                          <p:attrName>style.visibility</p:attrName>
                                        </p:attrNameLst>
                                      </p:cBhvr>
                                      <p:to>
                                        <p:strVal val="visible"/>
                                      </p:to>
                                    </p:set>
                                    <p:animEffect transition="in" filter="fade">
                                      <p:cBhvr>
                                        <p:cTn id="230" dur="250"/>
                                        <p:tgtEl>
                                          <p:spTgt spid="182"/>
                                        </p:tgtEl>
                                      </p:cBhvr>
                                    </p:animEffect>
                                  </p:childTnLst>
                                </p:cTn>
                              </p:par>
                            </p:childTnLst>
                          </p:cTn>
                        </p:par>
                        <p:par>
                          <p:cTn id="231" fill="hold">
                            <p:stCondLst>
                              <p:cond delay="1250"/>
                            </p:stCondLst>
                            <p:childTnLst>
                              <p:par>
                                <p:cTn id="232" presetID="10" presetClass="entr" presetSubtype="0" fill="hold" grpId="0" nodeType="afterEffect">
                                  <p:stCondLst>
                                    <p:cond delay="0"/>
                                  </p:stCondLst>
                                  <p:childTnLst>
                                    <p:set>
                                      <p:cBhvr>
                                        <p:cTn id="233" dur="1" fill="hold">
                                          <p:stCondLst>
                                            <p:cond delay="0"/>
                                          </p:stCondLst>
                                        </p:cTn>
                                        <p:tgtEl>
                                          <p:spTgt spid="183"/>
                                        </p:tgtEl>
                                        <p:attrNameLst>
                                          <p:attrName>style.visibility</p:attrName>
                                        </p:attrNameLst>
                                      </p:cBhvr>
                                      <p:to>
                                        <p:strVal val="visible"/>
                                      </p:to>
                                    </p:set>
                                    <p:animEffect transition="in" filter="fade">
                                      <p:cBhvr>
                                        <p:cTn id="234" dur="250"/>
                                        <p:tgtEl>
                                          <p:spTgt spid="183"/>
                                        </p:tgtEl>
                                      </p:cBhvr>
                                    </p:animEffect>
                                  </p:childTnLst>
                                </p:cTn>
                              </p:par>
                            </p:childTnLst>
                          </p:cTn>
                        </p:par>
                        <p:par>
                          <p:cTn id="235" fill="hold">
                            <p:stCondLst>
                              <p:cond delay="1500"/>
                            </p:stCondLst>
                            <p:childTnLst>
                              <p:par>
                                <p:cTn id="236" presetID="10" presetClass="entr" presetSubtype="0" fill="hold" grpId="0" nodeType="afterEffect">
                                  <p:stCondLst>
                                    <p:cond delay="0"/>
                                  </p:stCondLst>
                                  <p:childTnLst>
                                    <p:set>
                                      <p:cBhvr>
                                        <p:cTn id="237" dur="1" fill="hold">
                                          <p:stCondLst>
                                            <p:cond delay="0"/>
                                          </p:stCondLst>
                                        </p:cTn>
                                        <p:tgtEl>
                                          <p:spTgt spid="190"/>
                                        </p:tgtEl>
                                        <p:attrNameLst>
                                          <p:attrName>style.visibility</p:attrName>
                                        </p:attrNameLst>
                                      </p:cBhvr>
                                      <p:to>
                                        <p:strVal val="visible"/>
                                      </p:to>
                                    </p:set>
                                    <p:animEffect transition="in" filter="fade">
                                      <p:cBhvr>
                                        <p:cTn id="238" dur="250"/>
                                        <p:tgtEl>
                                          <p:spTgt spid="190"/>
                                        </p:tgtEl>
                                      </p:cBhvr>
                                    </p:animEffect>
                                  </p:childTnLst>
                                </p:cTn>
                              </p:par>
                            </p:childTnLst>
                          </p:cTn>
                        </p:par>
                        <p:par>
                          <p:cTn id="239" fill="hold">
                            <p:stCondLst>
                              <p:cond delay="1750"/>
                            </p:stCondLst>
                            <p:childTnLst>
                              <p:par>
                                <p:cTn id="240" presetID="10" presetClass="entr" presetSubtype="0" fill="hold" grpId="0" nodeType="afterEffect">
                                  <p:stCondLst>
                                    <p:cond delay="0"/>
                                  </p:stCondLst>
                                  <p:childTnLst>
                                    <p:set>
                                      <p:cBhvr>
                                        <p:cTn id="241" dur="1" fill="hold">
                                          <p:stCondLst>
                                            <p:cond delay="0"/>
                                          </p:stCondLst>
                                        </p:cTn>
                                        <p:tgtEl>
                                          <p:spTgt spid="191"/>
                                        </p:tgtEl>
                                        <p:attrNameLst>
                                          <p:attrName>style.visibility</p:attrName>
                                        </p:attrNameLst>
                                      </p:cBhvr>
                                      <p:to>
                                        <p:strVal val="visible"/>
                                      </p:to>
                                    </p:set>
                                    <p:animEffect transition="in" filter="fade">
                                      <p:cBhvr>
                                        <p:cTn id="242" dur="250"/>
                                        <p:tgtEl>
                                          <p:spTgt spid="191"/>
                                        </p:tgtEl>
                                      </p:cBhvr>
                                    </p:animEffect>
                                  </p:childTnLst>
                                </p:cTn>
                              </p:par>
                            </p:childTnLst>
                          </p:cTn>
                        </p:par>
                        <p:par>
                          <p:cTn id="243" fill="hold">
                            <p:stCondLst>
                              <p:cond delay="2000"/>
                            </p:stCondLst>
                            <p:childTnLst>
                              <p:par>
                                <p:cTn id="244" presetID="10" presetClass="entr" presetSubtype="0" fill="hold" grpId="0" nodeType="afterEffect">
                                  <p:stCondLst>
                                    <p:cond delay="0"/>
                                  </p:stCondLst>
                                  <p:childTnLst>
                                    <p:set>
                                      <p:cBhvr>
                                        <p:cTn id="245" dur="1" fill="hold">
                                          <p:stCondLst>
                                            <p:cond delay="0"/>
                                          </p:stCondLst>
                                        </p:cTn>
                                        <p:tgtEl>
                                          <p:spTgt spid="184"/>
                                        </p:tgtEl>
                                        <p:attrNameLst>
                                          <p:attrName>style.visibility</p:attrName>
                                        </p:attrNameLst>
                                      </p:cBhvr>
                                      <p:to>
                                        <p:strVal val="visible"/>
                                      </p:to>
                                    </p:set>
                                    <p:animEffect transition="in" filter="fade">
                                      <p:cBhvr>
                                        <p:cTn id="246" dur="250"/>
                                        <p:tgtEl>
                                          <p:spTgt spid="184"/>
                                        </p:tgtEl>
                                      </p:cBhvr>
                                    </p:animEffect>
                                  </p:childTnLst>
                                </p:cTn>
                              </p:par>
                            </p:childTnLst>
                          </p:cTn>
                        </p:par>
                        <p:par>
                          <p:cTn id="247" fill="hold">
                            <p:stCondLst>
                              <p:cond delay="2250"/>
                            </p:stCondLst>
                            <p:childTnLst>
                              <p:par>
                                <p:cTn id="248" presetID="10" presetClass="entr" presetSubtype="0" fill="hold" grpId="0" nodeType="afterEffect">
                                  <p:stCondLst>
                                    <p:cond delay="0"/>
                                  </p:stCondLst>
                                  <p:childTnLst>
                                    <p:set>
                                      <p:cBhvr>
                                        <p:cTn id="249" dur="1" fill="hold">
                                          <p:stCondLst>
                                            <p:cond delay="0"/>
                                          </p:stCondLst>
                                        </p:cTn>
                                        <p:tgtEl>
                                          <p:spTgt spid="185"/>
                                        </p:tgtEl>
                                        <p:attrNameLst>
                                          <p:attrName>style.visibility</p:attrName>
                                        </p:attrNameLst>
                                      </p:cBhvr>
                                      <p:to>
                                        <p:strVal val="visible"/>
                                      </p:to>
                                    </p:set>
                                    <p:animEffect transition="in" filter="fade">
                                      <p:cBhvr>
                                        <p:cTn id="250" dur="250"/>
                                        <p:tgtEl>
                                          <p:spTgt spid="185"/>
                                        </p:tgtEl>
                                      </p:cBhvr>
                                    </p:animEffect>
                                  </p:childTnLst>
                                </p:cTn>
                              </p:par>
                            </p:childTnLst>
                          </p:cTn>
                        </p:par>
                        <p:par>
                          <p:cTn id="251" fill="hold">
                            <p:stCondLst>
                              <p:cond delay="2500"/>
                            </p:stCondLst>
                            <p:childTnLst>
                              <p:par>
                                <p:cTn id="252" presetID="10" presetClass="entr" presetSubtype="0" fill="hold" grpId="0" nodeType="afterEffect">
                                  <p:stCondLst>
                                    <p:cond delay="0"/>
                                  </p:stCondLst>
                                  <p:childTnLst>
                                    <p:set>
                                      <p:cBhvr>
                                        <p:cTn id="253" dur="1" fill="hold">
                                          <p:stCondLst>
                                            <p:cond delay="0"/>
                                          </p:stCondLst>
                                        </p:cTn>
                                        <p:tgtEl>
                                          <p:spTgt spid="186"/>
                                        </p:tgtEl>
                                        <p:attrNameLst>
                                          <p:attrName>style.visibility</p:attrName>
                                        </p:attrNameLst>
                                      </p:cBhvr>
                                      <p:to>
                                        <p:strVal val="visible"/>
                                      </p:to>
                                    </p:set>
                                    <p:animEffect transition="in" filter="fade">
                                      <p:cBhvr>
                                        <p:cTn id="254" dur="250"/>
                                        <p:tgtEl>
                                          <p:spTgt spid="186"/>
                                        </p:tgtEl>
                                      </p:cBhvr>
                                    </p:animEffect>
                                  </p:childTnLst>
                                </p:cTn>
                              </p:par>
                            </p:childTnLst>
                          </p:cTn>
                        </p:par>
                        <p:par>
                          <p:cTn id="255" fill="hold">
                            <p:stCondLst>
                              <p:cond delay="2750"/>
                            </p:stCondLst>
                            <p:childTnLst>
                              <p:par>
                                <p:cTn id="256" presetID="10" presetClass="entr" presetSubtype="0" fill="hold" grpId="0" nodeType="afterEffect">
                                  <p:stCondLst>
                                    <p:cond delay="0"/>
                                  </p:stCondLst>
                                  <p:childTnLst>
                                    <p:set>
                                      <p:cBhvr>
                                        <p:cTn id="257" dur="1" fill="hold">
                                          <p:stCondLst>
                                            <p:cond delay="0"/>
                                          </p:stCondLst>
                                        </p:cTn>
                                        <p:tgtEl>
                                          <p:spTgt spid="187"/>
                                        </p:tgtEl>
                                        <p:attrNameLst>
                                          <p:attrName>style.visibility</p:attrName>
                                        </p:attrNameLst>
                                      </p:cBhvr>
                                      <p:to>
                                        <p:strVal val="visible"/>
                                      </p:to>
                                    </p:set>
                                    <p:animEffect transition="in" filter="fade">
                                      <p:cBhvr>
                                        <p:cTn id="258" dur="250"/>
                                        <p:tgtEl>
                                          <p:spTgt spid="187"/>
                                        </p:tgtEl>
                                      </p:cBhvr>
                                    </p:animEffect>
                                  </p:childTnLst>
                                </p:cTn>
                              </p:par>
                            </p:childTnLst>
                          </p:cTn>
                        </p:par>
                        <p:par>
                          <p:cTn id="259" fill="hold">
                            <p:stCondLst>
                              <p:cond delay="3000"/>
                            </p:stCondLst>
                            <p:childTnLst>
                              <p:par>
                                <p:cTn id="260" presetID="10" presetClass="entr" presetSubtype="0" fill="hold" grpId="0" nodeType="afterEffect">
                                  <p:stCondLst>
                                    <p:cond delay="0"/>
                                  </p:stCondLst>
                                  <p:childTnLst>
                                    <p:set>
                                      <p:cBhvr>
                                        <p:cTn id="261" dur="1" fill="hold">
                                          <p:stCondLst>
                                            <p:cond delay="0"/>
                                          </p:stCondLst>
                                        </p:cTn>
                                        <p:tgtEl>
                                          <p:spTgt spid="188"/>
                                        </p:tgtEl>
                                        <p:attrNameLst>
                                          <p:attrName>style.visibility</p:attrName>
                                        </p:attrNameLst>
                                      </p:cBhvr>
                                      <p:to>
                                        <p:strVal val="visible"/>
                                      </p:to>
                                    </p:set>
                                    <p:animEffect transition="in" filter="fade">
                                      <p:cBhvr>
                                        <p:cTn id="262" dur="250"/>
                                        <p:tgtEl>
                                          <p:spTgt spid="188"/>
                                        </p:tgtEl>
                                      </p:cBhvr>
                                    </p:animEffect>
                                  </p:childTnLst>
                                </p:cTn>
                              </p:par>
                            </p:childTnLst>
                          </p:cTn>
                        </p:par>
                        <p:par>
                          <p:cTn id="263" fill="hold">
                            <p:stCondLst>
                              <p:cond delay="3250"/>
                            </p:stCondLst>
                            <p:childTnLst>
                              <p:par>
                                <p:cTn id="264" presetID="10" presetClass="entr" presetSubtype="0" fill="hold" grpId="0" nodeType="afterEffect">
                                  <p:stCondLst>
                                    <p:cond delay="0"/>
                                  </p:stCondLst>
                                  <p:childTnLst>
                                    <p:set>
                                      <p:cBhvr>
                                        <p:cTn id="265" dur="1" fill="hold">
                                          <p:stCondLst>
                                            <p:cond delay="0"/>
                                          </p:stCondLst>
                                        </p:cTn>
                                        <p:tgtEl>
                                          <p:spTgt spid="189"/>
                                        </p:tgtEl>
                                        <p:attrNameLst>
                                          <p:attrName>style.visibility</p:attrName>
                                        </p:attrNameLst>
                                      </p:cBhvr>
                                      <p:to>
                                        <p:strVal val="visible"/>
                                      </p:to>
                                    </p:set>
                                    <p:animEffect transition="in" filter="fade">
                                      <p:cBhvr>
                                        <p:cTn id="266" dur="250"/>
                                        <p:tgtEl>
                                          <p:spTgt spid="189"/>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211"/>
                                        </p:tgtEl>
                                        <p:attrNameLst>
                                          <p:attrName>style.visibility</p:attrName>
                                        </p:attrNameLst>
                                      </p:cBhvr>
                                      <p:to>
                                        <p:strVal val="visible"/>
                                      </p:to>
                                    </p:set>
                                    <p:animEffect transition="in" filter="fade">
                                      <p:cBhvr>
                                        <p:cTn id="269" dur="500"/>
                                        <p:tgtEl>
                                          <p:spTgt spid="211"/>
                                        </p:tgtEl>
                                      </p:cBhvr>
                                    </p:animEffect>
                                  </p:childTnLst>
                                </p:cTn>
                              </p:par>
                              <p:par>
                                <p:cTn id="270" presetID="22" presetClass="entr" presetSubtype="2" fill="hold" nodeType="withEffect">
                                  <p:stCondLst>
                                    <p:cond delay="0"/>
                                  </p:stCondLst>
                                  <p:childTnLst>
                                    <p:set>
                                      <p:cBhvr>
                                        <p:cTn id="271" dur="1" fill="hold">
                                          <p:stCondLst>
                                            <p:cond delay="0"/>
                                          </p:stCondLst>
                                        </p:cTn>
                                        <p:tgtEl>
                                          <p:spTgt spid="212"/>
                                        </p:tgtEl>
                                        <p:attrNameLst>
                                          <p:attrName>style.visibility</p:attrName>
                                        </p:attrNameLst>
                                      </p:cBhvr>
                                      <p:to>
                                        <p:strVal val="visible"/>
                                      </p:to>
                                    </p:set>
                                    <p:animEffect transition="in" filter="wipe(right)">
                                      <p:cBhvr>
                                        <p:cTn id="272"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22" grpId="0" animBg="1"/>
      <p:bldP spid="124" grpId="0" animBg="1"/>
      <p:bldP spid="125" grpId="0" animBg="1"/>
      <p:bldP spid="126" grpId="0" animBg="1"/>
      <p:bldP spid="127" grpId="0" animBg="1"/>
      <p:bldP spid="129" grpId="0" animBg="1"/>
      <p:bldP spid="130" grpId="0" animBg="1"/>
      <p:bldP spid="131" grpId="0" animBg="1"/>
      <p:bldP spid="132" grpId="0" animBg="1"/>
      <p:bldP spid="133" grpId="0" animBg="1"/>
      <p:bldP spid="134"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61" grpId="0" animBg="1"/>
      <p:bldP spid="162"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8" grpId="0" animBg="1"/>
      <p:bldP spid="199" grpId="0" animBg="1"/>
      <p:bldP spid="200" grpId="0" animBg="1"/>
      <p:bldP spid="201" grpId="0" animBg="1"/>
      <p:bldP spid="202" grpId="0" animBg="1"/>
      <p:bldP spid="203" grpId="0" animBg="1"/>
      <p:bldP spid="206" grpId="0" animBg="1"/>
      <p:bldP spid="2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 name="Table 70"/>
          <p:cNvGraphicFramePr>
            <a:graphicFrameLocks noGrp="1"/>
          </p:cNvGraphicFramePr>
          <p:nvPr>
            <p:extLst>
              <p:ext uri="{D42A27DB-BD31-4B8C-83A1-F6EECF244321}">
                <p14:modId xmlns:p14="http://schemas.microsoft.com/office/powerpoint/2010/main" val="823626719"/>
              </p:ext>
            </p:extLst>
          </p:nvPr>
        </p:nvGraphicFramePr>
        <p:xfrm>
          <a:off x="1172041" y="2704730"/>
          <a:ext cx="672413" cy="2042160"/>
        </p:xfrm>
        <a:graphic>
          <a:graphicData uri="http://schemas.openxmlformats.org/drawingml/2006/table">
            <a:tbl>
              <a:tblPr firstRow="1" bandRow="1">
                <a:tableStyleId>{00A15C55-8517-42AA-B614-E9B94910E393}</a:tableStyleId>
              </a:tblPr>
              <a:tblGrid>
                <a:gridCol w="672413"/>
              </a:tblGrid>
              <a:tr h="271424">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y(1)</a:t>
                      </a:r>
                      <a:endParaRPr lang="en-US" sz="1400" dirty="0"/>
                    </a:p>
                  </a:txBody>
                  <a:tcPr marL="45720" marR="45720"/>
                </a:tc>
              </a:tr>
              <a:tr h="162855">
                <a:tc>
                  <a:txBody>
                    <a:bodyPr/>
                    <a:lstStyle/>
                    <a:p>
                      <a:pPr algn="ctr"/>
                      <a:r>
                        <a:rPr lang="en-US" sz="1400" dirty="0" smtClean="0"/>
                        <a:t>y(2)</a:t>
                      </a:r>
                      <a:endParaRPr lang="en-US" sz="1400" dirty="0"/>
                    </a:p>
                  </a:txBody>
                  <a:tcPr marL="45720" marR="45720"/>
                </a:tc>
              </a:tr>
              <a:tr h="220155">
                <a:tc>
                  <a:txBody>
                    <a:bodyPr/>
                    <a:lstStyle/>
                    <a:p>
                      <a:pPr algn="ctr"/>
                      <a:r>
                        <a:rPr lang="en-US" sz="1400" dirty="0" smtClean="0"/>
                        <a:t>y(3)</a:t>
                      </a:r>
                      <a:endParaRPr lang="en-US" sz="1400" dirty="0"/>
                    </a:p>
                  </a:txBody>
                  <a:tcPr marL="45720" marR="45720"/>
                </a:tc>
              </a:tr>
              <a:tr h="1267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y(m)</a:t>
                      </a:r>
                      <a:endParaRPr lang="en-US" sz="1400" dirty="0"/>
                    </a:p>
                  </a:txBody>
                  <a:tcPr marL="45720" marR="45720"/>
                </a:tc>
              </a:tr>
            </a:tbl>
          </a:graphicData>
        </a:graphic>
      </p:graphicFrame>
      <p:sp>
        <p:nvSpPr>
          <p:cNvPr id="10" name="Title 1"/>
          <p:cNvSpPr txBox="1">
            <a:spLocks/>
          </p:cNvSpPr>
          <p:nvPr/>
        </p:nvSpPr>
        <p:spPr>
          <a:xfrm>
            <a:off x="838200" y="181492"/>
            <a:ext cx="761458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Adding a feature to the input</a:t>
            </a:r>
            <a:endParaRPr lang="en-US" dirty="0"/>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 but you need to have faith in your search technique since you can no longer visualize</a:t>
            </a:r>
            <a:endParaRPr lang="en-US" sz="2400" dirty="0"/>
          </a:p>
        </p:txBody>
      </p:sp>
      <p:graphicFrame>
        <p:nvGraphicFramePr>
          <p:cNvPr id="68" name="Table 67"/>
          <p:cNvGraphicFramePr>
            <a:graphicFrameLocks noGrp="1"/>
          </p:cNvGraphicFramePr>
          <p:nvPr>
            <p:extLst>
              <p:ext uri="{D42A27DB-BD31-4B8C-83A1-F6EECF244321}">
                <p14:modId xmlns:p14="http://schemas.microsoft.com/office/powerpoint/2010/main" val="2966589502"/>
              </p:ext>
            </p:extLst>
          </p:nvPr>
        </p:nvGraphicFramePr>
        <p:xfrm>
          <a:off x="283659" y="2704730"/>
          <a:ext cx="879793" cy="2042160"/>
        </p:xfrm>
        <a:graphic>
          <a:graphicData uri="http://schemas.openxmlformats.org/drawingml/2006/table">
            <a:tbl>
              <a:tblPr firstRow="1" bandRow="1">
                <a:tableStyleId>{00A15C55-8517-42AA-B614-E9B94910E393}</a:tableStyleId>
              </a:tblPr>
              <a:tblGrid>
                <a:gridCol w="286703"/>
                <a:gridCol w="593090"/>
              </a:tblGrid>
              <a:tr h="271424">
                <a:tc>
                  <a:txBody>
                    <a:bodyPr/>
                    <a:lstStyle/>
                    <a:p>
                      <a:pPr algn="ctr"/>
                      <a:r>
                        <a:rPr lang="en-US" sz="1400" dirty="0" smtClean="0">
                          <a:solidFill>
                            <a:schemeClr val="tx1"/>
                          </a:solidFill>
                        </a:rPr>
                        <a:t>(</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c>
                  <a:txBody>
                    <a:bodyPr/>
                    <a:lstStyle/>
                    <a:p>
                      <a:pPr algn="ctr"/>
                      <a:r>
                        <a:rPr lang="en-US" sz="1400" baseline="0" dirty="0" smtClean="0">
                          <a:solidFill>
                            <a:schemeClr val="tx1"/>
                          </a:solidFill>
                        </a:rPr>
                        <a:t> Input </a:t>
                      </a:r>
                    </a:p>
                    <a:p>
                      <a:pPr algn="ctr"/>
                      <a:r>
                        <a:rPr lang="en-US" sz="1400" baseline="0" dirty="0" smtClean="0">
                          <a:solidFill>
                            <a:schemeClr val="tx1"/>
                          </a:solidFill>
                        </a:rPr>
                        <a:t>x(</a:t>
                      </a:r>
                      <a:r>
                        <a:rPr lang="en-US" sz="1400" baseline="0" dirty="0" err="1" smtClean="0">
                          <a:solidFill>
                            <a:schemeClr val="tx1"/>
                          </a:solidFill>
                        </a:rPr>
                        <a:t>i,j</a:t>
                      </a:r>
                      <a:r>
                        <a:rPr lang="en-US" sz="1400" baseline="0" dirty="0" smtClean="0">
                          <a:solidFill>
                            <a:schemeClr val="tx1"/>
                          </a:solidFill>
                        </a:rPr>
                        <a:t>)</a:t>
                      </a:r>
                      <a:endParaRPr lang="en-US" sz="1400" dirty="0" smtClean="0">
                        <a:solidFill>
                          <a:schemeClr val="tx1"/>
                        </a:solidFill>
                      </a:endParaRPr>
                    </a:p>
                  </a:txBody>
                  <a:tcPr marL="45720" marR="45720" anchor="ctr"/>
                </a:tc>
              </a:tr>
              <a:tr h="162855">
                <a:tc>
                  <a:txBody>
                    <a:bodyPr/>
                    <a:lstStyle/>
                    <a:p>
                      <a:pPr algn="ctr"/>
                      <a:r>
                        <a:rPr lang="en-US" sz="1400" dirty="0" smtClean="0"/>
                        <a:t>1</a:t>
                      </a:r>
                      <a:endParaRPr lang="en-US" sz="1400" dirty="0"/>
                    </a:p>
                  </a:txBody>
                  <a:tcPr marL="45720" marR="45720"/>
                </a:tc>
                <a:tc>
                  <a:txBody>
                    <a:bodyPr/>
                    <a:lstStyle/>
                    <a:p>
                      <a:pPr algn="ctr"/>
                      <a:r>
                        <a:rPr lang="en-US" sz="1400" dirty="0" smtClean="0"/>
                        <a:t>x(1,1)</a:t>
                      </a:r>
                      <a:endParaRPr lang="en-US" sz="1400" dirty="0"/>
                    </a:p>
                  </a:txBody>
                  <a:tcPr marL="45720" marR="45720"/>
                </a:tc>
              </a:tr>
              <a:tr h="162855">
                <a:tc>
                  <a:txBody>
                    <a:bodyPr/>
                    <a:lstStyle/>
                    <a:p>
                      <a:pPr algn="ctr"/>
                      <a:r>
                        <a:rPr lang="en-US" sz="1400" dirty="0" smtClean="0"/>
                        <a:t>2</a:t>
                      </a:r>
                      <a:endParaRPr lang="en-US" sz="1400" dirty="0"/>
                    </a:p>
                  </a:txBody>
                  <a:tcPr marL="45720" marR="45720"/>
                </a:tc>
                <a:tc>
                  <a:txBody>
                    <a:bodyPr/>
                    <a:lstStyle/>
                    <a:p>
                      <a:pPr algn="ctr"/>
                      <a:r>
                        <a:rPr lang="en-US" sz="1400" dirty="0" smtClean="0"/>
                        <a:t>x(2,1)</a:t>
                      </a:r>
                      <a:endParaRPr lang="en-US" sz="1400" dirty="0"/>
                    </a:p>
                  </a:txBody>
                  <a:tcPr marL="45720" marR="45720"/>
                </a:tc>
              </a:tr>
              <a:tr h="220155">
                <a:tc>
                  <a:txBody>
                    <a:bodyPr/>
                    <a:lstStyle/>
                    <a:p>
                      <a:pPr algn="ctr"/>
                      <a:r>
                        <a:rPr lang="en-US" sz="1400" dirty="0" smtClean="0"/>
                        <a:t>3</a:t>
                      </a:r>
                      <a:endParaRPr lang="en-US" sz="1400" dirty="0"/>
                    </a:p>
                  </a:txBody>
                  <a:tcPr marL="45720" marR="45720"/>
                </a:tc>
                <a:tc>
                  <a:txBody>
                    <a:bodyPr/>
                    <a:lstStyle/>
                    <a:p>
                      <a:pPr algn="ctr"/>
                      <a:r>
                        <a:rPr lang="en-US" sz="1400" dirty="0" smtClean="0"/>
                        <a:t>x(3,1)</a:t>
                      </a:r>
                      <a:endParaRPr lang="en-US" sz="1400" dirty="0"/>
                    </a:p>
                  </a:txBody>
                  <a:tcPr marL="45720" marR="45720"/>
                </a:tc>
              </a:tr>
              <a:tr h="126723">
                <a:tc>
                  <a:txBody>
                    <a:bodyPr/>
                    <a:lstStyle/>
                    <a:p>
                      <a:pPr algn="ctr"/>
                      <a:r>
                        <a:rPr lang="en-US" sz="1400" dirty="0" smtClean="0"/>
                        <a:t>:</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m</a:t>
                      </a:r>
                      <a:endParaRPr lang="en-US" sz="1400" dirty="0"/>
                    </a:p>
                  </a:txBody>
                  <a:tcPr marL="45720" marR="45720"/>
                </a:tc>
                <a:tc>
                  <a:txBody>
                    <a:bodyPr/>
                    <a:lstStyle/>
                    <a:p>
                      <a:pPr algn="ctr"/>
                      <a:r>
                        <a:rPr lang="en-US" sz="1400" dirty="0" smtClean="0"/>
                        <a:t>x(m,1)</a:t>
                      </a:r>
                      <a:endParaRPr lang="en-US" sz="1400" dirty="0"/>
                    </a:p>
                  </a:txBody>
                  <a:tcPr marL="45720" marR="45720"/>
                </a:tc>
              </a:tr>
            </a:tbl>
          </a:graphicData>
        </a:graphic>
      </p:graphicFrame>
      <p:graphicFrame>
        <p:nvGraphicFramePr>
          <p:cNvPr id="69" name="Table 68"/>
          <p:cNvGraphicFramePr>
            <a:graphicFrameLocks noGrp="1"/>
          </p:cNvGraphicFramePr>
          <p:nvPr>
            <p:extLst>
              <p:ext uri="{D42A27DB-BD31-4B8C-83A1-F6EECF244321}">
                <p14:modId xmlns:p14="http://schemas.microsoft.com/office/powerpoint/2010/main" val="1451949619"/>
              </p:ext>
            </p:extLst>
          </p:nvPr>
        </p:nvGraphicFramePr>
        <p:xfrm>
          <a:off x="1177841" y="2704730"/>
          <a:ext cx="593090" cy="2042160"/>
        </p:xfrm>
        <a:graphic>
          <a:graphicData uri="http://schemas.openxmlformats.org/drawingml/2006/table">
            <a:tbl>
              <a:tblPr firstRow="1" bandRow="1">
                <a:tableStyleId>{00A15C55-8517-42AA-B614-E9B94910E393}</a:tableStyleId>
              </a:tblPr>
              <a:tblGrid>
                <a:gridCol w="593090"/>
              </a:tblGrid>
              <a:tr h="271424">
                <a:tc>
                  <a:txBody>
                    <a:bodyPr/>
                    <a:lstStyle/>
                    <a:p>
                      <a:pPr algn="ctr"/>
                      <a:r>
                        <a:rPr lang="en-US" sz="1400" baseline="0" dirty="0" smtClean="0">
                          <a:solidFill>
                            <a:schemeClr val="tx1"/>
                          </a:solidFill>
                        </a:rPr>
                        <a:t> Input </a:t>
                      </a:r>
                    </a:p>
                    <a:p>
                      <a:pPr algn="ctr"/>
                      <a:r>
                        <a:rPr lang="en-US" sz="1400" baseline="0" dirty="0" smtClean="0">
                          <a:solidFill>
                            <a:schemeClr val="tx1"/>
                          </a:solidFill>
                        </a:rPr>
                        <a:t>x(</a:t>
                      </a:r>
                      <a:r>
                        <a:rPr lang="en-US" sz="1400" baseline="0" dirty="0" err="1" smtClean="0">
                          <a:solidFill>
                            <a:schemeClr val="tx1"/>
                          </a:solidFill>
                        </a:rPr>
                        <a:t>i,j</a:t>
                      </a:r>
                      <a:r>
                        <a:rPr lang="en-US" sz="1400" baseline="0" dirty="0" smtClean="0">
                          <a:solidFill>
                            <a:schemeClr val="tx1"/>
                          </a:solidFill>
                        </a:rPr>
                        <a:t>)</a:t>
                      </a:r>
                      <a:endParaRPr lang="en-US" sz="1400" dirty="0" smtClean="0">
                        <a:solidFill>
                          <a:schemeClr val="tx1"/>
                        </a:solidFill>
                      </a:endParaRPr>
                    </a:p>
                  </a:txBody>
                  <a:tcPr marL="45720" marR="45720" anchor="ctr"/>
                </a:tc>
              </a:tr>
              <a:tr h="162855">
                <a:tc>
                  <a:txBody>
                    <a:bodyPr/>
                    <a:lstStyle/>
                    <a:p>
                      <a:pPr algn="ctr"/>
                      <a:r>
                        <a:rPr lang="en-US" sz="1400" dirty="0" smtClean="0"/>
                        <a:t>x(1,2)</a:t>
                      </a:r>
                      <a:endParaRPr lang="en-US" sz="1400" dirty="0"/>
                    </a:p>
                  </a:txBody>
                  <a:tcPr marL="45720" marR="45720"/>
                </a:tc>
              </a:tr>
              <a:tr h="162855">
                <a:tc>
                  <a:txBody>
                    <a:bodyPr/>
                    <a:lstStyle/>
                    <a:p>
                      <a:pPr algn="ctr"/>
                      <a:r>
                        <a:rPr lang="en-US" sz="1400" dirty="0" smtClean="0"/>
                        <a:t>x(2,2)</a:t>
                      </a:r>
                      <a:endParaRPr lang="en-US" sz="1400" dirty="0"/>
                    </a:p>
                  </a:txBody>
                  <a:tcPr marL="45720" marR="45720"/>
                </a:tc>
              </a:tr>
              <a:tr h="220155">
                <a:tc>
                  <a:txBody>
                    <a:bodyPr/>
                    <a:lstStyle/>
                    <a:p>
                      <a:pPr algn="ctr"/>
                      <a:r>
                        <a:rPr lang="en-US" sz="1400" dirty="0" smtClean="0"/>
                        <a:t>x(3,2)</a:t>
                      </a:r>
                      <a:endParaRPr lang="en-US" sz="1400" dirty="0"/>
                    </a:p>
                  </a:txBody>
                  <a:tcPr marL="45720" marR="45720"/>
                </a:tc>
              </a:tr>
              <a:tr h="1267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x(m,2)</a:t>
                      </a:r>
                      <a:endParaRPr lang="en-US" sz="1400" dirty="0"/>
                    </a:p>
                  </a:txBody>
                  <a:tcPr marL="45720" marR="45720"/>
                </a:tc>
              </a:tr>
            </a:tbl>
          </a:graphicData>
        </a:graphic>
      </p:graphicFrame>
      <p:graphicFrame>
        <p:nvGraphicFramePr>
          <p:cNvPr id="70" name="Table 69"/>
          <p:cNvGraphicFramePr>
            <a:graphicFrameLocks noGrp="1"/>
          </p:cNvGraphicFramePr>
          <p:nvPr>
            <p:extLst>
              <p:ext uri="{D42A27DB-BD31-4B8C-83A1-F6EECF244321}">
                <p14:modId xmlns:p14="http://schemas.microsoft.com/office/powerpoint/2010/main" val="2175426460"/>
              </p:ext>
            </p:extLst>
          </p:nvPr>
        </p:nvGraphicFramePr>
        <p:xfrm>
          <a:off x="1779413" y="2704730"/>
          <a:ext cx="672413" cy="2042160"/>
        </p:xfrm>
        <a:graphic>
          <a:graphicData uri="http://schemas.openxmlformats.org/drawingml/2006/table">
            <a:tbl>
              <a:tblPr firstRow="1" bandRow="1">
                <a:tableStyleId>{00A15C55-8517-42AA-B614-E9B94910E393}</a:tableStyleId>
              </a:tblPr>
              <a:tblGrid>
                <a:gridCol w="672413"/>
              </a:tblGrid>
              <a:tr h="271424">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y(1)</a:t>
                      </a:r>
                      <a:endParaRPr lang="en-US" sz="1400" dirty="0"/>
                    </a:p>
                  </a:txBody>
                  <a:tcPr marL="45720" marR="45720"/>
                </a:tc>
              </a:tr>
              <a:tr h="162855">
                <a:tc>
                  <a:txBody>
                    <a:bodyPr/>
                    <a:lstStyle/>
                    <a:p>
                      <a:pPr algn="ctr"/>
                      <a:r>
                        <a:rPr lang="en-US" sz="1400" dirty="0" smtClean="0"/>
                        <a:t>y(2)</a:t>
                      </a:r>
                      <a:endParaRPr lang="en-US" sz="1400" dirty="0"/>
                    </a:p>
                  </a:txBody>
                  <a:tcPr marL="45720" marR="45720"/>
                </a:tc>
              </a:tr>
              <a:tr h="220155">
                <a:tc>
                  <a:txBody>
                    <a:bodyPr/>
                    <a:lstStyle/>
                    <a:p>
                      <a:pPr algn="ctr"/>
                      <a:r>
                        <a:rPr lang="en-US" sz="1400" dirty="0" smtClean="0"/>
                        <a:t>y(3)</a:t>
                      </a:r>
                      <a:endParaRPr lang="en-US" sz="1400" dirty="0"/>
                    </a:p>
                  </a:txBody>
                  <a:tcPr marL="45720" marR="45720"/>
                </a:tc>
              </a:tr>
              <a:tr h="1267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y(m)</a:t>
                      </a:r>
                      <a:endParaRPr lang="en-US" sz="1400" dirty="0"/>
                    </a:p>
                  </a:txBody>
                  <a:tcPr marL="45720" marR="45720"/>
                </a:tc>
              </a:tr>
            </a:tbl>
          </a:graphicData>
        </a:graphic>
      </p:graphicFrame>
      <p:sp>
        <p:nvSpPr>
          <p:cNvPr id="73" name="Rounded Rectangle 72"/>
          <p:cNvSpPr/>
          <p:nvPr/>
        </p:nvSpPr>
        <p:spPr>
          <a:xfrm>
            <a:off x="3775597" y="4074024"/>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accent6">
                    <a:lumMod val="50000"/>
                  </a:schemeClr>
                </a:solidFill>
                <a:latin typeface="Gill Sans MT" panose="020B0502020104020203" pitchFamily="34" charset="0"/>
              </a:rPr>
              <a:t>Hypothesis </a:t>
            </a:r>
          </a:p>
          <a:p>
            <a:pPr algn="ctr"/>
            <a:r>
              <a:rPr lang="en-US" sz="1400" b="1" dirty="0" smtClean="0">
                <a:solidFill>
                  <a:schemeClr val="accent6">
                    <a:lumMod val="50000"/>
                  </a:schemeClr>
                </a:solidFill>
                <a:latin typeface="Gill Sans MT" panose="020B0502020104020203" pitchFamily="34" charset="0"/>
              </a:rPr>
              <a:t>“h”</a:t>
            </a:r>
            <a:endParaRPr lang="en-US" sz="1400" b="1" dirty="0">
              <a:solidFill>
                <a:schemeClr val="accent6">
                  <a:lumMod val="50000"/>
                </a:schemeClr>
              </a:solidFill>
              <a:latin typeface="Gill Sans MT" panose="020B0502020104020203" pitchFamily="34" charset="0"/>
            </a:endParaRPr>
          </a:p>
        </p:txBody>
      </p:sp>
      <mc:AlternateContent xmlns:mc="http://schemas.openxmlformats.org/markup-compatibility/2006" xmlns:a14="http://schemas.microsoft.com/office/drawing/2010/main">
        <mc:Choice Requires="a14">
          <p:sp>
            <p:nvSpPr>
              <p:cNvPr id="74" name="Content Placeholder 2"/>
              <p:cNvSpPr txBox="1">
                <a:spLocks/>
              </p:cNvSpPr>
              <p:nvPr/>
            </p:nvSpPr>
            <p:spPr>
              <a:xfrm>
                <a:off x="1474386" y="5079887"/>
                <a:ext cx="368819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 </m:t>
                      </m:r>
                    </m:oMath>
                  </m:oMathPara>
                </a14:m>
                <a:endParaRPr lang="en-US" sz="2000" dirty="0">
                  <a:latin typeface="Gill Sans MT" panose="020B0502020104020203" pitchFamily="34" charset="0"/>
                </a:endParaRPr>
              </a:p>
            </p:txBody>
          </p:sp>
        </mc:Choice>
        <mc:Fallback xmlns="">
          <p:sp>
            <p:nvSpPr>
              <p:cNvPr id="74" name="Content Placeholder 2"/>
              <p:cNvSpPr txBox="1">
                <a:spLocks noRot="1" noChangeAspect="1" noMove="1" noResize="1" noEditPoints="1" noAdjustHandles="1" noChangeArrowheads="1" noChangeShapeType="1" noTextEdit="1"/>
              </p:cNvSpPr>
              <p:nvPr/>
            </p:nvSpPr>
            <p:spPr>
              <a:xfrm>
                <a:off x="1474386" y="5079887"/>
                <a:ext cx="3688194" cy="276999"/>
              </a:xfrm>
              <a:prstGeom prst="rect">
                <a:avLst/>
              </a:prstGeom>
              <a:blipFill rotWithShape="0">
                <a:blip r:embed="rId3"/>
                <a:stretch>
                  <a:fillRect l="-2479" t="-2174" b="-17391"/>
                </a:stretch>
              </a:blipFill>
            </p:spPr>
            <p:txBody>
              <a:bodyPr/>
              <a:lstStyle/>
              <a:p>
                <a:r>
                  <a:rPr lang="en-US">
                    <a:noFill/>
                  </a:rPr>
                  <a:t> </a:t>
                </a:r>
              </a:p>
            </p:txBody>
          </p:sp>
        </mc:Fallback>
      </mc:AlternateContent>
      <p:sp>
        <p:nvSpPr>
          <p:cNvPr id="76" name="Oval 75"/>
          <p:cNvSpPr/>
          <p:nvPr/>
        </p:nvSpPr>
        <p:spPr>
          <a:xfrm>
            <a:off x="3349971" y="369414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7" name="Rounded Rectangle 86"/>
          <p:cNvSpPr/>
          <p:nvPr/>
        </p:nvSpPr>
        <p:spPr>
          <a:xfrm>
            <a:off x="2590576" y="1580283"/>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cxnSp>
        <p:nvCxnSpPr>
          <p:cNvPr id="88" name="Elbow Connector 87"/>
          <p:cNvCxnSpPr>
            <a:stCxn id="93" idx="1"/>
            <a:endCxn id="89" idx="2"/>
          </p:cNvCxnSpPr>
          <p:nvPr/>
        </p:nvCxnSpPr>
        <p:spPr>
          <a:xfrm rot="16200000" flipH="1">
            <a:off x="2228786" y="1550712"/>
            <a:ext cx="300225" cy="444234"/>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2601015" y="181363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3" name="Snip Diagonal Corner Rectangle 92"/>
          <p:cNvSpPr/>
          <p:nvPr/>
        </p:nvSpPr>
        <p:spPr>
          <a:xfrm>
            <a:off x="1734089" y="1203228"/>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accent6">
                    <a:lumMod val="50000"/>
                  </a:schemeClr>
                </a:solidFill>
                <a:latin typeface="Gill Sans MT" panose="020B0502020104020203" pitchFamily="34" charset="0"/>
              </a:rPr>
              <a:t>y</a:t>
            </a:r>
            <a:r>
              <a:rPr lang="en-US" sz="1400" b="1" dirty="0" smtClean="0">
                <a:solidFill>
                  <a:schemeClr val="accent6">
                    <a:lumMod val="50000"/>
                  </a:schemeClr>
                </a:solidFill>
                <a:latin typeface="Gill Sans MT" panose="020B0502020104020203" pitchFamily="34" charset="0"/>
              </a:rPr>
              <a:t>(</a:t>
            </a:r>
            <a:r>
              <a:rPr lang="en-US" sz="1400" b="1" dirty="0" err="1" smtClean="0">
                <a:solidFill>
                  <a:schemeClr val="accent6">
                    <a:lumMod val="50000"/>
                  </a:schemeClr>
                </a:solidFill>
                <a:latin typeface="Gill Sans MT" panose="020B0502020104020203" pitchFamily="34" charset="0"/>
              </a:rPr>
              <a:t>i</a:t>
            </a:r>
            <a:r>
              <a:rPr lang="en-US" sz="1400" b="1" dirty="0" smtClean="0">
                <a:solidFill>
                  <a:schemeClr val="accent6">
                    <a:lumMod val="50000"/>
                  </a:schemeClr>
                </a:solidFill>
                <a:latin typeface="Gill Sans MT" panose="020B0502020104020203" pitchFamily="34" charset="0"/>
              </a:rPr>
              <a:t>)</a:t>
            </a:r>
            <a:endParaRPr lang="en-US" sz="1400" b="1" dirty="0">
              <a:solidFill>
                <a:schemeClr val="accent6">
                  <a:lumMod val="50000"/>
                </a:schemeClr>
              </a:solidFill>
              <a:latin typeface="Gill Sans MT" panose="020B0502020104020203" pitchFamily="34" charset="0"/>
            </a:endParaRPr>
          </a:p>
        </p:txBody>
      </p:sp>
      <p:sp>
        <p:nvSpPr>
          <p:cNvPr id="96" name="Oval 95"/>
          <p:cNvSpPr/>
          <p:nvPr/>
        </p:nvSpPr>
        <p:spPr>
          <a:xfrm>
            <a:off x="3359251" y="344654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97" name="Elbow Connector 96"/>
          <p:cNvCxnSpPr>
            <a:stCxn id="96" idx="4"/>
            <a:endCxn id="73" idx="1"/>
          </p:cNvCxnSpPr>
          <p:nvPr/>
        </p:nvCxnSpPr>
        <p:spPr>
          <a:xfrm rot="16200000" flipH="1">
            <a:off x="3265416" y="3868312"/>
            <a:ext cx="713327" cy="307035"/>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Content Placeholder 2"/>
          <p:cNvSpPr txBox="1">
            <a:spLocks/>
          </p:cNvSpPr>
          <p:nvPr/>
        </p:nvSpPr>
        <p:spPr>
          <a:xfrm>
            <a:off x="3318115" y="3820532"/>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sp>
        <p:nvSpPr>
          <p:cNvPr id="99" name="Rounded Rectangle 98"/>
          <p:cNvSpPr/>
          <p:nvPr/>
        </p:nvSpPr>
        <p:spPr>
          <a:xfrm>
            <a:off x="3218722" y="1982851"/>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p:grpSp>
        <p:nvGrpSpPr>
          <p:cNvPr id="100" name="Group 99"/>
          <p:cNvGrpSpPr/>
          <p:nvPr/>
        </p:nvGrpSpPr>
        <p:grpSpPr>
          <a:xfrm>
            <a:off x="5113783" y="2591791"/>
            <a:ext cx="1154657" cy="935466"/>
            <a:chOff x="4881711" y="2591791"/>
            <a:chExt cx="1154657" cy="935466"/>
          </a:xfrm>
        </p:grpSpPr>
        <p:sp>
          <p:nvSpPr>
            <p:cNvPr id="116" name="Rounded Rectangle 115"/>
            <p:cNvSpPr/>
            <p:nvPr/>
          </p:nvSpPr>
          <p:spPr>
            <a:xfrm>
              <a:off x="4881711" y="2918317"/>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STOPPING CRITERIA</a:t>
              </a:r>
              <a:endParaRPr lang="en-US" sz="1400" b="1" dirty="0">
                <a:solidFill>
                  <a:schemeClr val="bg1"/>
                </a:solidFill>
                <a:latin typeface="Gill Sans MT" panose="020B0502020104020203" pitchFamily="34" charset="0"/>
              </a:endParaRPr>
            </a:p>
          </p:txBody>
        </p:sp>
        <p:cxnSp>
          <p:nvCxnSpPr>
            <p:cNvPr id="117" name="Elbow Connector 116"/>
            <p:cNvCxnSpPr>
              <a:stCxn id="116" idx="0"/>
              <a:endCxn id="111" idx="2"/>
            </p:cNvCxnSpPr>
            <p:nvPr/>
          </p:nvCxnSpPr>
          <p:spPr>
            <a:xfrm rot="16200000" flipV="1">
              <a:off x="5290196" y="2749472"/>
              <a:ext cx="326526" cy="11163"/>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3632220" y="2373169"/>
            <a:ext cx="1412403" cy="1160559"/>
            <a:chOff x="3632220" y="2373169"/>
            <a:chExt cx="1412403" cy="1160559"/>
          </a:xfrm>
        </p:grpSpPr>
        <p:sp>
          <p:nvSpPr>
            <p:cNvPr id="113" name="Rounded Rectangle 112"/>
            <p:cNvSpPr/>
            <p:nvPr/>
          </p:nvSpPr>
          <p:spPr>
            <a:xfrm>
              <a:off x="3632220" y="292478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INITIALIZE</a:t>
              </a:r>
              <a:endParaRPr lang="en-US" sz="1400" b="1" dirty="0">
                <a:solidFill>
                  <a:schemeClr val="bg1"/>
                </a:solidFill>
                <a:latin typeface="Gill Sans MT" panose="020B0502020104020203" pitchFamily="34" charset="0"/>
              </a:endParaRPr>
            </a:p>
          </p:txBody>
        </p:sp>
        <p:cxnSp>
          <p:nvCxnSpPr>
            <p:cNvPr id="114" name="Elbow Connector 113"/>
            <p:cNvCxnSpPr>
              <a:stCxn id="113" idx="3"/>
              <a:endCxn id="115" idx="4"/>
            </p:cNvCxnSpPr>
            <p:nvPr/>
          </p:nvCxnSpPr>
          <p:spPr>
            <a:xfrm flipV="1">
              <a:off x="4786877" y="2591790"/>
              <a:ext cx="148436" cy="637468"/>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4826002"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03" name="Group 102"/>
          <p:cNvGrpSpPr/>
          <p:nvPr/>
        </p:nvGrpSpPr>
        <p:grpSpPr>
          <a:xfrm>
            <a:off x="4373379" y="1982851"/>
            <a:ext cx="1831554" cy="608940"/>
            <a:chOff x="4373379" y="1982851"/>
            <a:chExt cx="1831554" cy="608940"/>
          </a:xfrm>
        </p:grpSpPr>
        <p:sp>
          <p:nvSpPr>
            <p:cNvPr id="111" name="Rounded Rectangle 110"/>
            <p:cNvSpPr/>
            <p:nvPr/>
          </p:nvSpPr>
          <p:spPr>
            <a:xfrm>
              <a:off x="4690821" y="1982851"/>
              <a:ext cx="1514112"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OPTIMIZATION TECHNIQUE</a:t>
              </a:r>
              <a:endParaRPr lang="en-US" sz="1400" b="1" dirty="0">
                <a:solidFill>
                  <a:schemeClr val="bg1"/>
                </a:solidFill>
                <a:latin typeface="Gill Sans MT" panose="020B0502020104020203" pitchFamily="34" charset="0"/>
              </a:endParaRPr>
            </a:p>
          </p:txBody>
        </p:sp>
        <p:cxnSp>
          <p:nvCxnSpPr>
            <p:cNvPr id="112" name="Elbow Connector 111"/>
            <p:cNvCxnSpPr>
              <a:stCxn id="111" idx="1"/>
              <a:endCxn id="99" idx="3"/>
            </p:cNvCxnSpPr>
            <p:nvPr/>
          </p:nvCxnSpPr>
          <p:spPr>
            <a:xfrm rot="10800000">
              <a:off x="4373379" y="2287321"/>
              <a:ext cx="317442" cy="12700"/>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4" name="Elbow Connector 103"/>
          <p:cNvCxnSpPr>
            <a:stCxn id="105" idx="4"/>
            <a:endCxn id="76" idx="0"/>
          </p:cNvCxnSpPr>
          <p:nvPr/>
        </p:nvCxnSpPr>
        <p:spPr>
          <a:xfrm rot="5400000">
            <a:off x="2906411" y="3141267"/>
            <a:ext cx="1105745" cy="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3349972" y="236977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7" name="Elbow Connector 106"/>
          <p:cNvCxnSpPr>
            <a:stCxn id="108" idx="6"/>
            <a:endCxn id="109" idx="2"/>
          </p:cNvCxnSpPr>
          <p:nvPr/>
        </p:nvCxnSpPr>
        <p:spPr>
          <a:xfrm>
            <a:off x="2605423" y="1932396"/>
            <a:ext cx="616996" cy="211827"/>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386802" y="182308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9" name="Oval 108"/>
          <p:cNvSpPr/>
          <p:nvPr/>
        </p:nvSpPr>
        <p:spPr>
          <a:xfrm>
            <a:off x="3222419" y="203491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0" name="Oval 109"/>
          <p:cNvSpPr/>
          <p:nvPr/>
        </p:nvSpPr>
        <p:spPr>
          <a:xfrm>
            <a:off x="3222419" y="228954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0" name="Oval 79"/>
          <p:cNvSpPr/>
          <p:nvPr/>
        </p:nvSpPr>
        <p:spPr>
          <a:xfrm>
            <a:off x="2590576" y="228290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1" name="Oval 80"/>
          <p:cNvSpPr/>
          <p:nvPr/>
        </p:nvSpPr>
        <p:spPr>
          <a:xfrm>
            <a:off x="1011314" y="22809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2" name="Folded Corner 81"/>
          <p:cNvSpPr/>
          <p:nvPr/>
        </p:nvSpPr>
        <p:spPr>
          <a:xfrm>
            <a:off x="226272" y="2188730"/>
            <a:ext cx="801136" cy="40306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x</a:t>
            </a:r>
            <a:r>
              <a:rPr lang="en-US" sz="1400" b="1" baseline="30000" dirty="0" smtClean="0">
                <a:solidFill>
                  <a:schemeClr val="accent1">
                    <a:lumMod val="75000"/>
                  </a:schemeClr>
                </a:solidFill>
                <a:latin typeface="Gill Sans MT" panose="020B0502020104020203" pitchFamily="34" charset="0"/>
              </a:rPr>
              <a:t>(</a:t>
            </a:r>
            <a:r>
              <a:rPr lang="en-US" sz="1400" b="1" baseline="30000" dirty="0" err="1" smtClean="0">
                <a:solidFill>
                  <a:schemeClr val="accent1">
                    <a:lumMod val="75000"/>
                  </a:schemeClr>
                </a:solidFill>
                <a:latin typeface="Gill Sans MT" panose="020B0502020104020203" pitchFamily="34" charset="0"/>
              </a:rPr>
              <a:t>i</a:t>
            </a:r>
            <a:r>
              <a:rPr lang="en-US" sz="1400" b="1" baseline="30000" dirty="0" smtClean="0">
                <a:solidFill>
                  <a:schemeClr val="accent1">
                    <a:lumMod val="75000"/>
                  </a:schemeClr>
                </a:solidFill>
                <a:latin typeface="Gill Sans MT" panose="020B0502020104020203" pitchFamily="34" charset="0"/>
              </a:rPr>
              <a:t>)</a:t>
            </a:r>
            <a:r>
              <a:rPr lang="en-US" sz="1400" b="1" baseline="-25000" dirty="0" smtClean="0">
                <a:solidFill>
                  <a:schemeClr val="accent1">
                    <a:lumMod val="75000"/>
                  </a:schemeClr>
                </a:solidFill>
                <a:latin typeface="Gill Sans MT" panose="020B0502020104020203" pitchFamily="34" charset="0"/>
              </a:rPr>
              <a:t>j</a:t>
            </a:r>
            <a:endParaRPr lang="en-US" sz="1400" b="1" baseline="-25000" dirty="0">
              <a:solidFill>
                <a:schemeClr val="accent1">
                  <a:lumMod val="75000"/>
                </a:schemeClr>
              </a:solidFill>
              <a:latin typeface="Gill Sans MT" panose="020B0502020104020203" pitchFamily="34" charset="0"/>
            </a:endParaRPr>
          </a:p>
        </p:txBody>
      </p:sp>
      <p:cxnSp>
        <p:nvCxnSpPr>
          <p:cNvPr id="83" name="Elbow Connector 82"/>
          <p:cNvCxnSpPr/>
          <p:nvPr/>
        </p:nvCxnSpPr>
        <p:spPr>
          <a:xfrm>
            <a:off x="1629021" y="2392219"/>
            <a:ext cx="971994" cy="11518"/>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85" idx="6"/>
            <a:endCxn id="110" idx="2"/>
          </p:cNvCxnSpPr>
          <p:nvPr/>
        </p:nvCxnSpPr>
        <p:spPr>
          <a:xfrm flipV="1">
            <a:off x="2605423" y="2398860"/>
            <a:ext cx="616996" cy="163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2386802" y="2291180"/>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136" name="Rectangle 135"/>
              <p:cNvSpPr/>
              <p:nvPr/>
            </p:nvSpPr>
            <p:spPr>
              <a:xfrm>
                <a:off x="2055345" y="5402754"/>
                <a:ext cx="1437219" cy="9280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e>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𝑗</m:t>
                          </m:r>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𝑥𝑗</m:t>
                      </m:r>
                    </m:oMath>
                  </m:oMathPara>
                </a14:m>
                <a:endParaRPr lang="en-US" dirty="0"/>
              </a:p>
            </p:txBody>
          </p:sp>
        </mc:Choice>
        <mc:Fallback xmlns="">
          <p:sp>
            <p:nvSpPr>
              <p:cNvPr id="136" name="Rectangle 135"/>
              <p:cNvSpPr>
                <a:spLocks noRot="1" noChangeAspect="1" noMove="1" noResize="1" noEditPoints="1" noAdjustHandles="1" noChangeArrowheads="1" noChangeShapeType="1" noTextEdit="1"/>
              </p:cNvSpPr>
              <p:nvPr/>
            </p:nvSpPr>
            <p:spPr>
              <a:xfrm>
                <a:off x="2055345" y="5402754"/>
                <a:ext cx="1437219" cy="92801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Rectangle 136"/>
              <p:cNvSpPr/>
              <p:nvPr/>
            </p:nvSpPr>
            <p:spPr>
              <a:xfrm>
                <a:off x="5549830" y="5640192"/>
                <a:ext cx="1437219" cy="45313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b="0" i="1" baseline="30000" smtClean="0">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oMath>
                  </m:oMathPara>
                </a14:m>
                <a:endParaRPr lang="en-US" sz="2000" dirty="0"/>
              </a:p>
            </p:txBody>
          </p:sp>
        </mc:Choice>
        <mc:Fallback xmlns="">
          <p:sp>
            <p:nvSpPr>
              <p:cNvPr id="137" name="Rectangle 136"/>
              <p:cNvSpPr>
                <a:spLocks noRot="1" noChangeAspect="1" noMove="1" noResize="1" noEditPoints="1" noAdjustHandles="1" noChangeArrowheads="1" noChangeShapeType="1" noTextEdit="1"/>
              </p:cNvSpPr>
              <p:nvPr/>
            </p:nvSpPr>
            <p:spPr>
              <a:xfrm>
                <a:off x="5549830" y="5640192"/>
                <a:ext cx="1437219" cy="45313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Rectangle 137"/>
              <p:cNvSpPr/>
              <p:nvPr/>
            </p:nvSpPr>
            <p:spPr>
              <a:xfrm>
                <a:off x="3316112" y="5461394"/>
                <a:ext cx="2952328" cy="810735"/>
              </a:xfrm>
              <a:prstGeom prst="rect">
                <a:avLst/>
              </a:prstGeom>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b="0" i="1" smtClean="0">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e>
                            <m:e>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2</m:t>
                              </m:r>
                            </m:e>
                          </m:mr>
                        </m:m>
                      </m:e>
                    </m:d>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𝑥</m:t>
                              </m:r>
                              <m:r>
                                <a:rPr lang="en-US" b="0" i="1" baseline="-25000" smtClean="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𝑥</m:t>
                              </m:r>
                              <m:r>
                                <a:rPr lang="en-US" b="0" i="1" baseline="-25000" smtClean="0">
                                  <a:latin typeface="Cambria Math" panose="02040503050406030204" pitchFamily="18" charset="0"/>
                                  <a:ea typeface="Cambria Math" panose="02040503050406030204" pitchFamily="18" charset="0"/>
                                </a:rPr>
                                <m:t>2</m:t>
                              </m:r>
                            </m:e>
                          </m:mr>
                        </m:m>
                      </m:e>
                    </m:d>
                  </m:oMath>
                </a14:m>
                <a:endParaRPr lang="en-US" dirty="0"/>
              </a:p>
            </p:txBody>
          </p:sp>
        </mc:Choice>
        <mc:Fallback xmlns="">
          <p:sp>
            <p:nvSpPr>
              <p:cNvPr id="138" name="Rectangle 137"/>
              <p:cNvSpPr>
                <a:spLocks noRot="1" noChangeAspect="1" noMove="1" noResize="1" noEditPoints="1" noAdjustHandles="1" noChangeArrowheads="1" noChangeShapeType="1" noTextEdit="1"/>
              </p:cNvSpPr>
              <p:nvPr/>
            </p:nvSpPr>
            <p:spPr>
              <a:xfrm>
                <a:off x="3316112" y="5461394"/>
                <a:ext cx="2952328" cy="810735"/>
              </a:xfrm>
              <a:prstGeom prst="rect">
                <a:avLst/>
              </a:prstGeom>
              <a:blipFill rotWithShape="0">
                <a:blip r:embed="rId6"/>
                <a:stretch>
                  <a:fillRect/>
                </a:stretch>
              </a:blipFill>
            </p:spPr>
            <p:txBody>
              <a:bodyPr/>
              <a:lstStyle/>
              <a:p>
                <a:r>
                  <a:rPr lang="en-US">
                    <a:noFill/>
                  </a:rPr>
                  <a:t> </a:t>
                </a:r>
              </a:p>
            </p:txBody>
          </p:sp>
        </mc:Fallback>
      </mc:AlternateContent>
      <p:sp>
        <p:nvSpPr>
          <p:cNvPr id="140" name="Rectangle 139"/>
          <p:cNvSpPr/>
          <p:nvPr/>
        </p:nvSpPr>
        <p:spPr>
          <a:xfrm>
            <a:off x="4712920" y="5053623"/>
            <a:ext cx="1743577" cy="369332"/>
          </a:xfrm>
          <a:prstGeom prst="rect">
            <a:avLst/>
          </a:prstGeom>
        </p:spPr>
        <p:txBody>
          <a:bodyPr wrap="square">
            <a:spAutoFit/>
          </a:bodyPr>
          <a:lstStyle/>
          <a:p>
            <a:r>
              <a:rPr lang="en-US" dirty="0"/>
              <a:t>d</a:t>
            </a:r>
            <a:r>
              <a:rPr lang="en-US" dirty="0" smtClean="0"/>
              <a:t>efine x</a:t>
            </a:r>
            <a:r>
              <a:rPr lang="en-US" baseline="-25000" dirty="0" smtClean="0"/>
              <a:t>0</a:t>
            </a:r>
            <a:r>
              <a:rPr lang="en-US" dirty="0" smtClean="0"/>
              <a:t> = 1</a:t>
            </a:r>
          </a:p>
        </p:txBody>
      </p:sp>
      <p:grpSp>
        <p:nvGrpSpPr>
          <p:cNvPr id="142" name="Group 141"/>
          <p:cNvGrpSpPr/>
          <p:nvPr/>
        </p:nvGrpSpPr>
        <p:grpSpPr>
          <a:xfrm>
            <a:off x="1372958" y="1433852"/>
            <a:ext cx="167700" cy="1140332"/>
            <a:chOff x="5303912" y="1916013"/>
            <a:chExt cx="1080120" cy="7344655"/>
          </a:xfrm>
          <a:effectLst>
            <a:outerShdw blurRad="50800" dist="38100" dir="2700000" algn="tl" rotWithShape="0">
              <a:prstClr val="black">
                <a:alpha val="40000"/>
              </a:prstClr>
            </a:outerShdw>
          </a:effectLst>
        </p:grpSpPr>
        <p:sp>
          <p:nvSpPr>
            <p:cNvPr id="145" name="Rectangle 144"/>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46" name="Rectangle 145"/>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47" name="Rectangle 146"/>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48" name="Rectangle 147"/>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49" name="Rectangle 148"/>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50" name="Group 149"/>
            <p:cNvGrpSpPr/>
            <p:nvPr/>
          </p:nvGrpSpPr>
          <p:grpSpPr>
            <a:xfrm>
              <a:off x="5715955" y="6448020"/>
              <a:ext cx="256034" cy="1371663"/>
              <a:chOff x="7264127" y="3328658"/>
              <a:chExt cx="256034" cy="1371663"/>
            </a:xfrm>
          </p:grpSpPr>
          <p:sp>
            <p:nvSpPr>
              <p:cNvPr id="151" name="Oval 150"/>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52" name="Oval 151"/>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53" name="Oval 152"/>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143" name="Content Placeholder 2"/>
          <p:cNvSpPr txBox="1">
            <a:spLocks/>
          </p:cNvSpPr>
          <p:nvPr/>
        </p:nvSpPr>
        <p:spPr>
          <a:xfrm>
            <a:off x="573220" y="1676680"/>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144" name="Elbow Connector 143"/>
          <p:cNvCxnSpPr/>
          <p:nvPr/>
        </p:nvCxnSpPr>
        <p:spPr>
          <a:xfrm flipV="1">
            <a:off x="1060133" y="2360826"/>
            <a:ext cx="312825" cy="49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0" name="Table 159"/>
          <p:cNvGraphicFramePr>
            <a:graphicFrameLocks noGrp="1"/>
          </p:cNvGraphicFramePr>
          <p:nvPr>
            <p:extLst>
              <p:ext uri="{D42A27DB-BD31-4B8C-83A1-F6EECF244321}">
                <p14:modId xmlns:p14="http://schemas.microsoft.com/office/powerpoint/2010/main" val="3331698541"/>
              </p:ext>
            </p:extLst>
          </p:nvPr>
        </p:nvGraphicFramePr>
        <p:xfrm>
          <a:off x="7126548" y="1804057"/>
          <a:ext cx="4711674" cy="2042160"/>
        </p:xfrm>
        <a:graphic>
          <a:graphicData uri="http://schemas.openxmlformats.org/drawingml/2006/table">
            <a:tbl>
              <a:tblPr firstRow="1" bandRow="1">
                <a:tableStyleId>{00A15C55-8517-42AA-B614-E9B94910E393}</a:tableStyleId>
              </a:tblPr>
              <a:tblGrid>
                <a:gridCol w="751234"/>
                <a:gridCol w="593090"/>
                <a:gridCol w="593090"/>
                <a:gridCol w="593090"/>
                <a:gridCol w="593090"/>
                <a:gridCol w="298764"/>
                <a:gridCol w="616903"/>
                <a:gridCol w="672413"/>
              </a:tblGrid>
              <a:tr h="271424">
                <a:tc>
                  <a:txBody>
                    <a:bodyPr/>
                    <a:lstStyle/>
                    <a:p>
                      <a:pPr algn="ctr"/>
                      <a:r>
                        <a:rPr lang="en-US" sz="1400" dirty="0" smtClean="0">
                          <a:solidFill>
                            <a:schemeClr val="tx1"/>
                          </a:solidFill>
                        </a:rPr>
                        <a:t>Instance (</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c gridSpan="6">
                  <a:txBody>
                    <a:bodyPr/>
                    <a:lstStyle/>
                    <a:p>
                      <a:pPr algn="ctr"/>
                      <a:r>
                        <a:rPr lang="en-US" sz="1400" dirty="0" smtClean="0">
                          <a:solidFill>
                            <a:schemeClr val="tx1"/>
                          </a:solidFill>
                        </a:rPr>
                        <a:t>Feature –</a:t>
                      </a:r>
                      <a:r>
                        <a:rPr lang="en-US" sz="1400" baseline="0" dirty="0" smtClean="0">
                          <a:solidFill>
                            <a:schemeClr val="tx1"/>
                          </a:solidFill>
                        </a:rPr>
                        <a:t> x(</a:t>
                      </a:r>
                      <a:r>
                        <a:rPr lang="en-US" sz="1400" baseline="0" dirty="0" err="1" smtClean="0">
                          <a:solidFill>
                            <a:schemeClr val="tx1"/>
                          </a:solidFill>
                        </a:rPr>
                        <a:t>i</a:t>
                      </a:r>
                      <a:r>
                        <a:rPr lang="en-US" sz="1400" baseline="0" dirty="0" smtClean="0">
                          <a:solidFill>
                            <a:schemeClr val="tx1"/>
                          </a:solidFill>
                        </a:rPr>
                        <a:t>, feature)</a:t>
                      </a:r>
                      <a:endParaRPr lang="en-US" sz="1400" dirty="0" smtClean="0">
                        <a:solidFill>
                          <a:schemeClr val="tx1"/>
                        </a:solidFill>
                      </a:endParaRPr>
                    </a:p>
                    <a:p>
                      <a:pPr algn="ctr"/>
                      <a:r>
                        <a:rPr lang="en-US" sz="1400" dirty="0" smtClean="0">
                          <a:solidFill>
                            <a:schemeClr val="tx1"/>
                          </a:solidFill>
                        </a:rPr>
                        <a:t> 1            2             3            4</a:t>
                      </a:r>
                      <a:r>
                        <a:rPr lang="en-US" sz="1400" baseline="0" dirty="0" smtClean="0">
                          <a:solidFill>
                            <a:schemeClr val="tx1"/>
                          </a:solidFill>
                        </a:rPr>
                        <a:t>         </a:t>
                      </a:r>
                      <a:r>
                        <a:rPr lang="en-US" sz="1400" dirty="0" smtClean="0">
                          <a:solidFill>
                            <a:schemeClr val="tx1"/>
                          </a:solidFill>
                        </a:rPr>
                        <a:t>…         n</a:t>
                      </a:r>
                      <a:endParaRPr lang="en-US" sz="1400" dirty="0">
                        <a:solidFill>
                          <a:schemeClr val="tx1"/>
                        </a:solidFill>
                      </a:endParaRPr>
                    </a:p>
                  </a:txBody>
                  <a:tcPr marL="45720" marR="4572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400" dirty="0" smtClean="0">
                          <a:solidFill>
                            <a:schemeClr val="tx1"/>
                          </a:solidFill>
                        </a:rPr>
                        <a:t>Output y(</a:t>
                      </a:r>
                      <a:r>
                        <a:rPr lang="en-US" sz="1400" dirty="0" err="1" smtClean="0">
                          <a:solidFill>
                            <a:schemeClr val="tx1"/>
                          </a:solidFill>
                        </a:rPr>
                        <a:t>i</a:t>
                      </a:r>
                      <a:r>
                        <a:rPr lang="en-US" sz="1400" dirty="0" smtClean="0">
                          <a:solidFill>
                            <a:schemeClr val="tx1"/>
                          </a:solidFill>
                        </a:rPr>
                        <a:t>)</a:t>
                      </a:r>
                      <a:endParaRPr lang="en-US" sz="1400" dirty="0">
                        <a:solidFill>
                          <a:schemeClr val="tx1"/>
                        </a:solidFill>
                      </a:endParaRPr>
                    </a:p>
                  </a:txBody>
                  <a:tcPr marL="45720" marR="45720" anchor="ctr"/>
                </a:tc>
              </a:tr>
              <a:tr h="162855">
                <a:tc>
                  <a:txBody>
                    <a:bodyPr/>
                    <a:lstStyle/>
                    <a:p>
                      <a:pPr algn="ctr"/>
                      <a:r>
                        <a:rPr lang="en-US" sz="1400" dirty="0" smtClean="0"/>
                        <a:t>1</a:t>
                      </a:r>
                      <a:endParaRPr lang="en-US" sz="1400" dirty="0"/>
                    </a:p>
                  </a:txBody>
                  <a:tcPr marL="45720" marR="45720"/>
                </a:tc>
                <a:tc>
                  <a:txBody>
                    <a:bodyPr/>
                    <a:lstStyle/>
                    <a:p>
                      <a:pPr algn="ctr"/>
                      <a:r>
                        <a:rPr lang="en-US" sz="1400" dirty="0" smtClean="0"/>
                        <a:t>x(1,1)</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x(1,2)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x(1,3)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x(1,4)</a:t>
                      </a:r>
                    </a:p>
                  </a:txBody>
                  <a:tcPr marL="45720" marR="45720"/>
                </a:tc>
                <a:tc>
                  <a:txBody>
                    <a:bodyPr/>
                    <a:lstStyle/>
                    <a:p>
                      <a:pPr algn="ct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x(1,n)</a:t>
                      </a:r>
                    </a:p>
                  </a:txBody>
                  <a:tcPr marL="45720" marR="45720"/>
                </a:tc>
                <a:tc>
                  <a:txBody>
                    <a:bodyPr/>
                    <a:lstStyle/>
                    <a:p>
                      <a:pPr algn="ctr"/>
                      <a:r>
                        <a:rPr lang="en-US" sz="1400" dirty="0" smtClean="0"/>
                        <a:t>y(1)</a:t>
                      </a:r>
                      <a:endParaRPr lang="en-US" sz="1400" dirty="0"/>
                    </a:p>
                  </a:txBody>
                  <a:tcPr marL="45720" marR="45720"/>
                </a:tc>
              </a:tr>
              <a:tr h="162855">
                <a:tc>
                  <a:txBody>
                    <a:bodyPr/>
                    <a:lstStyle/>
                    <a:p>
                      <a:pPr algn="ctr"/>
                      <a:r>
                        <a:rPr lang="en-US" sz="1400" dirty="0" smtClean="0"/>
                        <a:t>2</a:t>
                      </a:r>
                      <a:endParaRPr lang="en-US" sz="1400" dirty="0"/>
                    </a:p>
                  </a:txBody>
                  <a:tcPr marL="45720" marR="45720"/>
                </a:tc>
                <a:tc>
                  <a:txBody>
                    <a:bodyPr/>
                    <a:lstStyle/>
                    <a:p>
                      <a:pPr algn="ctr"/>
                      <a:r>
                        <a:rPr lang="en-US" sz="1400" dirty="0" smtClean="0"/>
                        <a:t>x(2,1)</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x(2,2)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x(2,3)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x(2,4)</a:t>
                      </a:r>
                    </a:p>
                  </a:txBody>
                  <a:tcPr marL="45720" marR="45720"/>
                </a:tc>
                <a:tc>
                  <a:txBody>
                    <a:bodyPr/>
                    <a:lstStyle/>
                    <a:p>
                      <a:pPr algn="ct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x(2,n)</a:t>
                      </a:r>
                    </a:p>
                  </a:txBody>
                  <a:tcPr marL="45720" marR="45720"/>
                </a:tc>
                <a:tc>
                  <a:txBody>
                    <a:bodyPr/>
                    <a:lstStyle/>
                    <a:p>
                      <a:pPr algn="ctr"/>
                      <a:r>
                        <a:rPr lang="en-US" sz="1400" dirty="0" smtClean="0"/>
                        <a:t>y(2)</a:t>
                      </a:r>
                      <a:endParaRPr lang="en-US" sz="1400" dirty="0"/>
                    </a:p>
                  </a:txBody>
                  <a:tcPr marL="45720" marR="45720"/>
                </a:tc>
              </a:tr>
              <a:tr h="220155">
                <a:tc>
                  <a:txBody>
                    <a:bodyPr/>
                    <a:lstStyle/>
                    <a:p>
                      <a:pPr algn="ctr"/>
                      <a:r>
                        <a:rPr lang="en-US" sz="1400" dirty="0" smtClean="0"/>
                        <a:t>3</a:t>
                      </a:r>
                      <a:endParaRPr lang="en-US" sz="1400" dirty="0"/>
                    </a:p>
                  </a:txBody>
                  <a:tcPr marL="45720" marR="45720"/>
                </a:tc>
                <a:tc>
                  <a:txBody>
                    <a:bodyPr/>
                    <a:lstStyle/>
                    <a:p>
                      <a:pPr algn="ctr"/>
                      <a:r>
                        <a:rPr lang="en-US" sz="1400" dirty="0" smtClean="0"/>
                        <a:t>x(3,1)</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x(3,2)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x(3,3)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x(3,4)</a:t>
                      </a:r>
                    </a:p>
                  </a:txBody>
                  <a:tcPr marL="45720" marR="45720"/>
                </a:tc>
                <a:tc>
                  <a:txBody>
                    <a:bodyPr/>
                    <a:lstStyle/>
                    <a:p>
                      <a:pPr algn="ct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x(3,n)</a:t>
                      </a:r>
                    </a:p>
                  </a:txBody>
                  <a:tcPr marL="45720" marR="45720"/>
                </a:tc>
                <a:tc>
                  <a:txBody>
                    <a:bodyPr/>
                    <a:lstStyle/>
                    <a:p>
                      <a:pPr algn="ctr"/>
                      <a:r>
                        <a:rPr lang="en-US" sz="1400" dirty="0" smtClean="0"/>
                        <a:t>y(3)</a:t>
                      </a:r>
                      <a:endParaRPr lang="en-US" sz="1400" dirty="0"/>
                    </a:p>
                  </a:txBody>
                  <a:tcPr marL="45720" marR="45720"/>
                </a:tc>
              </a:tr>
              <a:tr h="126723">
                <a:tc>
                  <a:txBody>
                    <a:bodyPr/>
                    <a:lstStyle/>
                    <a:p>
                      <a:pPr algn="ctr"/>
                      <a:r>
                        <a:rPr lang="en-US" sz="1400" dirty="0" smtClean="0"/>
                        <a:t>:</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algn="ct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t>
                      </a:r>
                    </a:p>
                  </a:txBody>
                  <a:tcPr marL="45720" marR="45720"/>
                </a:tc>
              </a:tr>
              <a:tr h="220155">
                <a:tc>
                  <a:txBody>
                    <a:bodyPr/>
                    <a:lstStyle/>
                    <a:p>
                      <a:pPr algn="ctr"/>
                      <a:r>
                        <a:rPr lang="en-US" sz="1400" dirty="0" smtClean="0"/>
                        <a:t>m</a:t>
                      </a:r>
                      <a:endParaRPr lang="en-US" sz="1400" dirty="0"/>
                    </a:p>
                  </a:txBody>
                  <a:tcPr marL="45720" marR="45720"/>
                </a:tc>
                <a:tc>
                  <a:txBody>
                    <a:bodyPr/>
                    <a:lstStyle/>
                    <a:p>
                      <a:pPr algn="ctr"/>
                      <a:r>
                        <a:rPr lang="en-US" sz="1400" dirty="0" smtClean="0"/>
                        <a:t>x(m,1)</a:t>
                      </a: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x(m,2)</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x(m,3)</a:t>
                      </a:r>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x(m,4)</a:t>
                      </a:r>
                    </a:p>
                  </a:txBody>
                  <a:tcPr marL="45720" marR="45720"/>
                </a:tc>
                <a:tc>
                  <a:txBody>
                    <a:bodyPr/>
                    <a:lstStyle/>
                    <a:p>
                      <a:pPr algn="ctr"/>
                      <a:endParaRPr lang="en-US" sz="1400" dirty="0"/>
                    </a:p>
                  </a:txBody>
                  <a:tcPr marL="45720" marR="457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x(</a:t>
                      </a:r>
                      <a:r>
                        <a:rPr lang="en-US" sz="1400" dirty="0" err="1" smtClean="0"/>
                        <a:t>m,n</a:t>
                      </a:r>
                      <a:r>
                        <a:rPr lang="en-US" sz="1400" dirty="0" smtClean="0"/>
                        <a:t>)</a:t>
                      </a:r>
                    </a:p>
                  </a:txBody>
                  <a:tcPr marL="45720" marR="45720"/>
                </a:tc>
                <a:tc>
                  <a:txBody>
                    <a:bodyPr/>
                    <a:lstStyle/>
                    <a:p>
                      <a:pPr algn="ctr"/>
                      <a:r>
                        <a:rPr lang="en-US" sz="1400" dirty="0" smtClean="0"/>
                        <a:t>y(m)</a:t>
                      </a:r>
                      <a:endParaRPr lang="en-US" sz="1400" dirty="0"/>
                    </a:p>
                  </a:txBody>
                  <a:tcPr marL="45720" marR="45720"/>
                </a:tc>
              </a:tr>
            </a:tbl>
          </a:graphicData>
        </a:graphic>
      </p:graphicFrame>
      <mc:AlternateContent xmlns:mc="http://schemas.openxmlformats.org/markup-compatibility/2006" xmlns:a14="http://schemas.microsoft.com/office/drawing/2010/main">
        <mc:Choice Requires="a14">
          <p:sp>
            <p:nvSpPr>
              <p:cNvPr id="161" name="Content Placeholder 2"/>
              <p:cNvSpPr txBox="1">
                <a:spLocks/>
              </p:cNvSpPr>
              <p:nvPr/>
            </p:nvSpPr>
            <p:spPr>
              <a:xfrm>
                <a:off x="7170598" y="3897052"/>
                <a:ext cx="368819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 </m:t>
                      </m:r>
                    </m:oMath>
                  </m:oMathPara>
                </a14:m>
                <a:endParaRPr lang="en-US" sz="2000" dirty="0">
                  <a:latin typeface="Gill Sans MT" panose="020B0502020104020203" pitchFamily="34" charset="0"/>
                </a:endParaRPr>
              </a:p>
            </p:txBody>
          </p:sp>
        </mc:Choice>
        <mc:Fallback xmlns="">
          <p:sp>
            <p:nvSpPr>
              <p:cNvPr id="161" name="Content Placeholder 2"/>
              <p:cNvSpPr txBox="1">
                <a:spLocks noRot="1" noChangeAspect="1" noMove="1" noResize="1" noEditPoints="1" noAdjustHandles="1" noChangeArrowheads="1" noChangeShapeType="1" noTextEdit="1"/>
              </p:cNvSpPr>
              <p:nvPr/>
            </p:nvSpPr>
            <p:spPr>
              <a:xfrm>
                <a:off x="7170598" y="3897052"/>
                <a:ext cx="3688194" cy="276999"/>
              </a:xfrm>
              <a:prstGeom prst="rect">
                <a:avLst/>
              </a:prstGeom>
              <a:blipFill rotWithShape="0">
                <a:blip r:embed="rId7"/>
                <a:stretch>
                  <a:fillRect l="-2479" t="-217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7751557" y="4219919"/>
                <a:ext cx="1437219" cy="92801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𝑗</m:t>
                          </m:r>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𝑥𝑗</m:t>
                      </m:r>
                    </m:oMath>
                  </m:oMathPara>
                </a14:m>
                <a:endParaRPr lang="en-US" dirty="0"/>
              </a:p>
            </p:txBody>
          </p:sp>
        </mc:Choice>
        <mc:Fallback xmlns="">
          <p:sp>
            <p:nvSpPr>
              <p:cNvPr id="162" name="Rectangle 161"/>
              <p:cNvSpPr>
                <a:spLocks noRot="1" noChangeAspect="1" noMove="1" noResize="1" noEditPoints="1" noAdjustHandles="1" noChangeArrowheads="1" noChangeShapeType="1" noTextEdit="1"/>
              </p:cNvSpPr>
              <p:nvPr/>
            </p:nvSpPr>
            <p:spPr>
              <a:xfrm>
                <a:off x="7751557" y="4219919"/>
                <a:ext cx="1437219" cy="928011"/>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Rectangle 162"/>
              <p:cNvSpPr/>
              <p:nvPr/>
            </p:nvSpPr>
            <p:spPr>
              <a:xfrm>
                <a:off x="7734175" y="5473052"/>
                <a:ext cx="1437219" cy="45313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b="0" i="1" baseline="30000" smtClean="0">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oMath>
                  </m:oMathPara>
                </a14:m>
                <a:endParaRPr lang="en-US" sz="2000" dirty="0"/>
              </a:p>
            </p:txBody>
          </p:sp>
        </mc:Choice>
        <mc:Fallback xmlns="">
          <p:sp>
            <p:nvSpPr>
              <p:cNvPr id="163" name="Rectangle 162"/>
              <p:cNvSpPr>
                <a:spLocks noRot="1" noChangeAspect="1" noMove="1" noResize="1" noEditPoints="1" noAdjustHandles="1" noChangeArrowheads="1" noChangeShapeType="1" noTextEdit="1"/>
              </p:cNvSpPr>
              <p:nvPr/>
            </p:nvSpPr>
            <p:spPr>
              <a:xfrm>
                <a:off x="7734175" y="5473052"/>
                <a:ext cx="1437219" cy="453137"/>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Rectangle 163"/>
              <p:cNvSpPr/>
              <p:nvPr/>
            </p:nvSpPr>
            <p:spPr>
              <a:xfrm>
                <a:off x="7751557" y="4786700"/>
                <a:ext cx="2952328" cy="1001493"/>
              </a:xfrm>
              <a:prstGeom prst="rect">
                <a:avLst/>
              </a:prstGeom>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3"/>
                                  <m:mcJc m:val="center"/>
                                </m:mcPr>
                              </m:mc>
                            </m:mcs>
                            <m:ctrlPr>
                              <a:rPr lang="en-US" b="0" i="1" smtClean="0">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0</m:t>
                              </m:r>
                            </m:e>
                            <m:e>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e>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e>
                                  <m:e>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𝑛</m:t>
                                    </m:r>
                                  </m:e>
                                </m:mr>
                              </m:m>
                            </m:e>
                          </m:mr>
                        </m:m>
                      </m:e>
                    </m:d>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𝑥</m:t>
                              </m:r>
                              <m:r>
                                <a:rPr lang="en-US" b="0" i="1" baseline="-25000" smtClean="0">
                                  <a:latin typeface="Cambria Math" panose="02040503050406030204" pitchFamily="18" charset="0"/>
                                  <a:ea typeface="Cambria Math" panose="02040503050406030204" pitchFamily="18" charset="0"/>
                                </a:rPr>
                                <m:t>1</m:t>
                              </m:r>
                            </m:e>
                          </m:m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𝑥</m:t>
                                    </m:r>
                                    <m:r>
                                      <a:rPr lang="en-US" b="0" i="1" baseline="-25000" smtClean="0">
                                        <a:latin typeface="Cambria Math" panose="02040503050406030204" pitchFamily="18" charset="0"/>
                                        <a:ea typeface="Cambria Math" panose="02040503050406030204" pitchFamily="18" charset="0"/>
                                      </a:rPr>
                                      <m:t>𝑛</m:t>
                                    </m:r>
                                  </m:e>
                                </m:mr>
                              </m:m>
                            </m:e>
                          </m:mr>
                        </m:m>
                      </m:e>
                    </m:d>
                  </m:oMath>
                </a14:m>
                <a:endParaRPr lang="en-US" dirty="0"/>
              </a:p>
            </p:txBody>
          </p:sp>
        </mc:Choice>
        <mc:Fallback xmlns="">
          <p:sp>
            <p:nvSpPr>
              <p:cNvPr id="164" name="Rectangle 163"/>
              <p:cNvSpPr>
                <a:spLocks noRot="1" noChangeAspect="1" noMove="1" noResize="1" noEditPoints="1" noAdjustHandles="1" noChangeArrowheads="1" noChangeShapeType="1" noTextEdit="1"/>
              </p:cNvSpPr>
              <p:nvPr/>
            </p:nvSpPr>
            <p:spPr>
              <a:xfrm>
                <a:off x="7751557" y="4786700"/>
                <a:ext cx="2952328" cy="1001493"/>
              </a:xfrm>
              <a:prstGeom prst="rect">
                <a:avLst/>
              </a:prstGeom>
              <a:blipFill rotWithShape="0">
                <a:blip r:embed="rId10"/>
                <a:stretch>
                  <a:fillRect/>
                </a:stretch>
              </a:blipFill>
            </p:spPr>
            <p:txBody>
              <a:bodyPr/>
              <a:lstStyle/>
              <a:p>
                <a:r>
                  <a:rPr lang="en-US">
                    <a:noFill/>
                  </a:rPr>
                  <a:t> </a:t>
                </a:r>
              </a:p>
            </p:txBody>
          </p:sp>
        </mc:Fallback>
      </mc:AlternateContent>
      <p:sp>
        <p:nvSpPr>
          <p:cNvPr id="165" name="Rectangle 164"/>
          <p:cNvSpPr/>
          <p:nvPr/>
        </p:nvSpPr>
        <p:spPr>
          <a:xfrm>
            <a:off x="7097581" y="1191645"/>
            <a:ext cx="4867071" cy="646331"/>
          </a:xfrm>
          <a:prstGeom prst="rect">
            <a:avLst/>
          </a:prstGeom>
        </p:spPr>
        <p:txBody>
          <a:bodyPr wrap="square">
            <a:spAutoFit/>
          </a:bodyPr>
          <a:lstStyle/>
          <a:p>
            <a:r>
              <a:rPr lang="en-US" dirty="0" smtClean="0"/>
              <a:t>Adding several more features to the input, specifically a total of </a:t>
            </a:r>
            <a:r>
              <a:rPr lang="en-US" i="1" dirty="0" smtClean="0"/>
              <a:t>n</a:t>
            </a:r>
            <a:r>
              <a:rPr lang="en-US" dirty="0" smtClean="0"/>
              <a:t> features</a:t>
            </a:r>
          </a:p>
        </p:txBody>
      </p:sp>
      <p:cxnSp>
        <p:nvCxnSpPr>
          <p:cNvPr id="15" name="Straight Connector 14"/>
          <p:cNvCxnSpPr/>
          <p:nvPr/>
        </p:nvCxnSpPr>
        <p:spPr>
          <a:xfrm>
            <a:off x="6708068" y="1201211"/>
            <a:ext cx="0" cy="53241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Rectangle 167"/>
              <p:cNvSpPr/>
              <p:nvPr/>
            </p:nvSpPr>
            <p:spPr>
              <a:xfrm>
                <a:off x="6771938" y="5813828"/>
                <a:ext cx="4924971" cy="528543"/>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oMath>
                </a14:m>
                <a:r>
                  <a:rPr lang="en-US" sz="2400" dirty="0" smtClean="0"/>
                  <a:t> -</a:t>
                </a:r>
                <a:r>
                  <a:rPr lang="en-US" sz="24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α</m:t>
                    </m:r>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𝑚</m:t>
                        </m:r>
                      </m:den>
                    </m:f>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𝑚</m:t>
                        </m:r>
                      </m:sup>
                      <m:e>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baseline="30000">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𝑖</m:t>
                            </m:r>
                            <m:r>
                              <a:rPr lang="en-US" sz="2000" i="1" baseline="30000">
                                <a:latin typeface="Cambria Math" panose="02040503050406030204" pitchFamily="18" charset="0"/>
                                <a:ea typeface="Cambria Math" panose="02040503050406030204" pitchFamily="18" charset="0"/>
                              </a:rPr>
                              <m:t>)</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m:rPr>
                            <m:nor/>
                          </m:rPr>
                          <a:rPr lang="en-US" sz="2000" baseline="30000" dirty="0">
                            <a:ea typeface="Cambria Math" panose="02040503050406030204" pitchFamily="18" charset="0"/>
                          </a:rPr>
                          <m:t> </m:t>
                        </m:r>
                        <m:r>
                          <a:rPr lang="en-US" sz="2000" i="1" baseline="30000">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𝑖</m:t>
                        </m:r>
                        <m:r>
                          <a:rPr lang="en-US" sz="2000" i="1" baseline="30000">
                            <a:latin typeface="Cambria Math" panose="02040503050406030204" pitchFamily="18" charset="0"/>
                            <a:ea typeface="Cambria Math" panose="02040503050406030204" pitchFamily="18" charset="0"/>
                          </a:rPr>
                          <m:t>)</m:t>
                        </m:r>
                        <m:r>
                          <m:rPr>
                            <m:nor/>
                          </m:rPr>
                          <a:rPr lang="en-US" sz="2000" dirty="0">
                            <a:latin typeface="Gill Sans MT" panose="020B0502020104020203" pitchFamily="34" charset="0"/>
                          </a:rPr>
                          <m:t>)</m:t>
                        </m:r>
                      </m:e>
                    </m:nary>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b="0" i="1" baseline="30000" smtClean="0">
                        <a:latin typeface="Cambria Math" panose="02040503050406030204" pitchFamily="18" charset="0"/>
                        <a:ea typeface="Cambria Math" panose="02040503050406030204" pitchFamily="18" charset="0"/>
                      </a:rPr>
                      <m:t>(</m:t>
                    </m:r>
                    <m:r>
                      <a:rPr lang="en-US" sz="2000" b="0" i="1" baseline="30000" smtClean="0">
                        <a:latin typeface="Cambria Math" panose="02040503050406030204" pitchFamily="18" charset="0"/>
                        <a:ea typeface="Cambria Math" panose="02040503050406030204" pitchFamily="18" charset="0"/>
                      </a:rPr>
                      <m:t>𝑖</m:t>
                    </m:r>
                    <m:r>
                      <a:rPr lang="en-US" sz="2000" b="0" i="1" baseline="30000" smtClean="0">
                        <a:latin typeface="Cambria Math" panose="02040503050406030204" pitchFamily="18" charset="0"/>
                        <a:ea typeface="Cambria Math" panose="02040503050406030204" pitchFamily="18" charset="0"/>
                      </a:rPr>
                      <m:t>)</m:t>
                    </m:r>
                    <m:r>
                      <a:rPr lang="en-US" sz="2000" b="0" i="1" baseline="-25000" smtClean="0">
                        <a:latin typeface="Cambria Math" panose="02040503050406030204" pitchFamily="18" charset="0"/>
                        <a:ea typeface="Cambria Math" panose="02040503050406030204" pitchFamily="18" charset="0"/>
                      </a:rPr>
                      <m:t>𝑗</m:t>
                    </m:r>
                  </m:oMath>
                </a14:m>
                <a:endParaRPr lang="en-US" sz="2000" dirty="0"/>
              </a:p>
            </p:txBody>
          </p:sp>
        </mc:Choice>
        <mc:Fallback xmlns="">
          <p:sp>
            <p:nvSpPr>
              <p:cNvPr id="168" name="Rectangle 167"/>
              <p:cNvSpPr>
                <a:spLocks noRot="1" noChangeAspect="1" noMove="1" noResize="1" noEditPoints="1" noAdjustHandles="1" noChangeArrowheads="1" noChangeShapeType="1" noTextEdit="1"/>
              </p:cNvSpPr>
              <p:nvPr/>
            </p:nvSpPr>
            <p:spPr>
              <a:xfrm>
                <a:off x="6771938" y="5813828"/>
                <a:ext cx="4924971" cy="528543"/>
              </a:xfrm>
              <a:prstGeom prst="rect">
                <a:avLst/>
              </a:prstGeom>
              <a:blipFill rotWithShape="0">
                <a:blip r:embed="rId11"/>
                <a:stretch>
                  <a:fillRect l="-371" t="-81395" b="-129070"/>
                </a:stretch>
              </a:blipFill>
            </p:spPr>
            <p:txBody>
              <a:bodyPr/>
              <a:lstStyle/>
              <a:p>
                <a:r>
                  <a:rPr lang="en-US">
                    <a:noFill/>
                  </a:rPr>
                  <a:t> </a:t>
                </a:r>
              </a:p>
            </p:txBody>
          </p:sp>
        </mc:Fallback>
      </mc:AlternateContent>
      <p:sp>
        <p:nvSpPr>
          <p:cNvPr id="169" name="Rectangle 168"/>
          <p:cNvSpPr/>
          <p:nvPr/>
        </p:nvSpPr>
        <p:spPr>
          <a:xfrm>
            <a:off x="10703885" y="6272129"/>
            <a:ext cx="1376328" cy="369332"/>
          </a:xfrm>
          <a:prstGeom prst="rect">
            <a:avLst/>
          </a:prstGeom>
        </p:spPr>
        <p:txBody>
          <a:bodyPr wrap="square">
            <a:spAutoFit/>
          </a:bodyPr>
          <a:lstStyle/>
          <a:p>
            <a:r>
              <a:rPr lang="en-US" dirty="0"/>
              <a:t>f</a:t>
            </a:r>
            <a:r>
              <a:rPr lang="en-US" dirty="0" smtClean="0"/>
              <a:t>or j = [0..n]</a:t>
            </a:r>
          </a:p>
        </p:txBody>
      </p:sp>
    </p:spTree>
    <p:extLst>
      <p:ext uri="{BB962C8B-B14F-4D97-AF65-F5344CB8AC3E}">
        <p14:creationId xmlns:p14="http://schemas.microsoft.com/office/powerpoint/2010/main" val="179575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
                                        </p:tgtEl>
                                      </p:cBhvr>
                                    </p:animEffect>
                                    <p:set>
                                      <p:cBhvr>
                                        <p:cTn id="7" dur="1" fill="hold">
                                          <p:stCondLst>
                                            <p:cond delay="499"/>
                                          </p:stCondLst>
                                        </p:cTn>
                                        <p:tgtEl>
                                          <p:spTgt spid="7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500"/>
                                        <p:tgtEl>
                                          <p:spTgt spid="70"/>
                                        </p:tgtEl>
                                      </p:cBhvr>
                                    </p:animEffect>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fill="hold"/>
                                        <p:tgtEl>
                                          <p:spTgt spid="69"/>
                                        </p:tgtEl>
                                        <p:attrNameLst>
                                          <p:attrName>ppt_x</p:attrName>
                                        </p:attrNameLst>
                                      </p:cBhvr>
                                      <p:tavLst>
                                        <p:tav tm="0">
                                          <p:val>
                                            <p:strVal val="#ppt_x"/>
                                          </p:val>
                                        </p:tav>
                                        <p:tav tm="100000">
                                          <p:val>
                                            <p:strVal val="#ppt_x"/>
                                          </p:val>
                                        </p:tav>
                                      </p:tavLst>
                                    </p:anim>
                                    <p:anim calcmode="lin" valueType="num">
                                      <p:cBhvr additive="base">
                                        <p:cTn id="16"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9"/>
                                          </p:stCondLst>
                                        </p:cTn>
                                        <p:tgtEl>
                                          <p:spTgt spid="74"/>
                                        </p:tgtEl>
                                        <p:attrNameLst>
                                          <p:attrName>style.visibility</p:attrName>
                                        </p:attrNameLst>
                                      </p:cBhvr>
                                      <p:to>
                                        <p:strVal val="visible"/>
                                      </p:to>
                                    </p:set>
                                  </p:childTnLst>
                                </p:cTn>
                              </p:par>
                            </p:childTnLst>
                          </p:cTn>
                        </p:par>
                        <p:par>
                          <p:cTn id="21" fill="hold">
                            <p:stCondLst>
                              <p:cond delay="1910"/>
                            </p:stCondLst>
                            <p:childTnLst>
                              <p:par>
                                <p:cTn id="22" presetID="10" presetClass="entr" presetSubtype="0" fill="hold" grpId="0"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500"/>
                                        <p:tgtEl>
                                          <p:spTgt spid="14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100"/>
                                  </p:iterate>
                                  <p:childTnLst>
                                    <p:set>
                                      <p:cBhvr>
                                        <p:cTn id="28" dur="1" fill="hold">
                                          <p:stCondLst>
                                            <p:cond delay="9"/>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100"/>
                                  </p:iterate>
                                  <p:childTnLst>
                                    <p:set>
                                      <p:cBhvr>
                                        <p:cTn id="32" dur="1" fill="hold">
                                          <p:stCondLst>
                                            <p:cond delay="9"/>
                                          </p:stCondLst>
                                        </p:cTn>
                                        <p:tgtEl>
                                          <p:spTgt spid="1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100"/>
                                  </p:iterate>
                                  <p:childTnLst>
                                    <p:set>
                                      <p:cBhvr>
                                        <p:cTn id="36" dur="1" fill="hold">
                                          <p:stCondLst>
                                            <p:cond delay="9"/>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5"/>
                                        </p:tgtEl>
                                        <p:attrNameLst>
                                          <p:attrName>style.visibility</p:attrName>
                                        </p:attrNameLst>
                                      </p:cBhvr>
                                      <p:to>
                                        <p:strVal val="visible"/>
                                      </p:to>
                                    </p:set>
                                    <p:animEffect transition="in" filter="fade">
                                      <p:cBhvr>
                                        <p:cTn id="44" dur="500"/>
                                        <p:tgtEl>
                                          <p:spTgt spid="165"/>
                                        </p:tgtEl>
                                      </p:cBhvr>
                                    </p:animEffect>
                                  </p:childTnLst>
                                </p:cTn>
                              </p:par>
                              <p:par>
                                <p:cTn id="45" presetID="10" presetClass="entr" presetSubtype="0" fill="hold" nodeType="withEffect">
                                  <p:stCondLst>
                                    <p:cond delay="0"/>
                                  </p:stCondLst>
                                  <p:childTnLst>
                                    <p:set>
                                      <p:cBhvr>
                                        <p:cTn id="46" dur="1" fill="hold">
                                          <p:stCondLst>
                                            <p:cond delay="0"/>
                                          </p:stCondLst>
                                        </p:cTn>
                                        <p:tgtEl>
                                          <p:spTgt spid="160"/>
                                        </p:tgtEl>
                                        <p:attrNameLst>
                                          <p:attrName>style.visibility</p:attrName>
                                        </p:attrNameLst>
                                      </p:cBhvr>
                                      <p:to>
                                        <p:strVal val="visible"/>
                                      </p:to>
                                    </p:set>
                                    <p:animEffect transition="in" filter="fade">
                                      <p:cBhvr>
                                        <p:cTn id="47" dur="500"/>
                                        <p:tgtEl>
                                          <p:spTgt spid="16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type="lt">
                                    <p:tmAbs val="100"/>
                                  </p:iterate>
                                  <p:childTnLst>
                                    <p:set>
                                      <p:cBhvr>
                                        <p:cTn id="51" dur="1" fill="hold">
                                          <p:stCondLst>
                                            <p:cond delay="9"/>
                                          </p:stCondLst>
                                        </p:cTn>
                                        <p:tgtEl>
                                          <p:spTgt spid="161"/>
                                        </p:tgtEl>
                                        <p:attrNameLst>
                                          <p:attrName>style.visibility</p:attrName>
                                        </p:attrNameLst>
                                      </p:cBhvr>
                                      <p:to>
                                        <p:strVal val="visible"/>
                                      </p:to>
                                    </p:set>
                                  </p:childTnLst>
                                </p:cTn>
                              </p:par>
                            </p:childTnLst>
                          </p:cTn>
                        </p:par>
                        <p:par>
                          <p:cTn id="52" fill="hold">
                            <p:stCondLst>
                              <p:cond delay="2110"/>
                            </p:stCondLst>
                            <p:childTnLst>
                              <p:par>
                                <p:cTn id="53" presetID="1" presetClass="entr" presetSubtype="0" fill="hold" grpId="0" nodeType="afterEffect">
                                  <p:stCondLst>
                                    <p:cond delay="0"/>
                                  </p:stCondLst>
                                  <p:iterate type="lt">
                                    <p:tmAbs val="100"/>
                                  </p:iterate>
                                  <p:childTnLst>
                                    <p:set>
                                      <p:cBhvr>
                                        <p:cTn id="54" dur="1" fill="hold">
                                          <p:stCondLst>
                                            <p:cond delay="9"/>
                                          </p:stCondLst>
                                        </p:cTn>
                                        <p:tgtEl>
                                          <p:spTgt spid="162"/>
                                        </p:tgtEl>
                                        <p:attrNameLst>
                                          <p:attrName>style.visibility</p:attrName>
                                        </p:attrNameLst>
                                      </p:cBhvr>
                                      <p:to>
                                        <p:strVal val="visible"/>
                                      </p:to>
                                    </p:set>
                                  </p:childTnLst>
                                </p:cTn>
                              </p:par>
                            </p:childTnLst>
                          </p:cTn>
                        </p:par>
                        <p:par>
                          <p:cTn id="55" fill="hold">
                            <p:stCondLst>
                              <p:cond delay="3420"/>
                            </p:stCondLst>
                            <p:childTnLst>
                              <p:par>
                                <p:cTn id="56" presetID="1" presetClass="entr" presetSubtype="0" fill="hold" grpId="0" nodeType="afterEffect">
                                  <p:stCondLst>
                                    <p:cond delay="0"/>
                                  </p:stCondLst>
                                  <p:iterate type="lt">
                                    <p:tmAbs val="100"/>
                                  </p:iterate>
                                  <p:childTnLst>
                                    <p:set>
                                      <p:cBhvr>
                                        <p:cTn id="57" dur="1" fill="hold">
                                          <p:stCondLst>
                                            <p:cond delay="9"/>
                                          </p:stCondLst>
                                        </p:cTn>
                                        <p:tgtEl>
                                          <p:spTgt spid="164"/>
                                        </p:tgtEl>
                                        <p:attrNameLst>
                                          <p:attrName>style.visibility</p:attrName>
                                        </p:attrNameLst>
                                      </p:cBhvr>
                                      <p:to>
                                        <p:strVal val="visible"/>
                                      </p:to>
                                    </p:set>
                                  </p:childTnLst>
                                </p:cTn>
                              </p:par>
                            </p:childTnLst>
                          </p:cTn>
                        </p:par>
                        <p:par>
                          <p:cTn id="58" fill="hold">
                            <p:stCondLst>
                              <p:cond delay="6730"/>
                            </p:stCondLst>
                            <p:childTnLst>
                              <p:par>
                                <p:cTn id="59" presetID="1" presetClass="entr" presetSubtype="0" fill="hold" grpId="0" nodeType="afterEffect">
                                  <p:stCondLst>
                                    <p:cond delay="0"/>
                                  </p:stCondLst>
                                  <p:iterate type="lt">
                                    <p:tmAbs val="100"/>
                                  </p:iterate>
                                  <p:childTnLst>
                                    <p:set>
                                      <p:cBhvr>
                                        <p:cTn id="60" dur="1" fill="hold">
                                          <p:stCondLst>
                                            <p:cond delay="9"/>
                                          </p:stCondLst>
                                        </p:cTn>
                                        <p:tgtEl>
                                          <p:spTgt spid="163"/>
                                        </p:tgtEl>
                                        <p:attrNameLst>
                                          <p:attrName>style.visibility</p:attrName>
                                        </p:attrNameLst>
                                      </p:cBhvr>
                                      <p:to>
                                        <p:strVal val="visible"/>
                                      </p:to>
                                    </p:set>
                                  </p:childTnLst>
                                </p:cTn>
                              </p:par>
                            </p:childTnLst>
                          </p:cTn>
                        </p:par>
                        <p:par>
                          <p:cTn id="61" fill="hold">
                            <p:stCondLst>
                              <p:cond delay="7140"/>
                            </p:stCondLst>
                            <p:childTnLst>
                              <p:par>
                                <p:cTn id="62" presetID="10" presetClass="entr" presetSubtype="0" fill="hold" grpId="0" nodeType="afterEffect">
                                  <p:stCondLst>
                                    <p:cond delay="0"/>
                                  </p:stCondLst>
                                  <p:childTnLst>
                                    <p:set>
                                      <p:cBhvr>
                                        <p:cTn id="63" dur="1" fill="hold">
                                          <p:stCondLst>
                                            <p:cond delay="0"/>
                                          </p:stCondLst>
                                        </p:cTn>
                                        <p:tgtEl>
                                          <p:spTgt spid="169"/>
                                        </p:tgtEl>
                                        <p:attrNameLst>
                                          <p:attrName>style.visibility</p:attrName>
                                        </p:attrNameLst>
                                      </p:cBhvr>
                                      <p:to>
                                        <p:strVal val="visible"/>
                                      </p:to>
                                    </p:set>
                                    <p:animEffect transition="in" filter="fade">
                                      <p:cBhvr>
                                        <p:cTn id="64" dur="500"/>
                                        <p:tgtEl>
                                          <p:spTgt spid="16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iterate type="lt">
                                    <p:tmAbs val="100"/>
                                  </p:iterate>
                                  <p:childTnLst>
                                    <p:set>
                                      <p:cBhvr>
                                        <p:cTn id="68" dur="1" fill="hold">
                                          <p:stCondLst>
                                            <p:cond delay="9"/>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36" grpId="0"/>
      <p:bldP spid="137" grpId="0"/>
      <p:bldP spid="138" grpId="0"/>
      <p:bldP spid="140" grpId="0"/>
      <p:bldP spid="161" grpId="0"/>
      <p:bldP spid="162" grpId="0"/>
      <p:bldP spid="163" grpId="0"/>
      <p:bldP spid="164" grpId="0"/>
      <p:bldP spid="165" grpId="0"/>
      <p:bldP spid="168" grpId="0"/>
      <p:bldP spid="16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181492"/>
            <a:ext cx="5251759"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Closed form solution</a:t>
            </a:r>
            <a:endParaRPr lang="en-US" dirty="0"/>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 solving parameters more directly than using an incremental or iterative approach</a:t>
            </a:r>
            <a:endParaRPr lang="en-US" sz="2400" dirty="0"/>
          </a:p>
        </p:txBody>
      </p:sp>
      <mc:AlternateContent xmlns:mc="http://schemas.openxmlformats.org/markup-compatibility/2006" xmlns:a14="http://schemas.microsoft.com/office/drawing/2010/main">
        <mc:Choice Requires="a14">
          <p:sp>
            <p:nvSpPr>
              <p:cNvPr id="64" name="Rectangle 63"/>
              <p:cNvSpPr/>
              <p:nvPr/>
            </p:nvSpPr>
            <p:spPr>
              <a:xfrm>
                <a:off x="862564" y="1796253"/>
                <a:ext cx="1640218" cy="15113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l-GR" sz="2000" i="1" smtClean="0">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𝐽</m:t>
                      </m:r>
                      <m:r>
                        <a:rPr lang="en-US" sz="2000" b="0" i="1" smtClean="0">
                          <a:latin typeface="Cambria Math" panose="02040503050406030204" pitchFamily="18" charset="0"/>
                          <a:ea typeface="Cambria Math" panose="02040503050406030204" pitchFamily="18" charset="0"/>
                        </a:rPr>
                        <m:t>= </m:t>
                      </m:r>
                      <m:d>
                        <m:dPr>
                          <m:begChr m:val="["/>
                          <m:endChr m:val="]"/>
                          <m:ctrlPr>
                            <a:rPr lang="en-US" sz="20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ea typeface="Cambria Math" panose="02040503050406030204" pitchFamily="18" charset="0"/>
                                </a:rPr>
                              </m:ctrlPr>
                            </m:mPr>
                            <m:mr>
                              <m:e>
                                <m:f>
                                  <m:fPr>
                                    <m:ctrlPr>
                                      <a:rPr lang="el-GR" i="1">
                                        <a:latin typeface="Cambria Math" panose="02040503050406030204" pitchFamily="18" charset="0"/>
                                        <a:ea typeface="Cambria Math" panose="02040503050406030204" pitchFamily="18" charset="0"/>
                                      </a:rPr>
                                    </m:ctrlPr>
                                  </m:fPr>
                                  <m:num>
                                    <m:r>
                                      <a:rPr lang="el-GR" i="1">
                                        <a:latin typeface="Cambria Math" panose="02040503050406030204" pitchFamily="18" charset="0"/>
                                        <a:ea typeface="Cambria Math" panose="02040503050406030204" pitchFamily="18" charset="0"/>
                                      </a:rPr>
                                      <m:t>𝜕</m:t>
                                    </m:r>
                                  </m:num>
                                  <m:den>
                                    <m:r>
                                      <a:rPr lang="el-GR"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0</m:t>
                                    </m:r>
                                  </m:den>
                                </m:f>
                                <m:r>
                                  <a:rPr lang="en-US" i="1">
                                    <a:latin typeface="Cambria Math" panose="02040503050406030204" pitchFamily="18" charset="0"/>
                                    <a:ea typeface="Cambria Math" panose="02040503050406030204" pitchFamily="18" charset="0"/>
                                  </a:rPr>
                                  <m:t>𝐽</m:t>
                                </m:r>
                              </m:e>
                            </m:mr>
                            <m:mr>
                              <m:e>
                                <m:r>
                                  <m:rPr>
                                    <m:brk m:alnAt="7"/>
                                  </m:rPr>
                                  <a:rPr lang="en-US" i="1">
                                    <a:latin typeface="Cambria Math" panose="02040503050406030204" pitchFamily="18" charset="0"/>
                                    <a:ea typeface="Cambria Math" panose="02040503050406030204" pitchFamily="18" charset="0"/>
                                  </a:rPr>
                                  <m:t>⋮</m:t>
                                </m:r>
                              </m:e>
                            </m:mr>
                            <m:mr>
                              <m:e>
                                <m:f>
                                  <m:fPr>
                                    <m:ctrlPr>
                                      <a:rPr lang="el-GR" sz="1600" i="1">
                                        <a:latin typeface="Cambria Math" panose="02040503050406030204" pitchFamily="18" charset="0"/>
                                        <a:ea typeface="Cambria Math" panose="02040503050406030204" pitchFamily="18" charset="0"/>
                                      </a:rPr>
                                    </m:ctrlPr>
                                  </m:fPr>
                                  <m:num>
                                    <m:r>
                                      <a:rPr lang="el-GR" sz="1600" i="1">
                                        <a:latin typeface="Cambria Math" panose="02040503050406030204" pitchFamily="18" charset="0"/>
                                        <a:ea typeface="Cambria Math" panose="02040503050406030204" pitchFamily="18" charset="0"/>
                                      </a:rPr>
                                      <m:t>𝜕</m:t>
                                    </m:r>
                                  </m:num>
                                  <m:den>
                                    <m:r>
                                      <a:rPr lang="el-GR" sz="1600" i="1">
                                        <a:latin typeface="Cambria Math" panose="02040503050406030204" pitchFamily="18" charset="0"/>
                                        <a:ea typeface="Cambria Math" panose="02040503050406030204" pitchFamily="18" charset="0"/>
                                      </a:rPr>
                                      <m:t>𝜕𝜃</m:t>
                                    </m:r>
                                    <m:r>
                                      <a:rPr lang="en-US" sz="1600" b="0" i="1" baseline="-25000" smtClean="0">
                                        <a:latin typeface="Cambria Math" panose="02040503050406030204" pitchFamily="18" charset="0"/>
                                        <a:ea typeface="Cambria Math" panose="02040503050406030204" pitchFamily="18" charset="0"/>
                                      </a:rPr>
                                      <m:t>𝑛</m:t>
                                    </m:r>
                                  </m:den>
                                </m:f>
                                <m:r>
                                  <a:rPr lang="en-US" sz="1600" i="1">
                                    <a:latin typeface="Cambria Math" panose="02040503050406030204" pitchFamily="18" charset="0"/>
                                    <a:ea typeface="Cambria Math" panose="02040503050406030204" pitchFamily="18" charset="0"/>
                                  </a:rPr>
                                  <m:t>𝐽</m:t>
                                </m:r>
                              </m:e>
                            </m:mr>
                          </m:m>
                        </m:e>
                      </m:d>
                    </m:oMath>
                  </m:oMathPara>
                </a14:m>
                <a:endParaRPr lang="en-US" sz="1200" dirty="0"/>
              </a:p>
            </p:txBody>
          </p:sp>
        </mc:Choice>
        <mc:Fallback xmlns="">
          <p:sp>
            <p:nvSpPr>
              <p:cNvPr id="64" name="Rectangle 63"/>
              <p:cNvSpPr>
                <a:spLocks noRot="1" noChangeAspect="1" noMove="1" noResize="1" noEditPoints="1" noAdjustHandles="1" noChangeArrowheads="1" noChangeShapeType="1" noTextEdit="1"/>
              </p:cNvSpPr>
              <p:nvPr/>
            </p:nvSpPr>
            <p:spPr>
              <a:xfrm>
                <a:off x="862564" y="1796253"/>
                <a:ext cx="1640218" cy="1511376"/>
              </a:xfrm>
              <a:prstGeom prst="rect">
                <a:avLst/>
              </a:prstGeom>
              <a:blipFill rotWithShape="0">
                <a:blip r:embed="rId3"/>
                <a:stretch>
                  <a:fillRect/>
                </a:stretch>
              </a:blipFill>
            </p:spPr>
            <p:txBody>
              <a:bodyPr/>
              <a:lstStyle/>
              <a:p>
                <a:r>
                  <a:rPr lang="en-US">
                    <a:noFill/>
                  </a:rPr>
                  <a:t> </a:t>
                </a:r>
              </a:p>
            </p:txBody>
          </p:sp>
        </mc:Fallback>
      </mc:AlternateContent>
      <p:sp>
        <p:nvSpPr>
          <p:cNvPr id="65" name="Rectangle 64"/>
          <p:cNvSpPr/>
          <p:nvPr/>
        </p:nvSpPr>
        <p:spPr>
          <a:xfrm>
            <a:off x="695400" y="1325275"/>
            <a:ext cx="5394559" cy="369332"/>
          </a:xfrm>
          <a:prstGeom prst="rect">
            <a:avLst/>
          </a:prstGeom>
        </p:spPr>
        <p:txBody>
          <a:bodyPr wrap="square">
            <a:spAutoFit/>
          </a:bodyPr>
          <a:lstStyle/>
          <a:p>
            <a:r>
              <a:rPr lang="en-US" dirty="0" smtClean="0"/>
              <a:t>Let’s introduce a notation for derivatives of matrices</a:t>
            </a:r>
          </a:p>
        </p:txBody>
      </p:sp>
      <mc:AlternateContent xmlns:mc="http://schemas.openxmlformats.org/markup-compatibility/2006" xmlns:a14="http://schemas.microsoft.com/office/drawing/2010/main">
        <mc:Choice Requires="a14">
          <p:sp>
            <p:nvSpPr>
              <p:cNvPr id="67" name="Rectangle 66"/>
              <p:cNvSpPr/>
              <p:nvPr/>
            </p:nvSpPr>
            <p:spPr>
              <a:xfrm>
                <a:off x="2913592" y="1694309"/>
                <a:ext cx="5394559" cy="1754326"/>
              </a:xfrm>
              <a:prstGeom prst="rect">
                <a:avLst/>
              </a:prstGeom>
            </p:spPr>
            <p:txBody>
              <a:bodyPr wrap="square">
                <a:spAutoFit/>
              </a:bodyPr>
              <a:lstStyle/>
              <a:p>
                <a:r>
                  <a:rPr lang="en-US" dirty="0" smtClean="0"/>
                  <a:t>J is a cost function in vector notation form</a:t>
                </a:r>
              </a:p>
              <a:p>
                <a:endParaRPr lang="en-US" i="1" dirty="0" smtClean="0">
                  <a:latin typeface="Cambria Math" panose="02040503050406030204" pitchFamily="18" charset="0"/>
                  <a:ea typeface="Cambria Math" panose="02040503050406030204" pitchFamily="18" charset="0"/>
                </a:endParaRPr>
              </a:p>
              <a:p>
                <a14:m>
                  <m:oMath xmlns:m="http://schemas.openxmlformats.org/officeDocument/2006/math">
                    <m:r>
                      <a:rPr lang="el-GR" i="1">
                        <a:latin typeface="Cambria Math" panose="02040503050406030204" pitchFamily="18" charset="0"/>
                        <a:ea typeface="Cambria Math" panose="02040503050406030204" pitchFamily="18" charset="0"/>
                      </a:rPr>
                      <m:t>𝛻</m:t>
                    </m:r>
                    <m:r>
                      <a:rPr lang="en-US" i="1" baseline="-25000">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𝐽</m:t>
                    </m:r>
                  </m:oMath>
                </a14:m>
                <a:r>
                  <a:rPr lang="en-US" dirty="0" smtClean="0"/>
                  <a:t> </a:t>
                </a:r>
              </a:p>
              <a:p>
                <a:pPr marL="285750" indent="-285750">
                  <a:buFont typeface="Arial" panose="020B0604020202020204" pitchFamily="34" charset="0"/>
                  <a:buChar char="•"/>
                </a:pPr>
                <a:r>
                  <a:rPr lang="en-US" dirty="0" smtClean="0"/>
                  <a:t>is the derivative of the vector J w.r.t. </a:t>
                </a:r>
                <a14:m>
                  <m:oMath xmlns:m="http://schemas.openxmlformats.org/officeDocument/2006/math">
                    <m:r>
                      <a:rPr lang="el-GR" i="1">
                        <a:latin typeface="Cambria Math" panose="02040503050406030204" pitchFamily="18" charset="0"/>
                        <a:ea typeface="Cambria Math" panose="02040503050406030204" pitchFamily="18" charset="0"/>
                      </a:rPr>
                      <m:t>𝜃</m:t>
                    </m:r>
                  </m:oMath>
                </a14:m>
                <a:endParaRPr lang="en-US" dirty="0" smtClean="0"/>
              </a:p>
              <a:p>
                <a:pPr marL="285750" indent="-285750">
                  <a:buFont typeface="Arial" panose="020B0604020202020204" pitchFamily="34" charset="0"/>
                  <a:buChar char="•"/>
                </a:pPr>
                <a:r>
                  <a:rPr lang="en-US" dirty="0" smtClean="0"/>
                  <a:t>is also a vector</a:t>
                </a:r>
              </a:p>
              <a:p>
                <a:pPr marL="285750" indent="-285750">
                  <a:buFont typeface="Arial" panose="020B0604020202020204" pitchFamily="34" charset="0"/>
                  <a:buChar char="•"/>
                </a:pPr>
                <a:r>
                  <a:rPr lang="en-US" dirty="0"/>
                  <a:t> </a:t>
                </a:r>
                <a:endParaRPr lang="en-US" dirty="0" smtClean="0"/>
              </a:p>
            </p:txBody>
          </p:sp>
        </mc:Choice>
        <mc:Fallback xmlns="">
          <p:sp>
            <p:nvSpPr>
              <p:cNvPr id="67" name="Rectangle 66"/>
              <p:cNvSpPr>
                <a:spLocks noRot="1" noChangeAspect="1" noMove="1" noResize="1" noEditPoints="1" noAdjustHandles="1" noChangeArrowheads="1" noChangeShapeType="1" noTextEdit="1"/>
              </p:cNvSpPr>
              <p:nvPr/>
            </p:nvSpPr>
            <p:spPr>
              <a:xfrm>
                <a:off x="2913592" y="1694309"/>
                <a:ext cx="5394559" cy="1754326"/>
              </a:xfrm>
              <a:prstGeom prst="rect">
                <a:avLst/>
              </a:prstGeom>
              <a:blipFill rotWithShape="0">
                <a:blip r:embed="rId4"/>
                <a:stretch>
                  <a:fillRect l="-1017" t="-2083" b="-3125"/>
                </a:stretch>
              </a:blipFill>
            </p:spPr>
            <p:txBody>
              <a:bodyPr/>
              <a:lstStyle/>
              <a:p>
                <a:r>
                  <a:rPr lang="en-US">
                    <a:noFill/>
                  </a:rPr>
                  <a:t> </a:t>
                </a:r>
              </a:p>
            </p:txBody>
          </p:sp>
        </mc:Fallback>
      </mc:AlternateContent>
      <p:grpSp>
        <p:nvGrpSpPr>
          <p:cNvPr id="2" name="Group 1"/>
          <p:cNvGrpSpPr/>
          <p:nvPr/>
        </p:nvGrpSpPr>
        <p:grpSpPr>
          <a:xfrm>
            <a:off x="2872156" y="3025452"/>
            <a:ext cx="1548172" cy="419683"/>
            <a:chOff x="2963652" y="3465004"/>
            <a:chExt cx="1548172" cy="419683"/>
          </a:xfrm>
        </p:grpSpPr>
        <mc:AlternateContent xmlns:mc="http://schemas.openxmlformats.org/markup-compatibility/2006" xmlns:a14="http://schemas.microsoft.com/office/drawing/2010/main">
          <mc:Choice Requires="a14">
            <p:sp>
              <p:nvSpPr>
                <p:cNvPr id="66" name="Rectangle 65"/>
                <p:cNvSpPr/>
                <p:nvPr/>
              </p:nvSpPr>
              <p:spPr>
                <a:xfrm>
                  <a:off x="2963652" y="3551775"/>
                  <a:ext cx="1512168" cy="3329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l-GR"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𝑅𝑒𝑎𝑙</m:t>
                        </m:r>
                      </m:oMath>
                    </m:oMathPara>
                  </a14:m>
                  <a:endParaRPr lang="en-US" sz="1600" baseline="30000" dirty="0"/>
                </a:p>
              </p:txBody>
            </p:sp>
          </mc:Choice>
          <mc:Fallback xmlns="">
            <p:sp>
              <p:nvSpPr>
                <p:cNvPr id="66" name="Rectangle 65"/>
                <p:cNvSpPr>
                  <a:spLocks noRot="1" noChangeAspect="1" noMove="1" noResize="1" noEditPoints="1" noAdjustHandles="1" noChangeArrowheads="1" noChangeShapeType="1" noTextEdit="1"/>
                </p:cNvSpPr>
                <p:nvPr/>
              </p:nvSpPr>
              <p:spPr>
                <a:xfrm>
                  <a:off x="2963652" y="3551775"/>
                  <a:ext cx="1512168" cy="332912"/>
                </a:xfrm>
                <a:prstGeom prst="rect">
                  <a:avLst/>
                </a:prstGeom>
                <a:blipFill rotWithShape="0">
                  <a:blip r:embed="rId5"/>
                  <a:stretch>
                    <a:fillRect/>
                  </a:stretch>
                </a:blipFill>
              </p:spPr>
              <p:txBody>
                <a:bodyPr/>
                <a:lstStyle/>
                <a:p>
                  <a:r>
                    <a:rPr lang="en-US">
                      <a:noFill/>
                    </a:rPr>
                    <a:t> </a:t>
                  </a:r>
                </a:p>
              </p:txBody>
            </p:sp>
          </mc:Fallback>
        </mc:AlternateContent>
        <p:sp>
          <p:nvSpPr>
            <p:cNvPr id="72" name="Rectangle 71"/>
            <p:cNvSpPr/>
            <p:nvPr/>
          </p:nvSpPr>
          <p:spPr>
            <a:xfrm>
              <a:off x="3971764" y="3465004"/>
              <a:ext cx="540060" cy="338554"/>
            </a:xfrm>
            <a:prstGeom prst="rect">
              <a:avLst/>
            </a:prstGeom>
          </p:spPr>
          <p:txBody>
            <a:bodyPr wrap="square">
              <a:spAutoFit/>
            </a:bodyPr>
            <a:lstStyle/>
            <a:p>
              <a:r>
                <a:rPr lang="en-US" sz="1600" dirty="0"/>
                <a:t>n</a:t>
              </a:r>
              <a:r>
                <a:rPr lang="en-US" sz="1600" dirty="0" smtClean="0"/>
                <a:t>+1</a:t>
              </a:r>
            </a:p>
          </p:txBody>
        </p:sp>
      </p:grpSp>
      <p:sp>
        <p:nvSpPr>
          <p:cNvPr id="75" name="Rectangle 74"/>
          <p:cNvSpPr/>
          <p:nvPr/>
        </p:nvSpPr>
        <p:spPr>
          <a:xfrm>
            <a:off x="695400" y="3572401"/>
            <a:ext cx="5394559" cy="369332"/>
          </a:xfrm>
          <a:prstGeom prst="rect">
            <a:avLst/>
          </a:prstGeom>
        </p:spPr>
        <p:txBody>
          <a:bodyPr wrap="square">
            <a:spAutoFit/>
          </a:bodyPr>
          <a:lstStyle/>
          <a:p>
            <a:r>
              <a:rPr lang="en-US" dirty="0" smtClean="0"/>
              <a:t>“Batch” Gradient Descent can be written as: </a:t>
            </a:r>
          </a:p>
        </p:txBody>
      </p:sp>
      <mc:AlternateContent xmlns:mc="http://schemas.openxmlformats.org/markup-compatibility/2006" xmlns:a14="http://schemas.microsoft.com/office/drawing/2010/main">
        <mc:Choice Requires="a14">
          <p:sp>
            <p:nvSpPr>
              <p:cNvPr id="77" name="Rectangle 76"/>
              <p:cNvSpPr/>
              <p:nvPr/>
            </p:nvSpPr>
            <p:spPr>
              <a:xfrm>
                <a:off x="1037211" y="3998687"/>
                <a:ext cx="2270318" cy="461665"/>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oMath>
                </a14:m>
                <a:r>
                  <a:rPr lang="en-US" sz="2400" dirty="0" smtClean="0"/>
                  <a:t> -</a:t>
                </a:r>
                <a:r>
                  <a:rPr lang="en-US" sz="2400" dirty="0">
                    <a:ea typeface="Cambria Math" panose="02040503050406030204" pitchFamily="18" charset="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α</m:t>
                    </m:r>
                    <m:r>
                      <a:rPr lang="en-US" sz="2000" i="1">
                        <a:latin typeface="Cambria Math" panose="02040503050406030204" pitchFamily="18" charset="0"/>
                        <a:ea typeface="Cambria Math" panose="02040503050406030204" pitchFamily="18" charset="0"/>
                      </a:rPr>
                      <m:t>∙</m:t>
                    </m:r>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𝐽</m:t>
                    </m:r>
                  </m:oMath>
                </a14:m>
                <a:endParaRPr lang="en-US" sz="2000" dirty="0"/>
              </a:p>
            </p:txBody>
          </p:sp>
        </mc:Choice>
        <mc:Fallback xmlns="">
          <p:sp>
            <p:nvSpPr>
              <p:cNvPr id="77" name="Rectangle 76"/>
              <p:cNvSpPr>
                <a:spLocks noRot="1" noChangeAspect="1" noMove="1" noResize="1" noEditPoints="1" noAdjustHandles="1" noChangeArrowheads="1" noChangeShapeType="1" noTextEdit="1"/>
              </p:cNvSpPr>
              <p:nvPr/>
            </p:nvSpPr>
            <p:spPr>
              <a:xfrm>
                <a:off x="1037211" y="3998687"/>
                <a:ext cx="2270318" cy="461665"/>
              </a:xfrm>
              <a:prstGeom prst="rect">
                <a:avLst/>
              </a:prstGeom>
              <a:blipFill rotWithShape="0">
                <a:blip r:embed="rId6"/>
                <a:stretch>
                  <a:fillRect l="-536" t="-10526" b="-28947"/>
                </a:stretch>
              </a:blipFill>
            </p:spPr>
            <p:txBody>
              <a:bodyPr/>
              <a:lstStyle/>
              <a:p>
                <a:r>
                  <a:rPr lang="en-US">
                    <a:noFill/>
                  </a:rPr>
                  <a:t> </a:t>
                </a:r>
              </a:p>
            </p:txBody>
          </p:sp>
        </mc:Fallback>
      </mc:AlternateContent>
      <p:grpSp>
        <p:nvGrpSpPr>
          <p:cNvPr id="79" name="Group 78"/>
          <p:cNvGrpSpPr/>
          <p:nvPr/>
        </p:nvGrpSpPr>
        <p:grpSpPr>
          <a:xfrm>
            <a:off x="4241850" y="3846341"/>
            <a:ext cx="1680145" cy="461665"/>
            <a:chOff x="2831679" y="3465004"/>
            <a:chExt cx="1680145" cy="461665"/>
          </a:xfrm>
        </p:grpSpPr>
        <mc:AlternateContent xmlns:mc="http://schemas.openxmlformats.org/markup-compatibility/2006" xmlns:a14="http://schemas.microsoft.com/office/drawing/2010/main">
          <mc:Choice Requires="a14">
            <p:sp>
              <p:nvSpPr>
                <p:cNvPr id="86" name="Rectangle 85"/>
                <p:cNvSpPr/>
                <p:nvPr/>
              </p:nvSpPr>
              <p:spPr>
                <a:xfrm>
                  <a:off x="2831679" y="3533676"/>
                  <a:ext cx="1512168" cy="3929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 </m:t>
                        </m:r>
                        <m:r>
                          <a:rPr lang="el-GR"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𝑅𝑒𝑎𝑙</m:t>
                        </m:r>
                      </m:oMath>
                    </m:oMathPara>
                  </a14:m>
                  <a:endParaRPr lang="en-US" sz="2000" baseline="30000" dirty="0"/>
                </a:p>
              </p:txBody>
            </p:sp>
          </mc:Choice>
          <mc:Fallback xmlns="">
            <p:sp>
              <p:nvSpPr>
                <p:cNvPr id="86" name="Rectangle 85"/>
                <p:cNvSpPr>
                  <a:spLocks noRot="1" noChangeAspect="1" noMove="1" noResize="1" noEditPoints="1" noAdjustHandles="1" noChangeArrowheads="1" noChangeShapeType="1" noTextEdit="1"/>
                </p:cNvSpPr>
                <p:nvPr/>
              </p:nvSpPr>
              <p:spPr>
                <a:xfrm>
                  <a:off x="2831679" y="3533676"/>
                  <a:ext cx="1512168" cy="392993"/>
                </a:xfrm>
                <a:prstGeom prst="rect">
                  <a:avLst/>
                </a:prstGeom>
                <a:blipFill rotWithShape="0">
                  <a:blip r:embed="rId7"/>
                  <a:stretch>
                    <a:fillRect/>
                  </a:stretch>
                </a:blipFill>
              </p:spPr>
              <p:txBody>
                <a:bodyPr/>
                <a:lstStyle/>
                <a:p>
                  <a:r>
                    <a:rPr lang="en-US">
                      <a:noFill/>
                    </a:rPr>
                    <a:t> </a:t>
                  </a:r>
                </a:p>
              </p:txBody>
            </p:sp>
          </mc:Fallback>
        </mc:AlternateContent>
        <p:sp>
          <p:nvSpPr>
            <p:cNvPr id="90" name="Rectangle 89"/>
            <p:cNvSpPr/>
            <p:nvPr/>
          </p:nvSpPr>
          <p:spPr>
            <a:xfrm>
              <a:off x="3971764" y="3465004"/>
              <a:ext cx="540060" cy="338554"/>
            </a:xfrm>
            <a:prstGeom prst="rect">
              <a:avLst/>
            </a:prstGeom>
          </p:spPr>
          <p:txBody>
            <a:bodyPr wrap="square">
              <a:spAutoFit/>
            </a:bodyPr>
            <a:lstStyle/>
            <a:p>
              <a:r>
                <a:rPr lang="en-US" sz="1600" dirty="0"/>
                <a:t>n</a:t>
              </a:r>
              <a:r>
                <a:rPr lang="en-US" sz="1600" dirty="0" smtClean="0"/>
                <a:t>+1</a:t>
              </a:r>
            </a:p>
          </p:txBody>
        </p:sp>
      </p:grpSp>
      <p:grpSp>
        <p:nvGrpSpPr>
          <p:cNvPr id="91" name="Group 90"/>
          <p:cNvGrpSpPr/>
          <p:nvPr/>
        </p:nvGrpSpPr>
        <p:grpSpPr>
          <a:xfrm>
            <a:off x="4157861" y="4191471"/>
            <a:ext cx="1680145" cy="461665"/>
            <a:chOff x="2831679" y="3465004"/>
            <a:chExt cx="1680145" cy="461665"/>
          </a:xfrm>
        </p:grpSpPr>
        <mc:AlternateContent xmlns:mc="http://schemas.openxmlformats.org/markup-compatibility/2006" xmlns:a14="http://schemas.microsoft.com/office/drawing/2010/main">
          <mc:Choice Requires="a14">
            <p:sp>
              <p:nvSpPr>
                <p:cNvPr id="92" name="Rectangle 91"/>
                <p:cNvSpPr/>
                <p:nvPr/>
              </p:nvSpPr>
              <p:spPr>
                <a:xfrm>
                  <a:off x="2831679" y="3533676"/>
                  <a:ext cx="1512168" cy="3929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𝐽</m:t>
                        </m:r>
                        <m:r>
                          <a:rPr lang="el-GR"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𝑅𝑒𝑎𝑙</m:t>
                        </m:r>
                      </m:oMath>
                    </m:oMathPara>
                  </a14:m>
                  <a:endParaRPr lang="en-US" sz="2000" baseline="30000" dirty="0"/>
                </a:p>
              </p:txBody>
            </p:sp>
          </mc:Choice>
          <mc:Fallback xmlns="">
            <p:sp>
              <p:nvSpPr>
                <p:cNvPr id="92" name="Rectangle 91"/>
                <p:cNvSpPr>
                  <a:spLocks noRot="1" noChangeAspect="1" noMove="1" noResize="1" noEditPoints="1" noAdjustHandles="1" noChangeArrowheads="1" noChangeShapeType="1" noTextEdit="1"/>
                </p:cNvSpPr>
                <p:nvPr/>
              </p:nvSpPr>
              <p:spPr>
                <a:xfrm>
                  <a:off x="2831679" y="3533676"/>
                  <a:ext cx="1512168" cy="392993"/>
                </a:xfrm>
                <a:prstGeom prst="rect">
                  <a:avLst/>
                </a:prstGeom>
                <a:blipFill rotWithShape="0">
                  <a:blip r:embed="rId8"/>
                  <a:stretch>
                    <a:fillRect b="-15625"/>
                  </a:stretch>
                </a:blipFill>
              </p:spPr>
              <p:txBody>
                <a:bodyPr/>
                <a:lstStyle/>
                <a:p>
                  <a:r>
                    <a:rPr lang="en-US">
                      <a:noFill/>
                    </a:rPr>
                    <a:t> </a:t>
                  </a:r>
                </a:p>
              </p:txBody>
            </p:sp>
          </mc:Fallback>
        </mc:AlternateContent>
        <p:sp>
          <p:nvSpPr>
            <p:cNvPr id="94" name="Rectangle 93"/>
            <p:cNvSpPr/>
            <p:nvPr/>
          </p:nvSpPr>
          <p:spPr>
            <a:xfrm>
              <a:off x="3971764" y="3465004"/>
              <a:ext cx="540060" cy="338554"/>
            </a:xfrm>
            <a:prstGeom prst="rect">
              <a:avLst/>
            </a:prstGeom>
          </p:spPr>
          <p:txBody>
            <a:bodyPr wrap="square">
              <a:spAutoFit/>
            </a:bodyPr>
            <a:lstStyle/>
            <a:p>
              <a:r>
                <a:rPr lang="en-US" sz="1600" dirty="0"/>
                <a:t>n</a:t>
              </a:r>
              <a:r>
                <a:rPr lang="en-US" sz="1600" dirty="0" smtClean="0"/>
                <a:t>+1</a:t>
              </a:r>
            </a:p>
          </p:txBody>
        </p:sp>
      </p:grpSp>
      <mc:AlternateContent xmlns:mc="http://schemas.openxmlformats.org/markup-compatibility/2006" xmlns:a14="http://schemas.microsoft.com/office/drawing/2010/main">
        <mc:Choice Requires="a14">
          <p:sp>
            <p:nvSpPr>
              <p:cNvPr id="95" name="Content Placeholder 2"/>
              <p:cNvSpPr txBox="1">
                <a:spLocks/>
              </p:cNvSpPr>
              <p:nvPr/>
            </p:nvSpPr>
            <p:spPr>
              <a:xfrm>
                <a:off x="7202421" y="1337522"/>
                <a:ext cx="368819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i="1">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 </m:t>
                      </m:r>
                    </m:oMath>
                  </m:oMathPara>
                </a14:m>
                <a:endParaRPr lang="en-US" sz="2000" dirty="0">
                  <a:latin typeface="Gill Sans MT" panose="020B0502020104020203" pitchFamily="34" charset="0"/>
                </a:endParaRPr>
              </a:p>
            </p:txBody>
          </p:sp>
        </mc:Choice>
        <mc:Fallback xmlns="">
          <p:sp>
            <p:nvSpPr>
              <p:cNvPr id="95" name="Content Placeholder 2"/>
              <p:cNvSpPr txBox="1">
                <a:spLocks noRot="1" noChangeAspect="1" noMove="1" noResize="1" noEditPoints="1" noAdjustHandles="1" noChangeArrowheads="1" noChangeShapeType="1" noTextEdit="1"/>
              </p:cNvSpPr>
              <p:nvPr/>
            </p:nvSpPr>
            <p:spPr>
              <a:xfrm>
                <a:off x="7202421" y="1337522"/>
                <a:ext cx="3688194" cy="276999"/>
              </a:xfrm>
              <a:prstGeom prst="rect">
                <a:avLst/>
              </a:prstGeom>
              <a:blipFill rotWithShape="0">
                <a:blip r:embed="rId9"/>
                <a:stretch>
                  <a:fillRect l="-2310" t="-217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Rectangle 101"/>
              <p:cNvSpPr/>
              <p:nvPr/>
            </p:nvSpPr>
            <p:spPr>
              <a:xfrm>
                <a:off x="7809315" y="1611166"/>
                <a:ext cx="1437219" cy="400110"/>
              </a:xfrm>
              <a:prstGeom prst="rect">
                <a:avLst/>
              </a:prstGeom>
            </p:spPr>
            <p:txBody>
              <a:bodyPr wrap="square">
                <a:spAutoFit/>
              </a:bodyPr>
              <a:lstStyle/>
              <a:p>
                <a14:m>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b="0" i="1" baseline="30000" smtClean="0">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oMath>
                </a14:m>
                <a:r>
                  <a:rPr lang="en-US" dirty="0" smtClean="0"/>
                  <a:t> </a:t>
                </a:r>
                <a:endParaRPr lang="en-US" dirty="0"/>
              </a:p>
            </p:txBody>
          </p:sp>
        </mc:Choice>
        <mc:Fallback xmlns="">
          <p:sp>
            <p:nvSpPr>
              <p:cNvPr id="102" name="Rectangle 101"/>
              <p:cNvSpPr>
                <a:spLocks noRot="1" noChangeAspect="1" noMove="1" noResize="1" noEditPoints="1" noAdjustHandles="1" noChangeArrowheads="1" noChangeShapeType="1" noTextEdit="1"/>
              </p:cNvSpPr>
              <p:nvPr/>
            </p:nvSpPr>
            <p:spPr>
              <a:xfrm>
                <a:off x="7809315" y="1611166"/>
                <a:ext cx="1437219" cy="400110"/>
              </a:xfrm>
              <a:prstGeom prst="rect">
                <a:avLst/>
              </a:prstGeom>
              <a:blipFill rotWithShape="0">
                <a:blip r:embed="rId10"/>
                <a:stretch>
                  <a:fillRect/>
                </a:stretch>
              </a:blipFill>
            </p:spPr>
            <p:txBody>
              <a:bodyPr/>
              <a:lstStyle/>
              <a:p>
                <a:r>
                  <a:rPr lang="en-US">
                    <a:noFill/>
                  </a:rPr>
                  <a:t> </a:t>
                </a:r>
              </a:p>
            </p:txBody>
          </p:sp>
        </mc:Fallback>
      </mc:AlternateContent>
      <p:grpSp>
        <p:nvGrpSpPr>
          <p:cNvPr id="8" name="Group 7"/>
          <p:cNvGrpSpPr/>
          <p:nvPr/>
        </p:nvGrpSpPr>
        <p:grpSpPr>
          <a:xfrm>
            <a:off x="1149332" y="5476461"/>
            <a:ext cx="4665696" cy="407825"/>
            <a:chOff x="1149332" y="5476461"/>
            <a:chExt cx="4665696" cy="407825"/>
          </a:xfrm>
        </p:grpSpPr>
        <p:sp>
          <p:nvSpPr>
            <p:cNvPr id="120" name="Rectangle 119"/>
            <p:cNvSpPr/>
            <p:nvPr/>
          </p:nvSpPr>
          <p:spPr>
            <a:xfrm>
              <a:off x="1631504" y="5514954"/>
              <a:ext cx="4183524" cy="369332"/>
            </a:xfrm>
            <a:prstGeom prst="rect">
              <a:avLst/>
            </a:prstGeom>
            <a:solidFill>
              <a:schemeClr val="bg1"/>
            </a:solidFill>
          </p:spPr>
          <p:txBody>
            <a:bodyPr wrap="square" lIns="0" tIns="0" rIns="0" bIns="0">
              <a:spAutoFit/>
            </a:bodyPr>
            <a:lstStyle/>
            <a:p>
              <a:r>
                <a:rPr lang="en-US" sz="2400" b="1" dirty="0">
                  <a:solidFill>
                    <a:srgbClr val="0070C0"/>
                  </a:solidFill>
                </a:rPr>
                <a:t>Solve </a:t>
              </a:r>
              <a:r>
                <a:rPr lang="en-US" sz="2400" b="1" dirty="0" smtClean="0">
                  <a:solidFill>
                    <a:srgbClr val="0070C0"/>
                  </a:solidFill>
                </a:rPr>
                <a:t>𝜃 in one step</a:t>
              </a:r>
            </a:p>
          </p:txBody>
        </p:sp>
        <p:cxnSp>
          <p:nvCxnSpPr>
            <p:cNvPr id="121" name="Straight Arrow Connector 120"/>
            <p:cNvCxnSpPr/>
            <p:nvPr/>
          </p:nvCxnSpPr>
          <p:spPr>
            <a:xfrm flipH="1" flipV="1">
              <a:off x="1149332" y="5476461"/>
              <a:ext cx="374160" cy="223159"/>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2" name="Rectangle 121"/>
              <p:cNvSpPr/>
              <p:nvPr/>
            </p:nvSpPr>
            <p:spPr>
              <a:xfrm>
                <a:off x="1017370" y="5055298"/>
                <a:ext cx="2810377"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𝑋</m:t>
                              </m:r>
                              <m:r>
                                <a:rPr lang="en-US" sz="2400" i="1" baseline="30000">
                                  <a:latin typeface="Cambria Math" panose="02040503050406030204" pitchFamily="18" charset="0"/>
                                  <a:ea typeface="Cambria Math" panose="02040503050406030204" pitchFamily="18" charset="0"/>
                                </a:rPr>
                                <m:t>𝑇</m:t>
                              </m:r>
                              <m:r>
                                <a:rPr lang="en-US" sz="2400" i="1">
                                  <a:latin typeface="Cambria Math" panose="02040503050406030204" pitchFamily="18" charset="0"/>
                                  <a:ea typeface="Cambria Math" panose="02040503050406030204" pitchFamily="18" charset="0"/>
                                </a:rPr>
                                <m:t>𝑋</m:t>
                              </m:r>
                            </m:e>
                          </m:d>
                        </m:e>
                        <m:sup>
                          <m:r>
                            <a:rPr lang="en-US" sz="2400" b="0" i="1" smtClean="0">
                              <a:latin typeface="Cambria Math" panose="02040503050406030204" pitchFamily="18" charset="0"/>
                              <a:ea typeface="Cambria Math" panose="02040503050406030204" pitchFamily="18" charset="0"/>
                            </a:rPr>
                            <m:t>−1</m:t>
                          </m:r>
                        </m:sup>
                      </m:sSup>
                      <m:r>
                        <a:rPr lang="en-US" sz="2400" i="1">
                          <a:latin typeface="Cambria Math" panose="02040503050406030204" pitchFamily="18" charset="0"/>
                          <a:ea typeface="Cambria Math" panose="02040503050406030204" pitchFamily="18" charset="0"/>
                        </a:rPr>
                        <m:t>𝑋</m:t>
                      </m:r>
                      <m:r>
                        <a:rPr lang="en-US" sz="2400" i="1" baseline="3000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𝑌</m:t>
                      </m:r>
                    </m:oMath>
                  </m:oMathPara>
                </a14:m>
                <a:endParaRPr lang="en-US" sz="2400" i="1" dirty="0"/>
              </a:p>
            </p:txBody>
          </p:sp>
        </mc:Choice>
        <mc:Fallback xmlns="">
          <p:sp>
            <p:nvSpPr>
              <p:cNvPr id="122" name="Rectangle 121"/>
              <p:cNvSpPr>
                <a:spLocks noRot="1" noChangeAspect="1" noMove="1" noResize="1" noEditPoints="1" noAdjustHandles="1" noChangeArrowheads="1" noChangeShapeType="1" noTextEdit="1"/>
              </p:cNvSpPr>
              <p:nvPr/>
            </p:nvSpPr>
            <p:spPr>
              <a:xfrm>
                <a:off x="1017370" y="5055298"/>
                <a:ext cx="2810377" cy="461665"/>
              </a:xfrm>
              <a:prstGeom prst="rect">
                <a:avLst/>
              </a:prstGeom>
              <a:blipFill rotWithShape="0">
                <a:blip r:embed="rId11"/>
                <a:stretch>
                  <a:fillRect l="-651"/>
                </a:stretch>
              </a:blipFill>
            </p:spPr>
            <p:txBody>
              <a:bodyPr/>
              <a:lstStyle/>
              <a:p>
                <a:r>
                  <a:rPr lang="en-US">
                    <a:noFill/>
                  </a:rPr>
                  <a:t> </a:t>
                </a:r>
              </a:p>
            </p:txBody>
          </p:sp>
        </mc:Fallback>
      </mc:AlternateContent>
      <p:sp>
        <p:nvSpPr>
          <p:cNvPr id="123" name="Rectangle 122"/>
          <p:cNvSpPr/>
          <p:nvPr/>
        </p:nvSpPr>
        <p:spPr>
          <a:xfrm>
            <a:off x="695400" y="4696938"/>
            <a:ext cx="5394559" cy="369332"/>
          </a:xfrm>
          <a:prstGeom prst="rect">
            <a:avLst/>
          </a:prstGeom>
        </p:spPr>
        <p:txBody>
          <a:bodyPr wrap="square">
            <a:spAutoFit/>
          </a:bodyPr>
          <a:lstStyle/>
          <a:p>
            <a:r>
              <a:rPr lang="en-US" dirty="0" smtClean="0"/>
              <a:t>Closed form solution without Gradient Descent is:</a:t>
            </a:r>
          </a:p>
        </p:txBody>
      </p:sp>
      <p:sp>
        <p:nvSpPr>
          <p:cNvPr id="124" name="Rectangle 123"/>
          <p:cNvSpPr/>
          <p:nvPr/>
        </p:nvSpPr>
        <p:spPr>
          <a:xfrm>
            <a:off x="4352253" y="5055298"/>
            <a:ext cx="2643847" cy="1200329"/>
          </a:xfrm>
          <a:prstGeom prst="rect">
            <a:avLst/>
          </a:prstGeom>
        </p:spPr>
        <p:txBody>
          <a:bodyPr wrap="square">
            <a:spAutoFit/>
          </a:bodyPr>
          <a:lstStyle/>
          <a:p>
            <a:r>
              <a:rPr lang="en-US" i="1" dirty="0" smtClean="0"/>
              <a:t>X</a:t>
            </a:r>
            <a:r>
              <a:rPr lang="en-US" dirty="0" smtClean="0"/>
              <a:t> is the matrix of features</a:t>
            </a:r>
          </a:p>
          <a:p>
            <a:r>
              <a:rPr lang="en-US" i="1" dirty="0" smtClean="0"/>
              <a:t>Y</a:t>
            </a:r>
            <a:r>
              <a:rPr lang="en-US" dirty="0" smtClean="0"/>
              <a:t> is the output vector</a:t>
            </a:r>
          </a:p>
          <a:p>
            <a:r>
              <a:rPr lang="en-US" i="1" dirty="0"/>
              <a:t>T</a:t>
            </a:r>
            <a:r>
              <a:rPr lang="en-US" dirty="0"/>
              <a:t> is transpose</a:t>
            </a:r>
          </a:p>
          <a:p>
            <a:r>
              <a:rPr lang="en-US" dirty="0" smtClean="0"/>
              <a:t>( )</a:t>
            </a:r>
            <a:r>
              <a:rPr lang="en-US" baseline="30000" dirty="0" smtClean="0"/>
              <a:t>-1</a:t>
            </a:r>
            <a:r>
              <a:rPr lang="en-US" dirty="0"/>
              <a:t> </a:t>
            </a:r>
            <a:r>
              <a:rPr lang="en-US" dirty="0" smtClean="0"/>
              <a:t>is the matrix inverse</a:t>
            </a:r>
            <a:endParaRPr lang="en-US" baseline="30000" dirty="0" smtClean="0"/>
          </a:p>
        </p:txBody>
      </p:sp>
      <mc:AlternateContent xmlns:mc="http://schemas.openxmlformats.org/markup-compatibility/2006" xmlns:a14="http://schemas.microsoft.com/office/drawing/2010/main">
        <mc:Choice Requires="a14">
          <p:sp>
            <p:nvSpPr>
              <p:cNvPr id="125" name="Rectangle 124"/>
              <p:cNvSpPr/>
              <p:nvPr/>
            </p:nvSpPr>
            <p:spPr>
              <a:xfrm>
                <a:off x="7134327" y="2619443"/>
                <a:ext cx="1498146" cy="1226554"/>
              </a:xfrm>
              <a:prstGeom prst="rect">
                <a:avLst/>
              </a:prstGeom>
            </p:spPr>
            <p:txBody>
              <a:bodyPr wrap="square">
                <a:spAutoFit/>
              </a:bodyPr>
              <a:lstStyle/>
              <a:p>
                <a:r>
                  <a:rPr lang="en-US" b="0" i="1" dirty="0" smtClean="0">
                    <a:latin typeface="Cambria Math" panose="02040503050406030204" pitchFamily="18" charset="0"/>
                    <a:ea typeface="Cambria Math" panose="02040503050406030204" pitchFamily="18" charset="0"/>
                  </a:rPr>
                  <a:t>X</a:t>
                </a:r>
                <a:r>
                  <a:rPr lang="en-US" b="0" dirty="0" smtClean="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b="0" i="1" baseline="30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𝑇</m:t>
                                  </m:r>
                                </m:sup>
                              </m:sSup>
                            </m:e>
                          </m:mr>
                          <m:m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2</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e>
                          </m:m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e>
                                </m:mr>
                                <m:m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𝑚</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e>
                                </m:mr>
                              </m:m>
                            </m:e>
                          </m:mr>
                        </m:m>
                      </m:e>
                    </m:d>
                  </m:oMath>
                </a14:m>
                <a:endParaRPr lang="en-US" dirty="0"/>
              </a:p>
            </p:txBody>
          </p:sp>
        </mc:Choice>
        <mc:Fallback xmlns="">
          <p:sp>
            <p:nvSpPr>
              <p:cNvPr id="125" name="Rectangle 124"/>
              <p:cNvSpPr>
                <a:spLocks noRot="1" noChangeAspect="1" noMove="1" noResize="1" noEditPoints="1" noAdjustHandles="1" noChangeArrowheads="1" noChangeShapeType="1" noTextEdit="1"/>
              </p:cNvSpPr>
              <p:nvPr/>
            </p:nvSpPr>
            <p:spPr>
              <a:xfrm>
                <a:off x="7134327" y="2619443"/>
                <a:ext cx="1498146" cy="1226554"/>
              </a:xfrm>
              <a:prstGeom prst="rect">
                <a:avLst/>
              </a:prstGeom>
              <a:blipFill rotWithShape="0">
                <a:blip r:embed="rId12"/>
                <a:stretch>
                  <a:fillRect l="-3252"/>
                </a:stretch>
              </a:blipFill>
            </p:spPr>
            <p:txBody>
              <a:bodyPr/>
              <a:lstStyle/>
              <a:p>
                <a:r>
                  <a:rPr lang="en-US">
                    <a:noFill/>
                  </a:rPr>
                  <a:t> </a:t>
                </a:r>
              </a:p>
            </p:txBody>
          </p:sp>
        </mc:Fallback>
      </mc:AlternateContent>
      <p:cxnSp>
        <p:nvCxnSpPr>
          <p:cNvPr id="126" name="Straight Connector 125"/>
          <p:cNvCxnSpPr/>
          <p:nvPr/>
        </p:nvCxnSpPr>
        <p:spPr>
          <a:xfrm>
            <a:off x="6988408" y="1201211"/>
            <a:ext cx="0" cy="5324133"/>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Content Placeholder 2"/>
              <p:cNvSpPr txBox="1">
                <a:spLocks/>
              </p:cNvSpPr>
              <p:nvPr/>
            </p:nvSpPr>
            <p:spPr>
              <a:xfrm>
                <a:off x="7886858" y="1969119"/>
                <a:ext cx="368819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0</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𝑥</m:t>
                      </m:r>
                      <m:r>
                        <a:rPr lang="en-US" sz="2000" i="1" baseline="-25000">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𝑛</m:t>
                      </m:r>
                    </m:oMath>
                  </m:oMathPara>
                </a14:m>
                <a:endParaRPr lang="en-US" sz="2000" dirty="0">
                  <a:latin typeface="Gill Sans MT" panose="020B0502020104020203" pitchFamily="34" charset="0"/>
                </a:endParaRPr>
              </a:p>
            </p:txBody>
          </p:sp>
        </mc:Choice>
        <mc:Fallback xmlns="">
          <p:sp>
            <p:nvSpPr>
              <p:cNvPr id="127" name="Content Placeholder 2"/>
              <p:cNvSpPr txBox="1">
                <a:spLocks noRot="1" noChangeAspect="1" noMove="1" noResize="1" noEditPoints="1" noAdjustHandles="1" noChangeArrowheads="1" noChangeShapeType="1" noTextEdit="1"/>
              </p:cNvSpPr>
              <p:nvPr/>
            </p:nvSpPr>
            <p:spPr>
              <a:xfrm>
                <a:off x="7886858" y="1969119"/>
                <a:ext cx="3688194" cy="276999"/>
              </a:xfrm>
              <a:prstGeom prst="rect">
                <a:avLst/>
              </a:prstGeom>
              <a:blipFill rotWithShape="0">
                <a:blip r:embed="rId13"/>
                <a:stretch>
                  <a:fillRect l="-1653" t="-444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Rectangle 127"/>
              <p:cNvSpPr/>
              <p:nvPr/>
            </p:nvSpPr>
            <p:spPr>
              <a:xfrm>
                <a:off x="7809315" y="2221841"/>
                <a:ext cx="1437219" cy="400110"/>
              </a:xfrm>
              <a:prstGeom prst="rect">
                <a:avLst/>
              </a:prstGeom>
            </p:spPr>
            <p:txBody>
              <a:bodyPr wrap="square">
                <a:spAutoFit/>
              </a:bodyPr>
              <a:lstStyle/>
              <a:p>
                <a14:m>
                  <m:oMath xmlns:m="http://schemas.openxmlformats.org/officeDocument/2006/math">
                    <m:r>
                      <a:rPr lang="en-US" sz="2000"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oMath>
                </a14:m>
                <a:r>
                  <a:rPr lang="en-US" dirty="0" smtClean="0"/>
                  <a:t> </a:t>
                </a:r>
                <a:endParaRPr lang="en-US" dirty="0"/>
              </a:p>
            </p:txBody>
          </p:sp>
        </mc:Choice>
        <mc:Fallback xmlns="">
          <p:sp>
            <p:nvSpPr>
              <p:cNvPr id="128" name="Rectangle 127"/>
              <p:cNvSpPr>
                <a:spLocks noRot="1" noChangeAspect="1" noMove="1" noResize="1" noEditPoints="1" noAdjustHandles="1" noChangeArrowheads="1" noChangeShapeType="1" noTextEdit="1"/>
              </p:cNvSpPr>
              <p:nvPr/>
            </p:nvSpPr>
            <p:spPr>
              <a:xfrm>
                <a:off x="7809315" y="2221841"/>
                <a:ext cx="1437219" cy="400110"/>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ectangle 131"/>
              <p:cNvSpPr/>
              <p:nvPr/>
            </p:nvSpPr>
            <p:spPr>
              <a:xfrm>
                <a:off x="7054292" y="3925792"/>
                <a:ext cx="1787052" cy="1226554"/>
              </a:xfrm>
              <a:prstGeom prst="rect">
                <a:avLst/>
              </a:prstGeom>
            </p:spPr>
            <p:txBody>
              <a:bodyPr wrap="square">
                <a:spAutoFit/>
              </a:bodyPr>
              <a:lstStyle/>
              <a:p>
                <a:r>
                  <a:rPr lang="en-US" b="0" i="1" dirty="0" smtClean="0">
                    <a:latin typeface="Cambria Math" panose="02040503050406030204" pitchFamily="18" charset="0"/>
                    <a:ea typeface="Cambria Math" panose="02040503050406030204" pitchFamily="18" charset="0"/>
                  </a:rPr>
                  <a:t>X</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b="0" i="1" baseline="30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𝑇</m:t>
                                  </m:r>
                                </m:sup>
                              </m:sSup>
                            </m:e>
                          </m:mr>
                          <m:m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2</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e>
                          </m:m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e>
                                </m:mr>
                                <m:m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𝑚</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e>
                                </m:mr>
                              </m:m>
                            </m:e>
                          </m:mr>
                        </m:m>
                      </m:e>
                    </m:d>
                    <m:r>
                      <a:rPr lang="en-US" i="1">
                        <a:latin typeface="Cambria Math" panose="02040503050406030204" pitchFamily="18" charset="0"/>
                        <a:ea typeface="Cambria Math" panose="02040503050406030204" pitchFamily="18" charset="0"/>
                      </a:rPr>
                      <m:t>𝜃</m:t>
                    </m:r>
                  </m:oMath>
                </a14:m>
                <a:endParaRPr lang="en-US" dirty="0"/>
              </a:p>
            </p:txBody>
          </p:sp>
        </mc:Choice>
        <mc:Fallback xmlns="">
          <p:sp>
            <p:nvSpPr>
              <p:cNvPr id="132" name="Rectangle 131"/>
              <p:cNvSpPr>
                <a:spLocks noRot="1" noChangeAspect="1" noMove="1" noResize="1" noEditPoints="1" noAdjustHandles="1" noChangeArrowheads="1" noChangeShapeType="1" noTextEdit="1"/>
              </p:cNvSpPr>
              <p:nvPr/>
            </p:nvSpPr>
            <p:spPr>
              <a:xfrm>
                <a:off x="7054292" y="3925792"/>
                <a:ext cx="1787052" cy="1226554"/>
              </a:xfrm>
              <a:prstGeom prst="rect">
                <a:avLst/>
              </a:prstGeom>
              <a:blipFill rotWithShape="0">
                <a:blip r:embed="rId15"/>
                <a:stretch>
                  <a:fillRect l="-2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p:cNvSpPr/>
              <p:nvPr/>
            </p:nvSpPr>
            <p:spPr>
              <a:xfrm>
                <a:off x="8758341" y="3915707"/>
                <a:ext cx="1465993" cy="1226554"/>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b="0" i="1" baseline="30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𝜃</m:t>
                                </m:r>
                              </m:e>
                            </m:mr>
                            <m:m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2</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𝜃</m:t>
                                </m:r>
                              </m:e>
                            </m:m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e>
                                  </m:mr>
                                  <m:m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𝑚</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𝜃</m:t>
                                      </m:r>
                                    </m:e>
                                  </m:mr>
                                </m:m>
                              </m:e>
                            </m:mr>
                          </m:m>
                        </m:e>
                      </m:d>
                    </m:oMath>
                  </m:oMathPara>
                </a14:m>
                <a:endParaRPr lang="en-US" dirty="0"/>
              </a:p>
            </p:txBody>
          </p:sp>
        </mc:Choice>
        <mc:Fallback xmlns="">
          <p:sp>
            <p:nvSpPr>
              <p:cNvPr id="133" name="Rectangle 132"/>
              <p:cNvSpPr>
                <a:spLocks noRot="1" noChangeAspect="1" noMove="1" noResize="1" noEditPoints="1" noAdjustHandles="1" noChangeArrowheads="1" noChangeShapeType="1" noTextEdit="1"/>
              </p:cNvSpPr>
              <p:nvPr/>
            </p:nvSpPr>
            <p:spPr>
              <a:xfrm>
                <a:off x="8758341" y="3915707"/>
                <a:ext cx="1465993" cy="1226554"/>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Rectangle 133"/>
              <p:cNvSpPr/>
              <p:nvPr/>
            </p:nvSpPr>
            <p:spPr>
              <a:xfrm>
                <a:off x="10109059" y="3915707"/>
                <a:ext cx="1465993" cy="119821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sty m:val="p"/>
                                  </m:rPr>
                                  <a:rPr lang="en-US">
                                    <a:latin typeface="Cambria Math" panose="02040503050406030204" pitchFamily="18" charset="0"/>
                                    <a:ea typeface="Cambria Math" panose="02040503050406030204" pitchFamily="18" charset="0"/>
                                  </a:rPr>
                                  <m:t>h</m:t>
                                </m:r>
                                <m:r>
                                  <a:rPr lang="en-US" i="1" baseline="-25000">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e>
                            </m:mr>
                            <m:mr>
                              <m:e>
                                <m:r>
                                  <m:rPr>
                                    <m:sty m:val="p"/>
                                  </m:rPr>
                                  <a:rPr lang="en-US">
                                    <a:latin typeface="Cambria Math" panose="02040503050406030204" pitchFamily="18" charset="0"/>
                                    <a:ea typeface="Cambria Math" panose="02040503050406030204" pitchFamily="18" charset="0"/>
                                  </a:rPr>
                                  <m:t>h</m:t>
                                </m:r>
                                <m:r>
                                  <a:rPr lang="en-US" i="1" baseline="-25000">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2</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m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e>
                                  </m:mr>
                                  <m:mr>
                                    <m:e>
                                      <m:r>
                                        <m:rPr>
                                          <m:sty m:val="p"/>
                                        </m:rPr>
                                        <a:rPr lang="en-US">
                                          <a:latin typeface="Cambria Math" panose="02040503050406030204" pitchFamily="18" charset="0"/>
                                          <a:ea typeface="Cambria Math" panose="02040503050406030204" pitchFamily="18" charset="0"/>
                                        </a:rPr>
                                        <m:t>h</m:t>
                                      </m:r>
                                      <m:r>
                                        <a:rPr lang="en-US" i="1" baseline="-25000">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𝑚</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mr>
                                </m:m>
                              </m:e>
                            </m:mr>
                          </m:m>
                        </m:e>
                      </m:d>
                    </m:oMath>
                  </m:oMathPara>
                </a14:m>
                <a:endParaRPr lang="en-US" dirty="0"/>
              </a:p>
            </p:txBody>
          </p:sp>
        </mc:Choice>
        <mc:Fallback xmlns="">
          <p:sp>
            <p:nvSpPr>
              <p:cNvPr id="134" name="Rectangle 133"/>
              <p:cNvSpPr>
                <a:spLocks noRot="1" noChangeAspect="1" noMove="1" noResize="1" noEditPoints="1" noAdjustHandles="1" noChangeArrowheads="1" noChangeShapeType="1" noTextEdit="1"/>
              </p:cNvSpPr>
              <p:nvPr/>
            </p:nvSpPr>
            <p:spPr>
              <a:xfrm>
                <a:off x="10109059" y="3915707"/>
                <a:ext cx="1465993" cy="1198213"/>
              </a:xfrm>
              <a:prstGeom prst="rect">
                <a:avLst/>
              </a:prstGeom>
              <a:blipFill rotWithShape="0">
                <a:blip r:embed="rId17"/>
                <a:stretch>
                  <a:fillRect/>
                </a:stretch>
              </a:blipFill>
            </p:spPr>
            <p:txBody>
              <a:bodyPr/>
              <a:lstStyle/>
              <a:p>
                <a:r>
                  <a:rPr lang="en-US">
                    <a:noFill/>
                  </a:rPr>
                  <a:t> </a:t>
                </a:r>
              </a:p>
            </p:txBody>
          </p:sp>
        </mc:Fallback>
      </mc:AlternateContent>
      <p:grpSp>
        <p:nvGrpSpPr>
          <p:cNvPr id="9" name="Group 8"/>
          <p:cNvGrpSpPr/>
          <p:nvPr/>
        </p:nvGrpSpPr>
        <p:grpSpPr>
          <a:xfrm>
            <a:off x="10769989" y="1680241"/>
            <a:ext cx="1336830" cy="754556"/>
            <a:chOff x="10769989" y="1680241"/>
            <a:chExt cx="1336830" cy="754556"/>
          </a:xfrm>
        </p:grpSpPr>
        <p:sp>
          <p:nvSpPr>
            <p:cNvPr id="135" name="Rectangle 134"/>
            <p:cNvSpPr/>
            <p:nvPr/>
          </p:nvSpPr>
          <p:spPr>
            <a:xfrm>
              <a:off x="10932224" y="2157798"/>
              <a:ext cx="1174595" cy="276999"/>
            </a:xfrm>
            <a:prstGeom prst="rect">
              <a:avLst/>
            </a:prstGeom>
            <a:solidFill>
              <a:schemeClr val="bg1"/>
            </a:solidFill>
          </p:spPr>
          <p:txBody>
            <a:bodyPr wrap="square" lIns="0" tIns="0" rIns="0" bIns="0">
              <a:spAutoFit/>
            </a:bodyPr>
            <a:lstStyle/>
            <a:p>
              <a:r>
                <a:rPr lang="en-US" b="1" dirty="0">
                  <a:solidFill>
                    <a:srgbClr val="0070C0"/>
                  </a:solidFill>
                </a:rPr>
                <a:t>n</a:t>
              </a:r>
              <a:r>
                <a:rPr lang="en-US" b="1" dirty="0" smtClean="0">
                  <a:solidFill>
                    <a:srgbClr val="0070C0"/>
                  </a:solidFill>
                </a:rPr>
                <a:t> features</a:t>
              </a:r>
            </a:p>
          </p:txBody>
        </p:sp>
        <p:cxnSp>
          <p:nvCxnSpPr>
            <p:cNvPr id="139" name="Straight Arrow Connector 138"/>
            <p:cNvCxnSpPr/>
            <p:nvPr/>
          </p:nvCxnSpPr>
          <p:spPr>
            <a:xfrm flipH="1" flipV="1">
              <a:off x="10769989" y="1680241"/>
              <a:ext cx="359421" cy="502957"/>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8519121" y="3174437"/>
            <a:ext cx="2689447" cy="499877"/>
            <a:chOff x="8519121" y="3174437"/>
            <a:chExt cx="2689447" cy="499877"/>
          </a:xfrm>
        </p:grpSpPr>
        <p:sp>
          <p:nvSpPr>
            <p:cNvPr id="141" name="Rectangle 140"/>
            <p:cNvSpPr/>
            <p:nvPr/>
          </p:nvSpPr>
          <p:spPr>
            <a:xfrm>
              <a:off x="8817307" y="3174437"/>
              <a:ext cx="2391261" cy="276999"/>
            </a:xfrm>
            <a:prstGeom prst="rect">
              <a:avLst/>
            </a:prstGeom>
            <a:solidFill>
              <a:schemeClr val="bg1"/>
            </a:solidFill>
          </p:spPr>
          <p:txBody>
            <a:bodyPr wrap="square" lIns="0" tIns="0" rIns="0" bIns="0">
              <a:spAutoFit/>
            </a:bodyPr>
            <a:lstStyle/>
            <a:p>
              <a:r>
                <a:rPr lang="en-US" b="1" dirty="0" smtClean="0">
                  <a:solidFill>
                    <a:srgbClr val="0070C0"/>
                  </a:solidFill>
                </a:rPr>
                <a:t>m training samples</a:t>
              </a:r>
            </a:p>
          </p:txBody>
        </p:sp>
        <p:cxnSp>
          <p:nvCxnSpPr>
            <p:cNvPr id="154" name="Straight Arrow Connector 153"/>
            <p:cNvCxnSpPr/>
            <p:nvPr/>
          </p:nvCxnSpPr>
          <p:spPr>
            <a:xfrm flipH="1">
              <a:off x="8519121" y="3442576"/>
              <a:ext cx="293569" cy="23173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5" name="Rectangle 154"/>
              <p:cNvSpPr/>
              <p:nvPr/>
            </p:nvSpPr>
            <p:spPr>
              <a:xfrm>
                <a:off x="7054292" y="5281797"/>
                <a:ext cx="1787052" cy="1112805"/>
              </a:xfrm>
              <a:prstGeom prst="rect">
                <a:avLst/>
              </a:prstGeom>
            </p:spPr>
            <p:txBody>
              <a:bodyPr wrap="square">
                <a:spAutoFit/>
              </a:bodyPr>
              <a:lstStyle/>
              <a:p>
                <a:r>
                  <a:rPr lang="en-US" b="0" i="1" dirty="0" smtClean="0">
                    <a:ea typeface="Cambria Math" panose="02040503050406030204" pitchFamily="18" charset="0"/>
                  </a:rPr>
                  <a:t>Y</a:t>
                </a:r>
                <a14:m>
                  <m:oMath xmlns:m="http://schemas.openxmlformats.org/officeDocument/2006/math">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𝑦</m:t>
                              </m:r>
                              <m:r>
                                <a:rPr lang="en-US" i="1" baseline="30000">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𝑦</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2</m:t>
                              </m:r>
                              <m:r>
                                <a:rPr lang="en-US" i="1" baseline="30000">
                                  <a:latin typeface="Cambria Math" panose="02040503050406030204" pitchFamily="18" charset="0"/>
                                  <a:ea typeface="Cambria Math" panose="02040503050406030204" pitchFamily="18" charset="0"/>
                                </a:rPr>
                                <m:t>)</m:t>
                              </m:r>
                            </m:e>
                          </m:m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ea typeface="Cambria Math" panose="02040503050406030204" pitchFamily="18" charset="0"/>
                                      </a:rPr>
                                      <m:t>𝑦</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𝑚</m:t>
                                    </m:r>
                                    <m:r>
                                      <a:rPr lang="en-US" i="1" baseline="30000">
                                        <a:latin typeface="Cambria Math" panose="02040503050406030204" pitchFamily="18" charset="0"/>
                                        <a:ea typeface="Cambria Math" panose="02040503050406030204" pitchFamily="18" charset="0"/>
                                      </a:rPr>
                                      <m:t>)</m:t>
                                    </m:r>
                                  </m:e>
                                </m:mr>
                              </m:m>
                            </m:e>
                          </m:mr>
                        </m:m>
                      </m:e>
                    </m:d>
                  </m:oMath>
                </a14:m>
                <a:endParaRPr lang="en-US" dirty="0"/>
              </a:p>
            </p:txBody>
          </p:sp>
        </mc:Choice>
        <mc:Fallback xmlns="">
          <p:sp>
            <p:nvSpPr>
              <p:cNvPr id="155" name="Rectangle 154"/>
              <p:cNvSpPr>
                <a:spLocks noRot="1" noChangeAspect="1" noMove="1" noResize="1" noEditPoints="1" noAdjustHandles="1" noChangeArrowheads="1" noChangeShapeType="1" noTextEdit="1"/>
              </p:cNvSpPr>
              <p:nvPr/>
            </p:nvSpPr>
            <p:spPr>
              <a:xfrm>
                <a:off x="7054292" y="5281797"/>
                <a:ext cx="1787052" cy="1112805"/>
              </a:xfrm>
              <a:prstGeom prst="rect">
                <a:avLst/>
              </a:prstGeom>
              <a:blipFill rotWithShape="0">
                <a:blip r:embed="rId18"/>
                <a:stretch>
                  <a:fillRect l="-2730" t="-4372"/>
                </a:stretch>
              </a:blipFill>
            </p:spPr>
            <p:txBody>
              <a:bodyPr/>
              <a:lstStyle/>
              <a:p>
                <a:r>
                  <a:rPr lang="en-US">
                    <a:noFill/>
                  </a:rPr>
                  <a:t> </a:t>
                </a:r>
              </a:p>
            </p:txBody>
          </p:sp>
        </mc:Fallback>
      </mc:AlternateContent>
      <p:grpSp>
        <p:nvGrpSpPr>
          <p:cNvPr id="13" name="Group 12"/>
          <p:cNvGrpSpPr/>
          <p:nvPr/>
        </p:nvGrpSpPr>
        <p:grpSpPr>
          <a:xfrm>
            <a:off x="8151783" y="5646309"/>
            <a:ext cx="2738832" cy="499877"/>
            <a:chOff x="8151783" y="5646309"/>
            <a:chExt cx="2738832" cy="499877"/>
          </a:xfrm>
        </p:grpSpPr>
        <p:sp>
          <p:nvSpPr>
            <p:cNvPr id="156" name="Rectangle 155"/>
            <p:cNvSpPr/>
            <p:nvPr/>
          </p:nvSpPr>
          <p:spPr>
            <a:xfrm>
              <a:off x="8449969" y="5646309"/>
              <a:ext cx="2440646" cy="276999"/>
            </a:xfrm>
            <a:prstGeom prst="rect">
              <a:avLst/>
            </a:prstGeom>
            <a:solidFill>
              <a:schemeClr val="bg1"/>
            </a:solidFill>
          </p:spPr>
          <p:txBody>
            <a:bodyPr wrap="square" lIns="0" tIns="0" rIns="0" bIns="0">
              <a:spAutoFit/>
            </a:bodyPr>
            <a:lstStyle/>
            <a:p>
              <a:r>
                <a:rPr lang="en-US" b="1" dirty="0">
                  <a:solidFill>
                    <a:srgbClr val="0070C0"/>
                  </a:solidFill>
                </a:rPr>
                <a:t>m training </a:t>
              </a:r>
              <a:r>
                <a:rPr lang="en-US" b="1" dirty="0" smtClean="0">
                  <a:solidFill>
                    <a:srgbClr val="0070C0"/>
                  </a:solidFill>
                </a:rPr>
                <a:t> samples</a:t>
              </a:r>
            </a:p>
          </p:txBody>
        </p:sp>
        <p:cxnSp>
          <p:nvCxnSpPr>
            <p:cNvPr id="157" name="Straight Arrow Connector 156"/>
            <p:cNvCxnSpPr/>
            <p:nvPr/>
          </p:nvCxnSpPr>
          <p:spPr>
            <a:xfrm flipH="1">
              <a:off x="8151783" y="5914448"/>
              <a:ext cx="293569" cy="231738"/>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0406182" y="2442795"/>
            <a:ext cx="1604772" cy="448274"/>
            <a:chOff x="9090836" y="2534996"/>
            <a:chExt cx="1604772" cy="448274"/>
          </a:xfrm>
        </p:grpSpPr>
        <mc:AlternateContent xmlns:mc="http://schemas.openxmlformats.org/markup-compatibility/2006" xmlns:a14="http://schemas.microsoft.com/office/drawing/2010/main">
          <mc:Choice Requires="a14">
            <p:sp>
              <p:nvSpPr>
                <p:cNvPr id="14" name="Rectangle 13"/>
                <p:cNvSpPr/>
                <p:nvPr/>
              </p:nvSpPr>
              <p:spPr>
                <a:xfrm>
                  <a:off x="9090836" y="2613938"/>
                  <a:ext cx="5516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𝑖</m:t>
                        </m:r>
                        <m:r>
                          <a:rPr lang="en-US" i="1" baseline="3000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9090836" y="2613938"/>
                  <a:ext cx="551625" cy="369332"/>
                </a:xfrm>
                <a:prstGeom prst="rect">
                  <a:avLst/>
                </a:prstGeom>
                <a:blipFill rotWithShape="0">
                  <a:blip r:embed="rId19"/>
                  <a:stretch>
                    <a:fillRect t="-6667"/>
                  </a:stretch>
                </a:blipFill>
              </p:spPr>
              <p:txBody>
                <a:bodyPr/>
                <a:lstStyle/>
                <a:p>
                  <a:r>
                    <a:rPr lang="en-US">
                      <a:noFill/>
                    </a:rPr>
                    <a:t> </a:t>
                  </a:r>
                </a:p>
              </p:txBody>
            </p:sp>
          </mc:Fallback>
        </mc:AlternateContent>
        <p:grpSp>
          <p:nvGrpSpPr>
            <p:cNvPr id="16" name="Group 15"/>
            <p:cNvGrpSpPr/>
            <p:nvPr/>
          </p:nvGrpSpPr>
          <p:grpSpPr>
            <a:xfrm>
              <a:off x="9147436" y="2534996"/>
              <a:ext cx="1548172" cy="419683"/>
              <a:chOff x="9129057" y="2534959"/>
              <a:chExt cx="1548172" cy="419683"/>
            </a:xfrm>
          </p:grpSpPr>
          <mc:AlternateContent xmlns:mc="http://schemas.openxmlformats.org/markup-compatibility/2006" xmlns:a14="http://schemas.microsoft.com/office/drawing/2010/main">
            <mc:Choice Requires="a14">
              <p:sp>
                <p:nvSpPr>
                  <p:cNvPr id="166" name="Rectangle 165"/>
                  <p:cNvSpPr/>
                  <p:nvPr/>
                </p:nvSpPr>
                <p:spPr>
                  <a:xfrm>
                    <a:off x="9129057" y="2621730"/>
                    <a:ext cx="1512168" cy="3329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l-GR"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𝑅𝑒𝑎𝑙</m:t>
                          </m:r>
                        </m:oMath>
                      </m:oMathPara>
                    </a14:m>
                    <a:endParaRPr lang="en-US" sz="1600" baseline="30000" dirty="0"/>
                  </a:p>
                </p:txBody>
              </p:sp>
            </mc:Choice>
            <mc:Fallback xmlns="">
              <p:sp>
                <p:nvSpPr>
                  <p:cNvPr id="166" name="Rectangle 165"/>
                  <p:cNvSpPr>
                    <a:spLocks noRot="1" noChangeAspect="1" noMove="1" noResize="1" noEditPoints="1" noAdjustHandles="1" noChangeArrowheads="1" noChangeShapeType="1" noTextEdit="1"/>
                  </p:cNvSpPr>
                  <p:nvPr/>
                </p:nvSpPr>
                <p:spPr>
                  <a:xfrm>
                    <a:off x="9129057" y="2621730"/>
                    <a:ext cx="1512168" cy="332912"/>
                  </a:xfrm>
                  <a:prstGeom prst="rect">
                    <a:avLst/>
                  </a:prstGeom>
                  <a:blipFill rotWithShape="0">
                    <a:blip r:embed="rId20"/>
                    <a:stretch>
                      <a:fillRect/>
                    </a:stretch>
                  </a:blipFill>
                </p:spPr>
                <p:txBody>
                  <a:bodyPr/>
                  <a:lstStyle/>
                  <a:p>
                    <a:r>
                      <a:rPr lang="en-US">
                        <a:noFill/>
                      </a:rPr>
                      <a:t> </a:t>
                    </a:r>
                  </a:p>
                </p:txBody>
              </p:sp>
            </mc:Fallback>
          </mc:AlternateContent>
          <p:sp>
            <p:nvSpPr>
              <p:cNvPr id="167" name="Rectangle 166"/>
              <p:cNvSpPr/>
              <p:nvPr/>
            </p:nvSpPr>
            <p:spPr>
              <a:xfrm>
                <a:off x="10137169" y="2534959"/>
                <a:ext cx="540060" cy="338554"/>
              </a:xfrm>
              <a:prstGeom prst="rect">
                <a:avLst/>
              </a:prstGeom>
            </p:spPr>
            <p:txBody>
              <a:bodyPr wrap="square">
                <a:spAutoFit/>
              </a:bodyPr>
              <a:lstStyle/>
              <a:p>
                <a:r>
                  <a:rPr lang="en-US" sz="1600" dirty="0"/>
                  <a:t>n</a:t>
                </a:r>
                <a:r>
                  <a:rPr lang="en-US" sz="1600" dirty="0" smtClean="0"/>
                  <a:t>+1</a:t>
                </a:r>
              </a:p>
            </p:txBody>
          </p:sp>
        </p:grpSp>
      </p:grpSp>
      <p:sp>
        <p:nvSpPr>
          <p:cNvPr id="168" name="Rectangle 167"/>
          <p:cNvSpPr/>
          <p:nvPr/>
        </p:nvSpPr>
        <p:spPr>
          <a:xfrm>
            <a:off x="995662" y="5068248"/>
            <a:ext cx="2311867" cy="40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82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9"/>
                                          </p:stCondLst>
                                        </p:cTn>
                                        <p:tgtEl>
                                          <p:spTgt spid="77"/>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0" presetClass="entr" presetSubtype="0" fill="hold"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par>
                                <p:cTn id="31" presetID="1" presetClass="entr" presetSubtype="0" fill="hold" grpId="0" nodeType="withEffect">
                                  <p:stCondLst>
                                    <p:cond delay="0"/>
                                  </p:stCondLst>
                                  <p:iterate type="lt">
                                    <p:tmAbs val="100"/>
                                  </p:iterate>
                                  <p:childTnLst>
                                    <p:set>
                                      <p:cBhvr>
                                        <p:cTn id="32" dur="1" fill="hold">
                                          <p:stCondLst>
                                            <p:cond delay="9"/>
                                          </p:stCondLst>
                                        </p:cTn>
                                        <p:tgtEl>
                                          <p:spTgt spid="1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1410"/>
                            </p:stCondLst>
                            <p:childTnLst>
                              <p:par>
                                <p:cTn id="39" presetID="10" presetClass="entr" presetSubtype="0" fill="hold" grpId="0" nodeType="afterEffect">
                                  <p:stCondLst>
                                    <p:cond delay="0"/>
                                  </p:stCondLst>
                                  <p:childTnLst>
                                    <p:set>
                                      <p:cBhvr>
                                        <p:cTn id="40" dur="1" fill="hold">
                                          <p:stCondLst>
                                            <p:cond delay="0"/>
                                          </p:stCondLst>
                                        </p:cTn>
                                        <p:tgtEl>
                                          <p:spTgt spid="168"/>
                                        </p:tgtEl>
                                        <p:attrNameLst>
                                          <p:attrName>style.visibility</p:attrName>
                                        </p:attrNameLst>
                                      </p:cBhvr>
                                      <p:to>
                                        <p:strVal val="visible"/>
                                      </p:to>
                                    </p:set>
                                    <p:animEffect transition="in" filter="fade">
                                      <p:cBhvr>
                                        <p:cTn id="41" dur="500"/>
                                        <p:tgtEl>
                                          <p:spTgt spid="16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fade">
                                      <p:cBhvr>
                                        <p:cTn id="46" dur="500"/>
                                        <p:tgtEl>
                                          <p:spTgt spid="126"/>
                                        </p:tgtEl>
                                      </p:cBhvr>
                                    </p:animEffect>
                                  </p:childTnLst>
                                </p:cTn>
                              </p:par>
                              <p:par>
                                <p:cTn id="47" presetID="1" presetClass="entr" presetSubtype="0" fill="hold" grpId="0" nodeType="withEffect">
                                  <p:stCondLst>
                                    <p:cond delay="0"/>
                                  </p:stCondLst>
                                  <p:iterate type="lt">
                                    <p:tmAbs val="100"/>
                                  </p:iterate>
                                  <p:childTnLst>
                                    <p:set>
                                      <p:cBhvr>
                                        <p:cTn id="48" dur="1" fill="hold">
                                          <p:stCondLst>
                                            <p:cond delay="9"/>
                                          </p:stCondLst>
                                        </p:cTn>
                                        <p:tgtEl>
                                          <p:spTgt spid="95"/>
                                        </p:tgtEl>
                                        <p:attrNameLst>
                                          <p:attrName>style.visibility</p:attrName>
                                        </p:attrNameLst>
                                      </p:cBhvr>
                                      <p:to>
                                        <p:strVal val="visible"/>
                                      </p:to>
                                    </p:set>
                                  </p:childTnLst>
                                </p:cTn>
                              </p:par>
                            </p:childTnLst>
                          </p:cTn>
                        </p:par>
                        <p:par>
                          <p:cTn id="49" fill="hold">
                            <p:stCondLst>
                              <p:cond delay="2110"/>
                            </p:stCondLst>
                            <p:childTnLst>
                              <p:par>
                                <p:cTn id="50" presetID="10" presetClass="entr" presetSubtype="0"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2610"/>
                            </p:stCondLst>
                            <p:childTnLst>
                              <p:par>
                                <p:cTn id="54" presetID="10"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type="lt">
                                    <p:tmAbs val="100"/>
                                  </p:iterate>
                                  <p:childTnLst>
                                    <p:set>
                                      <p:cBhvr>
                                        <p:cTn id="60" dur="1" fill="hold">
                                          <p:stCondLst>
                                            <p:cond delay="9"/>
                                          </p:stCondLst>
                                        </p:cTn>
                                        <p:tgtEl>
                                          <p:spTgt spid="10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27"/>
                                        </p:tgtEl>
                                        <p:attrNameLst>
                                          <p:attrName>style.visibility</p:attrName>
                                        </p:attrNameLst>
                                      </p:cBhvr>
                                      <p:to>
                                        <p:strVal val="visible"/>
                                      </p:to>
                                    </p:set>
                                    <p:animEffect transition="in" filter="fade">
                                      <p:cBhvr>
                                        <p:cTn id="65" dur="500"/>
                                        <p:tgtEl>
                                          <p:spTgt spid="12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fade">
                                      <p:cBhvr>
                                        <p:cTn id="69" dur="500"/>
                                        <p:tgtEl>
                                          <p:spTgt spid="128"/>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type="lt">
                                    <p:tmAbs val="100"/>
                                  </p:iterate>
                                  <p:childTnLst>
                                    <p:set>
                                      <p:cBhvr>
                                        <p:cTn id="73" dur="1" fill="hold">
                                          <p:stCondLst>
                                            <p:cond delay="9"/>
                                          </p:stCondLst>
                                        </p:cTn>
                                        <p:tgtEl>
                                          <p:spTgt spid="125"/>
                                        </p:tgtEl>
                                        <p:attrNameLst>
                                          <p:attrName>style.visibility</p:attrName>
                                        </p:attrNameLst>
                                      </p:cBhvr>
                                      <p:to>
                                        <p:strVal val="visible"/>
                                      </p:to>
                                    </p:set>
                                  </p:childTnLst>
                                </p:cTn>
                              </p:par>
                            </p:childTnLst>
                          </p:cTn>
                        </p:par>
                        <p:par>
                          <p:cTn id="74" fill="hold">
                            <p:stCondLst>
                              <p:cond delay="4110"/>
                            </p:stCondLst>
                            <p:childTnLst>
                              <p:par>
                                <p:cTn id="75" presetID="10" presetClass="entr" presetSubtype="0" fill="hold"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32"/>
                                        </p:tgtEl>
                                        <p:attrNameLst>
                                          <p:attrName>style.visibility</p:attrName>
                                        </p:attrNameLst>
                                      </p:cBhvr>
                                      <p:to>
                                        <p:strVal val="visible"/>
                                      </p:to>
                                    </p:set>
                                    <p:animEffect transition="in" filter="fade">
                                      <p:cBhvr>
                                        <p:cTn id="82" dur="500"/>
                                        <p:tgtEl>
                                          <p:spTgt spid="13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fade">
                                      <p:cBhvr>
                                        <p:cTn id="87" dur="500"/>
                                        <p:tgtEl>
                                          <p:spTgt spid="13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34"/>
                                        </p:tgtEl>
                                        <p:attrNameLst>
                                          <p:attrName>style.visibility</p:attrName>
                                        </p:attrNameLst>
                                      </p:cBhvr>
                                      <p:to>
                                        <p:strVal val="visible"/>
                                      </p:to>
                                    </p:set>
                                    <p:animEffect transition="in" filter="fade">
                                      <p:cBhvr>
                                        <p:cTn id="92" dur="500"/>
                                        <p:tgtEl>
                                          <p:spTgt spid="13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55"/>
                                        </p:tgtEl>
                                        <p:attrNameLst>
                                          <p:attrName>style.visibility</p:attrName>
                                        </p:attrNameLst>
                                      </p:cBhvr>
                                      <p:to>
                                        <p:strVal val="visible"/>
                                      </p:to>
                                    </p:set>
                                    <p:animEffect transition="in" filter="fade">
                                      <p:cBhvr>
                                        <p:cTn id="97" dur="500"/>
                                        <p:tgtEl>
                                          <p:spTgt spid="155"/>
                                        </p:tgtEl>
                                      </p:cBhvr>
                                    </p:animEffec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75" grpId="0"/>
      <p:bldP spid="77" grpId="0"/>
      <p:bldP spid="95" grpId="0"/>
      <p:bldP spid="102" grpId="0"/>
      <p:bldP spid="122" grpId="0"/>
      <p:bldP spid="123" grpId="0"/>
      <p:bldP spid="124" grpId="0"/>
      <p:bldP spid="125" grpId="0"/>
      <p:bldP spid="127" grpId="0"/>
      <p:bldP spid="128" grpId="0"/>
      <p:bldP spid="132" grpId="0"/>
      <p:bldP spid="133" grpId="0"/>
      <p:bldP spid="134" grpId="0"/>
      <p:bldP spid="155" grpId="0"/>
      <p:bldP spid="16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181492"/>
            <a:ext cx="5251759"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Closed form solution</a:t>
            </a:r>
            <a:endParaRPr lang="en-US" dirty="0"/>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 solving parameters more directly than using an incremental or iterative approach</a:t>
            </a:r>
            <a:endParaRPr lang="en-US" sz="2400" dirty="0"/>
          </a:p>
        </p:txBody>
      </p:sp>
      <mc:AlternateContent xmlns:mc="http://schemas.openxmlformats.org/markup-compatibility/2006" xmlns:a14="http://schemas.microsoft.com/office/drawing/2010/main">
        <mc:Choice Requires="a14">
          <p:sp>
            <p:nvSpPr>
              <p:cNvPr id="119" name="Content Placeholder 2"/>
              <p:cNvSpPr txBox="1">
                <a:spLocks/>
              </p:cNvSpPr>
              <p:nvPr/>
            </p:nvSpPr>
            <p:spPr>
              <a:xfrm>
                <a:off x="1860962" y="3884321"/>
                <a:ext cx="3444612" cy="42780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limLow>
                      <m:limLowPr>
                        <m:ctrlPr>
                          <a:rPr lang="en-US" sz="2000" i="1">
                            <a:latin typeface="Cambria Math" panose="02040503050406030204" pitchFamily="18" charset="0"/>
                            <a:ea typeface="Cambria Math" panose="02040503050406030204" pitchFamily="18" charset="0"/>
                          </a:rPr>
                        </m:ctrlPr>
                      </m:limLowPr>
                      <m:e>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min</m:t>
                        </m:r>
                      </m:e>
                      <m:lim>
                        <m:r>
                          <a:rPr lang="en-US" sz="2000" i="1">
                            <a:latin typeface="Cambria Math" panose="02040503050406030204" pitchFamily="18" charset="0"/>
                            <a:ea typeface="Cambria Math" panose="02040503050406030204" pitchFamily="18" charset="0"/>
                          </a:rPr>
                          <m:t>𝜃</m:t>
                        </m:r>
                      </m:lim>
                    </m:limLow>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𝑚</m:t>
                        </m:r>
                      </m:den>
                    </m:f>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𝑚</m:t>
                        </m:r>
                      </m:sup>
                      <m:e>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h</m:t>
                        </m:r>
                        <m:r>
                          <a:rPr lang="en-US" sz="2000" i="1" baseline="-25000">
                            <a:latin typeface="Cambria Math" panose="02040503050406030204" pitchFamily="18" charset="0"/>
                            <a:ea typeface="Cambria Math" panose="02040503050406030204" pitchFamily="18" charset="0"/>
                          </a:rPr>
                          <m:t>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baseline="30000">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𝑖</m:t>
                            </m:r>
                            <m:r>
                              <a:rPr lang="en-US" sz="2000" i="1" baseline="30000">
                                <a:latin typeface="Cambria Math" panose="02040503050406030204" pitchFamily="18" charset="0"/>
                                <a:ea typeface="Cambria Math" panose="02040503050406030204" pitchFamily="18" charset="0"/>
                              </a:rPr>
                              <m:t>)</m:t>
                            </m:r>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r>
                          <m:rPr>
                            <m:nor/>
                          </m:rPr>
                          <a:rPr lang="en-US" sz="2000" baseline="30000" dirty="0">
                            <a:ea typeface="Cambria Math" panose="02040503050406030204" pitchFamily="18" charset="0"/>
                          </a:rPr>
                          <m:t> </m:t>
                        </m:r>
                        <m:r>
                          <a:rPr lang="en-US" sz="2000" i="1" baseline="30000">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𝑖</m:t>
                        </m:r>
                        <m:r>
                          <a:rPr lang="en-US" sz="2000" i="1" baseline="30000">
                            <a:latin typeface="Cambria Math" panose="02040503050406030204" pitchFamily="18" charset="0"/>
                            <a:ea typeface="Cambria Math" panose="02040503050406030204" pitchFamily="18" charset="0"/>
                          </a:rPr>
                          <m:t>)</m:t>
                        </m:r>
                        <m:r>
                          <m:rPr>
                            <m:nor/>
                          </m:rPr>
                          <a:rPr lang="en-US" sz="2000" dirty="0">
                            <a:latin typeface="Gill Sans MT" panose="020B0502020104020203" pitchFamily="34" charset="0"/>
                          </a:rPr>
                          <m:t>)</m:t>
                        </m:r>
                        <m:r>
                          <m:rPr>
                            <m:nor/>
                          </m:rPr>
                          <a:rPr lang="en-US" sz="2000" baseline="30000" dirty="0">
                            <a:latin typeface="Gill Sans MT" panose="020B0502020104020203" pitchFamily="34" charset="0"/>
                          </a:rPr>
                          <m:t>2</m:t>
                        </m:r>
                        <m:r>
                          <m:rPr>
                            <m:nor/>
                          </m:rPr>
                          <a:rPr lang="en-US" sz="2000" dirty="0">
                            <a:latin typeface="Gill Sans MT" panose="020B0502020104020203" pitchFamily="34" charset="0"/>
                          </a:rPr>
                          <m:t> </m:t>
                        </m:r>
                      </m:e>
                    </m:nary>
                  </m:oMath>
                </a14:m>
                <a:r>
                  <a:rPr lang="en-US" sz="2000" dirty="0" smtClean="0">
                    <a:latin typeface="Gill Sans MT" panose="020B0502020104020203" pitchFamily="34" charset="0"/>
                  </a:rPr>
                  <a:t> </a:t>
                </a:r>
                <a:endParaRPr lang="en-US" sz="2000" dirty="0">
                  <a:latin typeface="Gill Sans MT" panose="020B0502020104020203" pitchFamily="34" charset="0"/>
                </a:endParaRPr>
              </a:p>
            </p:txBody>
          </p:sp>
        </mc:Choice>
        <mc:Fallback xmlns="">
          <p:sp>
            <p:nvSpPr>
              <p:cNvPr id="119" name="Content Placeholder 2"/>
              <p:cNvSpPr txBox="1">
                <a:spLocks noRot="1" noChangeAspect="1" noMove="1" noResize="1" noEditPoints="1" noAdjustHandles="1" noChangeArrowheads="1" noChangeShapeType="1" noTextEdit="1"/>
              </p:cNvSpPr>
              <p:nvPr/>
            </p:nvSpPr>
            <p:spPr>
              <a:xfrm>
                <a:off x="1860962" y="3884321"/>
                <a:ext cx="3444612" cy="427809"/>
              </a:xfrm>
              <a:prstGeom prst="rect">
                <a:avLst/>
              </a:prstGeom>
              <a:blipFill rotWithShape="0">
                <a:blip r:embed="rId3"/>
                <a:stretch>
                  <a:fillRect t="-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453678" y="1261979"/>
                <a:ext cx="5844418" cy="453009"/>
              </a:xfrm>
              <a:prstGeom prst="rect">
                <a:avLst/>
              </a:prstGeom>
            </p:spPr>
            <p:txBody>
              <a:bodyPr wrap="square">
                <a:spAutoFit/>
              </a:bodyPr>
              <a:lstStyle/>
              <a:p>
                <a:r>
                  <a:rPr lang="en-US" dirty="0" smtClean="0"/>
                  <a:t>Goal: Minimizing </a:t>
                </a:r>
                <a14:m>
                  <m:oMath xmlns:m="http://schemas.openxmlformats.org/officeDocument/2006/math">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min</m:t>
                        </m:r>
                      </m:e>
                      <m:lim>
                        <m:r>
                          <a:rPr lang="en-US" i="1">
                            <a:latin typeface="Cambria Math" panose="02040503050406030204" pitchFamily="18" charset="0"/>
                            <a:ea typeface="Cambria Math" panose="02040503050406030204" pitchFamily="18" charset="0"/>
                          </a:rPr>
                          <m:t>𝜃</m:t>
                        </m:r>
                      </m:lim>
                    </m:limLow>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J</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smtClean="0"/>
                  <a:t> solves for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smtClean="0"/>
              </a:p>
            </p:txBody>
          </p:sp>
        </mc:Choice>
        <mc:Fallback xmlns="">
          <p:sp>
            <p:nvSpPr>
              <p:cNvPr id="36" name="Rectangle 35"/>
              <p:cNvSpPr>
                <a:spLocks noRot="1" noChangeAspect="1" noMove="1" noResize="1" noEditPoints="1" noAdjustHandles="1" noChangeArrowheads="1" noChangeShapeType="1" noTextEdit="1"/>
              </p:cNvSpPr>
              <p:nvPr/>
            </p:nvSpPr>
            <p:spPr>
              <a:xfrm>
                <a:off x="453678" y="1261979"/>
                <a:ext cx="5844418" cy="453009"/>
              </a:xfrm>
              <a:prstGeom prst="rect">
                <a:avLst/>
              </a:prstGeom>
              <a:blipFill rotWithShape="0">
                <a:blip r:embed="rId4"/>
                <a:stretch>
                  <a:fillRect l="-834" t="-5405" b="-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Content Placeholder 2"/>
              <p:cNvSpPr txBox="1">
                <a:spLocks/>
              </p:cNvSpPr>
              <p:nvPr/>
            </p:nvSpPr>
            <p:spPr>
              <a:xfrm>
                <a:off x="1005556" y="1782068"/>
                <a:ext cx="4341701"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ea typeface="Cambria Math" panose="02040503050406030204" pitchFamily="18" charset="0"/>
                        </a:rPr>
                        <m:t>J</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e>
                      </m:d>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r>
                        <a:rPr lang="en-US" sz="2000" b="0" i="1" smtClean="0">
                          <a:latin typeface="Cambria Math" panose="02040503050406030204" pitchFamily="18" charset="0"/>
                          <a:ea typeface="Cambria Math" panose="02040503050406030204" pitchFamily="18" charset="0"/>
                        </a:rPr>
                        <m:t>)</m:t>
                      </m:r>
                    </m:oMath>
                  </m:oMathPara>
                </a14:m>
                <a:endParaRPr lang="en-US" sz="2000" dirty="0">
                  <a:latin typeface="Gill Sans MT" panose="020B0502020104020203" pitchFamily="34" charset="0"/>
                </a:endParaRPr>
              </a:p>
            </p:txBody>
          </p:sp>
        </mc:Choice>
        <mc:Fallback xmlns="">
          <p:sp>
            <p:nvSpPr>
              <p:cNvPr id="40" name="Content Placeholder 2"/>
              <p:cNvSpPr txBox="1">
                <a:spLocks noRot="1" noChangeAspect="1" noMove="1" noResize="1" noEditPoints="1" noAdjustHandles="1" noChangeArrowheads="1" noChangeShapeType="1" noTextEdit="1"/>
              </p:cNvSpPr>
              <p:nvPr/>
            </p:nvSpPr>
            <p:spPr>
              <a:xfrm>
                <a:off x="1005556" y="1782068"/>
                <a:ext cx="4341701" cy="276999"/>
              </a:xfrm>
              <a:prstGeom prst="rect">
                <a:avLst/>
              </a:prstGeom>
              <a:blipFill rotWithShape="0">
                <a:blip r:embed="rId5"/>
                <a:stretch>
                  <a:fillRect t="-10870" b="-39130"/>
                </a:stretch>
              </a:blipFill>
            </p:spPr>
            <p:txBody>
              <a:bodyPr/>
              <a:lstStyle/>
              <a:p>
                <a:r>
                  <a:rPr lang="en-US">
                    <a:noFill/>
                  </a:rPr>
                  <a:t> </a:t>
                </a:r>
              </a:p>
            </p:txBody>
          </p:sp>
        </mc:Fallback>
      </mc:AlternateContent>
      <p:sp>
        <p:nvSpPr>
          <p:cNvPr id="45" name="Rectangle 44"/>
          <p:cNvSpPr/>
          <p:nvPr/>
        </p:nvSpPr>
        <p:spPr>
          <a:xfrm>
            <a:off x="691727" y="1738286"/>
            <a:ext cx="5394559" cy="369332"/>
          </a:xfrm>
          <a:prstGeom prst="rect">
            <a:avLst/>
          </a:prstGeom>
        </p:spPr>
        <p:txBody>
          <a:bodyPr wrap="square">
            <a:spAutoFit/>
          </a:bodyPr>
          <a:lstStyle/>
          <a:p>
            <a:r>
              <a:rPr lang="en-US" dirty="0" smtClean="0"/>
              <a:t>Recall, </a:t>
            </a:r>
          </a:p>
        </p:txBody>
      </p:sp>
      <p:grpSp>
        <p:nvGrpSpPr>
          <p:cNvPr id="4" name="Group 3"/>
          <p:cNvGrpSpPr/>
          <p:nvPr/>
        </p:nvGrpSpPr>
        <p:grpSpPr>
          <a:xfrm>
            <a:off x="1559978" y="2115820"/>
            <a:ext cx="3491906" cy="1166410"/>
            <a:chOff x="1559978" y="2115820"/>
            <a:chExt cx="3491906" cy="1166410"/>
          </a:xfrm>
        </p:grpSpPr>
        <mc:AlternateContent xmlns:mc="http://schemas.openxmlformats.org/markup-compatibility/2006" xmlns:a14="http://schemas.microsoft.com/office/drawing/2010/main">
          <mc:Choice Requires="a14">
            <p:sp>
              <p:nvSpPr>
                <p:cNvPr id="46" name="Content Placeholder 2"/>
                <p:cNvSpPr txBox="1">
                  <a:spLocks/>
                </p:cNvSpPr>
                <p:nvPr/>
              </p:nvSpPr>
              <p:spPr>
                <a:xfrm>
                  <a:off x="1559978" y="2560525"/>
                  <a:ext cx="1315151"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left"/>
                      </m:oMathParaPr>
                      <m:oMath xmlns:m="http://schemas.openxmlformats.org/officeDocument/2006/math">
                        <m:r>
                          <a:rPr lang="en-US" sz="2000" b="0" i="0" smtClean="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46" name="Content Placeholder 2"/>
                <p:cNvSpPr txBox="1">
                  <a:spLocks noRot="1" noChangeAspect="1" noMove="1" noResize="1" noEditPoints="1" noAdjustHandles="1" noChangeArrowheads="1" noChangeShapeType="1" noTextEdit="1"/>
                </p:cNvSpPr>
                <p:nvPr/>
              </p:nvSpPr>
              <p:spPr>
                <a:xfrm>
                  <a:off x="1559978" y="2560525"/>
                  <a:ext cx="1315151" cy="276999"/>
                </a:xfrm>
                <a:prstGeom prst="rect">
                  <a:avLst/>
                </a:prstGeom>
                <a:blipFill rotWithShape="0">
                  <a:blip r:embed="rId6"/>
                  <a:stretch>
                    <a:fillRect l="-9259" t="-8889"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2562709" y="2115820"/>
                  <a:ext cx="2489175" cy="11664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sty m:val="p"/>
                                    </m:rPr>
                                    <a:rPr lang="en-US">
                                      <a:latin typeface="Cambria Math" panose="02040503050406030204" pitchFamily="18" charset="0"/>
                                      <a:ea typeface="Cambria Math" panose="02040503050406030204" pitchFamily="18" charset="0"/>
                                    </a:rPr>
                                    <m:t>h</m:t>
                                  </m:r>
                                  <m:r>
                                    <a:rPr lang="en-US" i="1" baseline="-25000">
                                      <a:latin typeface="Cambria Math" panose="02040503050406030204" pitchFamily="18" charset="0"/>
                                      <a:ea typeface="Cambria Math" panose="02040503050406030204" pitchFamily="18" charset="0"/>
                                    </a:rPr>
                                    <m:t>𝜃</m:t>
                                  </m:r>
                                  <m:d>
                                    <m:dPr>
                                      <m:ctrlPr>
                                        <a:rPr lang="en-US" i="1" baseline="-2500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d>
                                        <m:dPr>
                                          <m:ctrlPr>
                                            <a:rPr lang="en-US" i="1" baseline="30000">
                                              <a:latin typeface="Cambria Math" panose="02040503050406030204" pitchFamily="18" charset="0"/>
                                              <a:ea typeface="Cambria Math" panose="02040503050406030204" pitchFamily="18" charset="0"/>
                                            </a:rPr>
                                          </m:ctrlPr>
                                        </m:dPr>
                                        <m:e>
                                          <m:r>
                                            <a:rPr lang="en-US" i="1" baseline="3000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baseline="30000">
                                      <a:latin typeface="Cambria Math" panose="02040503050406030204" pitchFamily="18" charset="0"/>
                                      <a:ea typeface="Cambria Math" panose="02040503050406030204" pitchFamily="18" charset="0"/>
                                    </a:rPr>
                                    <m:t>(1)</m:t>
                                  </m:r>
                                </m:e>
                              </m:mr>
                              <m:mr>
                                <m:e>
                                  <m:r>
                                    <m:rPr>
                                      <m:sty m:val="p"/>
                                    </m:rPr>
                                    <a:rPr lang="en-US">
                                      <a:latin typeface="Cambria Math" panose="02040503050406030204" pitchFamily="18" charset="0"/>
                                      <a:ea typeface="Cambria Math" panose="02040503050406030204" pitchFamily="18" charset="0"/>
                                    </a:rPr>
                                    <m:t>h</m:t>
                                  </m:r>
                                  <m:r>
                                    <a:rPr lang="en-US" i="1" baseline="-25000">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2</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2</m:t>
                                  </m:r>
                                  <m:r>
                                    <a:rPr lang="en-US" i="1" baseline="30000">
                                      <a:latin typeface="Cambria Math" panose="02040503050406030204" pitchFamily="18" charset="0"/>
                                      <a:ea typeface="Cambria Math" panose="02040503050406030204" pitchFamily="18" charset="0"/>
                                    </a:rPr>
                                    <m:t>)</m:t>
                                  </m:r>
                                </m:e>
                              </m:m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e>
                                    </m:mr>
                                    <m:mr>
                                      <m:e>
                                        <m:r>
                                          <m:rPr>
                                            <m:sty m:val="p"/>
                                          </m:rPr>
                                          <a:rPr lang="en-US">
                                            <a:latin typeface="Cambria Math" panose="02040503050406030204" pitchFamily="18" charset="0"/>
                                            <a:ea typeface="Cambria Math" panose="02040503050406030204" pitchFamily="18" charset="0"/>
                                          </a:rPr>
                                          <m:t>h</m:t>
                                        </m:r>
                                        <m:r>
                                          <a:rPr lang="en-US" i="1" baseline="-25000">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𝑚</m:t>
                                        </m:r>
                                        <m:r>
                                          <a:rPr lang="en-US" i="1" baseline="3000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baseline="30000">
                                            <a:latin typeface="Cambria Math" panose="02040503050406030204" pitchFamily="18" charset="0"/>
                                            <a:ea typeface="Cambria Math" panose="02040503050406030204" pitchFamily="18" charset="0"/>
                                          </a:rPr>
                                          <m:t>(</m:t>
                                        </m:r>
                                        <m:r>
                                          <a:rPr lang="en-US" b="0" i="1" baseline="30000" smtClean="0">
                                            <a:latin typeface="Cambria Math" panose="02040503050406030204" pitchFamily="18" charset="0"/>
                                            <a:ea typeface="Cambria Math" panose="02040503050406030204" pitchFamily="18" charset="0"/>
                                          </a:rPr>
                                          <m:t>𝑚</m:t>
                                        </m:r>
                                        <m:r>
                                          <a:rPr lang="en-US" i="1" baseline="30000">
                                            <a:latin typeface="Cambria Math" panose="02040503050406030204" pitchFamily="18" charset="0"/>
                                            <a:ea typeface="Cambria Math" panose="02040503050406030204" pitchFamily="18" charset="0"/>
                                          </a:rPr>
                                          <m:t>)</m:t>
                                        </m:r>
                                      </m:e>
                                    </m:mr>
                                  </m:m>
                                </m:e>
                              </m:mr>
                            </m:m>
                          </m:e>
                        </m:d>
                      </m:oMath>
                    </m:oMathPara>
                  </a14:m>
                  <a:endParaRPr lang="en-US" dirty="0"/>
                </a:p>
              </p:txBody>
            </p:sp>
          </mc:Choice>
          <mc:Fallback xmlns="">
            <p:sp>
              <p:nvSpPr>
                <p:cNvPr id="47" name="Rectangle 46"/>
                <p:cNvSpPr>
                  <a:spLocks noRot="1" noChangeAspect="1" noMove="1" noResize="1" noEditPoints="1" noAdjustHandles="1" noChangeArrowheads="1" noChangeShapeType="1" noTextEdit="1"/>
                </p:cNvSpPr>
                <p:nvPr/>
              </p:nvSpPr>
              <p:spPr>
                <a:xfrm>
                  <a:off x="2562709" y="2115820"/>
                  <a:ext cx="2489175" cy="1166410"/>
                </a:xfrm>
                <a:prstGeom prst="rect">
                  <a:avLst/>
                </a:prstGeom>
                <a:blipFill rotWithShape="0">
                  <a:blip r:embed="rId7"/>
                  <a:stretch>
                    <a:fillRect t="-524"/>
                  </a:stretch>
                </a:blipFill>
              </p:spPr>
              <p:txBody>
                <a:bodyPr/>
                <a:lstStyle/>
                <a:p>
                  <a:r>
                    <a:rPr lang="en-US">
                      <a:noFill/>
                    </a:rPr>
                    <a:t> </a:t>
                  </a:r>
                </a:p>
              </p:txBody>
            </p:sp>
          </mc:Fallback>
        </mc:AlternateContent>
      </p:grpSp>
      <p:grpSp>
        <p:nvGrpSpPr>
          <p:cNvPr id="5" name="Group 4"/>
          <p:cNvGrpSpPr/>
          <p:nvPr/>
        </p:nvGrpSpPr>
        <p:grpSpPr>
          <a:xfrm>
            <a:off x="-10589" y="3375557"/>
            <a:ext cx="5394559" cy="466854"/>
            <a:chOff x="691727" y="3394727"/>
            <a:chExt cx="5394559" cy="466854"/>
          </a:xfrm>
        </p:grpSpPr>
        <p:sp>
          <p:nvSpPr>
            <p:cNvPr id="49" name="Rectangle 48"/>
            <p:cNvSpPr/>
            <p:nvPr/>
          </p:nvSpPr>
          <p:spPr>
            <a:xfrm>
              <a:off x="691727" y="3394727"/>
              <a:ext cx="5394559" cy="369332"/>
            </a:xfrm>
            <a:prstGeom prst="rect">
              <a:avLst/>
            </a:prstGeom>
          </p:spPr>
          <p:txBody>
            <a:bodyPr wrap="square">
              <a:spAutoFit/>
            </a:bodyPr>
            <a:lstStyle/>
            <a:p>
              <a:endParaRPr lang="en-US" dirty="0" smtClean="0"/>
            </a:p>
          </p:txBody>
        </p:sp>
        <mc:AlternateContent xmlns:mc="http://schemas.openxmlformats.org/markup-compatibility/2006" xmlns:a14="http://schemas.microsoft.com/office/drawing/2010/main">
          <mc:Choice Requires="a14">
            <p:sp>
              <p:nvSpPr>
                <p:cNvPr id="50" name="Content Placeholder 2"/>
                <p:cNvSpPr txBox="1">
                  <a:spLocks/>
                </p:cNvSpPr>
                <p:nvPr/>
              </p:nvSpPr>
              <p:spPr>
                <a:xfrm>
                  <a:off x="1261850" y="3491139"/>
                  <a:ext cx="1597156" cy="36048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limLow>
                          <m:limLowPr>
                            <m:ctrlPr>
                              <a:rPr lang="en-US" sz="2000" i="1" smtClean="0">
                                <a:latin typeface="Cambria Math" panose="02040503050406030204" pitchFamily="18" charset="0"/>
                                <a:ea typeface="Cambria Math" panose="02040503050406030204" pitchFamily="18" charset="0"/>
                              </a:rPr>
                            </m:ctrlPr>
                          </m:limLowPr>
                          <m:e>
                            <m:r>
                              <m:rPr>
                                <m:sty m:val="p"/>
                              </m:rPr>
                              <a:rPr lang="en-US" sz="2000">
                                <a:latin typeface="Cambria Math" panose="02040503050406030204" pitchFamily="18" charset="0"/>
                                <a:ea typeface="Cambria Math" panose="02040503050406030204" pitchFamily="18" charset="0"/>
                              </a:rPr>
                              <m:t>min</m:t>
                            </m:r>
                          </m:e>
                          <m:lim>
                            <m:r>
                              <a:rPr lang="en-US" sz="2000" i="1">
                                <a:latin typeface="Cambria Math" panose="02040503050406030204" pitchFamily="18" charset="0"/>
                                <a:ea typeface="Cambria Math" panose="02040503050406030204" pitchFamily="18" charset="0"/>
                              </a:rPr>
                              <m:t>𝜃</m:t>
                            </m:r>
                          </m:lim>
                        </m:limLow>
                        <m:r>
                          <a:rPr lang="en-US" sz="2000" b="0" i="0" smtClean="0">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J</m:t>
                        </m:r>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e>
                        </m:d>
                      </m:oMath>
                    </m:oMathPara>
                  </a14:m>
                  <a:endParaRPr lang="en-US" sz="2000" dirty="0">
                    <a:latin typeface="Gill Sans MT" panose="020B0502020104020203" pitchFamily="34" charset="0"/>
                  </a:endParaRPr>
                </a:p>
              </p:txBody>
            </p:sp>
          </mc:Choice>
          <mc:Fallback xmlns="">
            <p:sp>
              <p:nvSpPr>
                <p:cNvPr id="50" name="Content Placeholder 2"/>
                <p:cNvSpPr txBox="1">
                  <a:spLocks noRot="1" noChangeAspect="1" noMove="1" noResize="1" noEditPoints="1" noAdjustHandles="1" noChangeArrowheads="1" noChangeShapeType="1" noTextEdit="1"/>
                </p:cNvSpPr>
                <p:nvPr/>
              </p:nvSpPr>
              <p:spPr>
                <a:xfrm>
                  <a:off x="1261850" y="3491139"/>
                  <a:ext cx="1597156" cy="360483"/>
                </a:xfrm>
                <a:prstGeom prst="rect">
                  <a:avLst/>
                </a:prstGeom>
                <a:blipFill rotWithShape="0">
                  <a:blip r:embed="rId8"/>
                  <a:stretch>
                    <a:fillRect t="-5085" b="-20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Content Placeholder 2"/>
                <p:cNvSpPr txBox="1">
                  <a:spLocks/>
                </p:cNvSpPr>
                <p:nvPr/>
              </p:nvSpPr>
              <p:spPr>
                <a:xfrm>
                  <a:off x="2562710" y="3491095"/>
                  <a:ext cx="2919621" cy="37048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limLow>
                        <m:limLowPr>
                          <m:ctrlPr>
                            <a:rPr lang="en-US" sz="2000" i="1">
                              <a:latin typeface="Cambria Math" panose="02040503050406030204" pitchFamily="18" charset="0"/>
                              <a:ea typeface="Cambria Math" panose="02040503050406030204" pitchFamily="18" charset="0"/>
                            </a:rPr>
                          </m:ctrlPr>
                        </m:limLowPr>
                        <m:e>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min</m:t>
                          </m:r>
                        </m:e>
                        <m:lim>
                          <m:r>
                            <a:rPr lang="en-US" sz="2000" i="1">
                              <a:latin typeface="Cambria Math" panose="02040503050406030204" pitchFamily="18" charset="0"/>
                              <a:ea typeface="Cambria Math" panose="02040503050406030204" pitchFamily="18" charset="0"/>
                            </a:rPr>
                            <m:t>𝜃</m:t>
                          </m:r>
                        </m:lim>
                      </m:limLow>
                      <m:r>
                        <a:rPr lang="en-US" sz="2000" b="0" i="0"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h</m:t>
                      </m:r>
                      <m:r>
                        <a:rPr lang="en-US" sz="2000" i="1" baseline="-25000" smtClean="0">
                          <a:latin typeface="Cambria Math" panose="02040503050406030204" pitchFamily="18" charset="0"/>
                          <a:ea typeface="Cambria Math" panose="02040503050406030204" pitchFamily="18" charset="0"/>
                        </a:rPr>
                        <m:t>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r>
                            <a:rPr lang="en-US" sz="2000" b="0" i="1" baseline="30000" smtClean="0">
                              <a:latin typeface="Cambria Math" panose="02040503050406030204" pitchFamily="18" charset="0"/>
                              <a:ea typeface="Cambria Math" panose="02040503050406030204" pitchFamily="18" charset="0"/>
                            </a:rPr>
                            <m:t>(</m:t>
                          </m:r>
                          <m:r>
                            <a:rPr lang="en-US" sz="2000" b="0" i="1" baseline="30000" smtClean="0">
                              <a:latin typeface="Cambria Math" panose="02040503050406030204" pitchFamily="18" charset="0"/>
                              <a:ea typeface="Cambria Math" panose="02040503050406030204" pitchFamily="18" charset="0"/>
                            </a:rPr>
                            <m:t>𝑖</m:t>
                          </m:r>
                          <m:r>
                            <a:rPr lang="en-US" sz="2000" b="0" i="1" baseline="30000" smtClean="0">
                              <a:latin typeface="Cambria Math" panose="02040503050406030204" pitchFamily="18" charset="0"/>
                              <a:ea typeface="Cambria Math" panose="02040503050406030204" pitchFamily="18" charset="0"/>
                            </a:rPr>
                            <m:t>)</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oMath>
                  </a14:m>
                  <a:r>
                    <a:rPr lang="en-US" sz="2000" baseline="30000" dirty="0">
                      <a:ea typeface="Cambria Math" panose="02040503050406030204" pitchFamily="18" charset="0"/>
                    </a:rPr>
                    <a:t> </a:t>
                  </a:r>
                  <a14:m>
                    <m:oMath xmlns:m="http://schemas.openxmlformats.org/officeDocument/2006/math">
                      <m:r>
                        <a:rPr lang="en-US" sz="2000" i="1" baseline="30000">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𝑖</m:t>
                      </m:r>
                      <m:r>
                        <a:rPr lang="en-US" sz="2000" i="1" baseline="30000">
                          <a:latin typeface="Cambria Math" panose="02040503050406030204" pitchFamily="18" charset="0"/>
                          <a:ea typeface="Cambria Math" panose="02040503050406030204" pitchFamily="18" charset="0"/>
                        </a:rPr>
                        <m:t>)</m:t>
                      </m:r>
                    </m:oMath>
                  </a14:m>
                  <a:r>
                    <a:rPr lang="en-US" sz="2000" dirty="0" smtClean="0">
                      <a:latin typeface="Gill Sans MT" panose="020B0502020104020203" pitchFamily="34" charset="0"/>
                    </a:rPr>
                    <a:t>)</a:t>
                  </a:r>
                  <a:r>
                    <a:rPr lang="en-US" sz="2000" baseline="30000" dirty="0" smtClean="0">
                      <a:latin typeface="Gill Sans MT" panose="020B0502020104020203" pitchFamily="34" charset="0"/>
                    </a:rPr>
                    <a:t>2</a:t>
                  </a:r>
                  <a:endParaRPr lang="en-US" sz="2000" baseline="30000" dirty="0">
                    <a:latin typeface="Gill Sans MT" panose="020B0502020104020203" pitchFamily="34" charset="0"/>
                  </a:endParaRPr>
                </a:p>
              </p:txBody>
            </p:sp>
          </mc:Choice>
          <mc:Fallback xmlns="">
            <p:sp>
              <p:nvSpPr>
                <p:cNvPr id="52" name="Content Placeholder 2"/>
                <p:cNvSpPr txBox="1">
                  <a:spLocks noRot="1" noChangeAspect="1" noMove="1" noResize="1" noEditPoints="1" noAdjustHandles="1" noChangeArrowheads="1" noChangeShapeType="1" noTextEdit="1"/>
                </p:cNvSpPr>
                <p:nvPr/>
              </p:nvSpPr>
              <p:spPr>
                <a:xfrm>
                  <a:off x="2562710" y="3491095"/>
                  <a:ext cx="2919621" cy="370486"/>
                </a:xfrm>
                <a:prstGeom prst="rect">
                  <a:avLst/>
                </a:prstGeom>
                <a:blipFill rotWithShape="0">
                  <a:blip r:embed="rId9"/>
                  <a:stretch>
                    <a:fillRect l="-1879" t="-30000" b="-18333"/>
                  </a:stretch>
                </a:blipFill>
              </p:spPr>
              <p:txBody>
                <a:bodyPr/>
                <a:lstStyle/>
                <a:p>
                  <a:r>
                    <a:rPr lang="en-US">
                      <a:noFill/>
                    </a:rPr>
                    <a:t> </a:t>
                  </a:r>
                </a:p>
              </p:txBody>
            </p:sp>
          </mc:Fallback>
        </mc:AlternateContent>
      </p:grpSp>
      <p:grpSp>
        <p:nvGrpSpPr>
          <p:cNvPr id="6" name="Group 5"/>
          <p:cNvGrpSpPr/>
          <p:nvPr/>
        </p:nvGrpSpPr>
        <p:grpSpPr>
          <a:xfrm>
            <a:off x="5519936" y="3831431"/>
            <a:ext cx="5394559" cy="461665"/>
            <a:chOff x="6096655" y="3751445"/>
            <a:chExt cx="5394559" cy="461665"/>
          </a:xfrm>
        </p:grpSpPr>
        <mc:AlternateContent xmlns:mc="http://schemas.openxmlformats.org/markup-compatibility/2006" xmlns:a14="http://schemas.microsoft.com/office/drawing/2010/main">
          <mc:Choice Requires="a14">
            <p:sp>
              <p:nvSpPr>
                <p:cNvPr id="59" name="Rectangle 58"/>
                <p:cNvSpPr/>
                <p:nvPr/>
              </p:nvSpPr>
              <p:spPr>
                <a:xfrm>
                  <a:off x="8174519" y="3751445"/>
                  <a:ext cx="2105810" cy="461665"/>
                </a:xfrm>
                <a:prstGeom prst="rect">
                  <a:avLst/>
                </a:prstGeom>
              </p:spPr>
              <p:txBody>
                <a:bodyPr wrap="square">
                  <a:spAutoFit/>
                </a:bodyPr>
                <a:lstStyle/>
                <a:p>
                  <a14:m>
                    <m:oMath xmlns:m="http://schemas.openxmlformats.org/officeDocument/2006/math">
                      <m:r>
                        <a:rPr lang="en-US" sz="2400" i="1" smtClean="0">
                          <a:solidFill>
                            <a:srgbClr val="0070C0"/>
                          </a:solidFill>
                          <a:latin typeface="Cambria Math" panose="02040503050406030204" pitchFamily="18" charset="0"/>
                          <a:ea typeface="Cambria Math" panose="02040503050406030204" pitchFamily="18" charset="0"/>
                        </a:rPr>
                        <m:t>𝐴</m:t>
                      </m:r>
                      <m:r>
                        <a:rPr lang="en-US" sz="2400" i="1" baseline="30000">
                          <a:solidFill>
                            <a:srgbClr val="0070C0"/>
                          </a:solidFill>
                          <a:latin typeface="Cambria Math" panose="02040503050406030204" pitchFamily="18" charset="0"/>
                          <a:ea typeface="Cambria Math" panose="02040503050406030204" pitchFamily="18" charset="0"/>
                        </a:rPr>
                        <m:t>𝑇</m:t>
                      </m:r>
                      <m:r>
                        <a:rPr lang="en-US" sz="2400" i="1">
                          <a:solidFill>
                            <a:srgbClr val="0070C0"/>
                          </a:solidFill>
                          <a:latin typeface="Cambria Math" panose="02040503050406030204" pitchFamily="18" charset="0"/>
                          <a:ea typeface="Cambria Math" panose="02040503050406030204" pitchFamily="18" charset="0"/>
                        </a:rPr>
                        <m:t>𝐴</m:t>
                      </m:r>
                      <m:r>
                        <a:rPr lang="en-US" sz="2400" b="0" i="1" smtClean="0">
                          <a:solidFill>
                            <a:srgbClr val="0070C0"/>
                          </a:solidFill>
                          <a:latin typeface="Cambria Math" panose="02040503050406030204" pitchFamily="18" charset="0"/>
                          <a:ea typeface="Cambria Math" panose="02040503050406030204" pitchFamily="18" charset="0"/>
                        </a:rPr>
                        <m:t>=</m:t>
                      </m:r>
                    </m:oMath>
                  </a14:m>
                  <a:r>
                    <a:rPr lang="en-US" sz="2400" dirty="0" smtClean="0">
                      <a:solidFill>
                        <a:srgbClr val="0070C0"/>
                      </a:solidFill>
                      <a:ea typeface="Cambria Math" panose="02040503050406030204" pitchFamily="18" charset="0"/>
                    </a:rPr>
                    <a:t> </a:t>
                  </a:r>
                  <a14:m>
                    <m:oMath xmlns:m="http://schemas.openxmlformats.org/officeDocument/2006/math">
                      <m:nary>
                        <m:naryPr>
                          <m:chr m:val="∑"/>
                          <m:supHide m:val="on"/>
                          <m:ctrlPr>
                            <a:rPr lang="en-US" sz="2000" i="1">
                              <a:solidFill>
                                <a:srgbClr val="0070C0"/>
                              </a:solidFill>
                              <a:latin typeface="Cambria Math" panose="02040503050406030204" pitchFamily="18" charset="0"/>
                              <a:ea typeface="Cambria Math" panose="02040503050406030204" pitchFamily="18" charset="0"/>
                            </a:rPr>
                          </m:ctrlPr>
                        </m:naryPr>
                        <m:sub>
                          <m:r>
                            <m:rPr>
                              <m:brk m:alnAt="23"/>
                            </m:rPr>
                            <a:rPr lang="en-US" sz="2000" i="1">
                              <a:solidFill>
                                <a:srgbClr val="0070C0"/>
                              </a:solidFill>
                              <a:latin typeface="Cambria Math" panose="02040503050406030204" pitchFamily="18" charset="0"/>
                              <a:ea typeface="Cambria Math" panose="02040503050406030204" pitchFamily="18" charset="0"/>
                            </a:rPr>
                            <m:t>𝑖</m:t>
                          </m:r>
                        </m:sub>
                        <m:sup/>
                        <m:e>
                          <m:r>
                            <a:rPr lang="en-US" sz="2000" i="1">
                              <a:solidFill>
                                <a:srgbClr val="0070C0"/>
                              </a:solidFill>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ea typeface="Cambria Math" panose="02040503050406030204" pitchFamily="18" charset="0"/>
                            </a:rPr>
                            <m:t>𝐴𝑖</m:t>
                          </m:r>
                          <m:r>
                            <m:rPr>
                              <m:nor/>
                            </m:rPr>
                            <a:rPr lang="en-US" sz="2000" baseline="30000" dirty="0">
                              <a:solidFill>
                                <a:srgbClr val="0070C0"/>
                              </a:solidFill>
                              <a:ea typeface="Cambria Math" panose="02040503050406030204" pitchFamily="18" charset="0"/>
                            </a:rPr>
                            <m:t> </m:t>
                          </m:r>
                          <m:r>
                            <m:rPr>
                              <m:nor/>
                            </m:rPr>
                            <a:rPr lang="en-US" sz="2000" dirty="0">
                              <a:solidFill>
                                <a:srgbClr val="0070C0"/>
                              </a:solidFill>
                              <a:latin typeface="Gill Sans MT" panose="020B0502020104020203" pitchFamily="34" charset="0"/>
                            </a:rPr>
                            <m:t>)</m:t>
                          </m:r>
                          <m:r>
                            <m:rPr>
                              <m:nor/>
                            </m:rPr>
                            <a:rPr lang="en-US" sz="2000" baseline="30000" dirty="0">
                              <a:solidFill>
                                <a:srgbClr val="0070C0"/>
                              </a:solidFill>
                              <a:latin typeface="Gill Sans MT" panose="020B0502020104020203" pitchFamily="34" charset="0"/>
                            </a:rPr>
                            <m:t>2</m:t>
                          </m:r>
                        </m:e>
                      </m:nary>
                    </m:oMath>
                  </a14:m>
                  <a:endParaRPr lang="en-US" sz="2000" dirty="0">
                    <a:solidFill>
                      <a:srgbClr val="0070C0"/>
                    </a:solidFill>
                  </a:endParaRPr>
                </a:p>
              </p:txBody>
            </p:sp>
          </mc:Choice>
          <mc:Fallback xmlns="">
            <p:sp>
              <p:nvSpPr>
                <p:cNvPr id="59" name="Rectangle 58"/>
                <p:cNvSpPr>
                  <a:spLocks noRot="1" noChangeAspect="1" noMove="1" noResize="1" noEditPoints="1" noAdjustHandles="1" noChangeArrowheads="1" noChangeShapeType="1" noTextEdit="1"/>
                </p:cNvSpPr>
                <p:nvPr/>
              </p:nvSpPr>
              <p:spPr>
                <a:xfrm>
                  <a:off x="8174519" y="3751445"/>
                  <a:ext cx="2105810" cy="461665"/>
                </a:xfrm>
                <a:prstGeom prst="rect">
                  <a:avLst/>
                </a:prstGeom>
                <a:blipFill rotWithShape="0">
                  <a:blip r:embed="rId10"/>
                  <a:stretch>
                    <a:fillRect l="-578" t="-97333" b="-158667"/>
                  </a:stretch>
                </a:blipFill>
              </p:spPr>
              <p:txBody>
                <a:bodyPr/>
                <a:lstStyle/>
                <a:p>
                  <a:r>
                    <a:rPr lang="en-US">
                      <a:noFill/>
                    </a:rPr>
                    <a:t> </a:t>
                  </a:r>
                </a:p>
              </p:txBody>
            </p:sp>
          </mc:Fallback>
        </mc:AlternateContent>
        <p:sp>
          <p:nvSpPr>
            <p:cNvPr id="60" name="Rectangle 59"/>
            <p:cNvSpPr/>
            <p:nvPr/>
          </p:nvSpPr>
          <p:spPr>
            <a:xfrm>
              <a:off x="6096655" y="3810225"/>
              <a:ext cx="5394559" cy="369332"/>
            </a:xfrm>
            <a:prstGeom prst="rect">
              <a:avLst/>
            </a:prstGeom>
          </p:spPr>
          <p:txBody>
            <a:bodyPr wrap="square">
              <a:spAutoFit/>
            </a:bodyPr>
            <a:lstStyle/>
            <a:p>
              <a:r>
                <a:rPr lang="en-US" dirty="0" smtClean="0">
                  <a:solidFill>
                    <a:srgbClr val="0070C0"/>
                  </a:solidFill>
                </a:rPr>
                <a:t>Recall: inner product, </a:t>
              </a:r>
            </a:p>
          </p:txBody>
        </p:sp>
      </p:grpSp>
      <mc:AlternateContent xmlns:mc="http://schemas.openxmlformats.org/markup-compatibility/2006" xmlns:a14="http://schemas.microsoft.com/office/drawing/2010/main">
        <mc:Choice Requires="a14">
          <p:sp>
            <p:nvSpPr>
              <p:cNvPr id="61" name="Content Placeholder 2"/>
              <p:cNvSpPr txBox="1">
                <a:spLocks/>
              </p:cNvSpPr>
              <p:nvPr/>
            </p:nvSpPr>
            <p:spPr>
              <a:xfrm>
                <a:off x="1860962" y="4395951"/>
                <a:ext cx="3493422" cy="520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left"/>
                    </m:oMathParaPr>
                    <m:oMath xmlns:m="http://schemas.openxmlformats.org/officeDocument/2006/math">
                      <m:limLow>
                        <m:limLowPr>
                          <m:ctrlPr>
                            <a:rPr lang="en-US" sz="2000" i="1">
                              <a:latin typeface="Cambria Math" panose="02040503050406030204" pitchFamily="18" charset="0"/>
                              <a:ea typeface="Cambria Math" panose="02040503050406030204" pitchFamily="18" charset="0"/>
                            </a:rPr>
                          </m:ctrlPr>
                        </m:limLowPr>
                        <m:e>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min</m:t>
                          </m:r>
                        </m:e>
                        <m:lim>
                          <m:r>
                            <a:rPr lang="en-US" sz="2000" i="1">
                              <a:latin typeface="Cambria Math" panose="02040503050406030204" pitchFamily="18" charset="0"/>
                              <a:ea typeface="Cambria Math" panose="02040503050406030204" pitchFamily="18" charset="0"/>
                            </a:rPr>
                            <m:t>𝜃</m:t>
                          </m:r>
                        </m:lim>
                      </m:limLow>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𝑚</m:t>
                          </m:r>
                        </m:den>
                      </m:f>
                      <m:r>
                        <a:rPr lang="en-US" sz="2000" b="0" i="0" smtClean="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𝑇</m:t>
                      </m:r>
                      <m:r>
                        <a:rPr lang="en-US" sz="200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61" name="Content Placeholder 2"/>
              <p:cNvSpPr txBox="1">
                <a:spLocks noRot="1" noChangeAspect="1" noMove="1" noResize="1" noEditPoints="1" noAdjustHandles="1" noChangeArrowheads="1" noChangeShapeType="1" noTextEdit="1"/>
              </p:cNvSpPr>
              <p:nvPr/>
            </p:nvSpPr>
            <p:spPr>
              <a:xfrm>
                <a:off x="1860962" y="4395951"/>
                <a:ext cx="3493422" cy="520399"/>
              </a:xfrm>
              <a:prstGeom prst="rect">
                <a:avLst/>
              </a:prstGeom>
              <a:blipFill rotWithShape="0">
                <a:blip r:embed="rId11"/>
                <a:stretch>
                  <a:fillRect t="-2353" b="-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294941" y="4961618"/>
                <a:ext cx="1132041" cy="439479"/>
              </a:xfrm>
              <a:prstGeom prst="rect">
                <a:avLst/>
              </a:prstGeom>
            </p:spPr>
            <p:txBody>
              <a:bodyPr wrap="none">
                <a:spAutoFit/>
              </a:bodyPr>
              <a:lstStyle/>
              <a:p>
                <a14:m>
                  <m:oMath xmlns:m="http://schemas.openxmlformats.org/officeDocument/2006/math">
                    <m:r>
                      <a:rPr lang="el-GR" sz="2000" i="1" smtClean="0">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𝐽</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0</m:t>
                        </m:r>
                      </m:e>
                    </m:acc>
                  </m:oMath>
                </a14:m>
                <a:r>
                  <a:rPr lang="en-US" sz="2000" dirty="0" smtClean="0"/>
                  <a:t> </a:t>
                </a:r>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1294941" y="4961618"/>
                <a:ext cx="1132041" cy="439479"/>
              </a:xfrm>
              <a:prstGeom prst="rect">
                <a:avLst/>
              </a:prstGeom>
              <a:blipFill rotWithShape="0">
                <a:blip r:embed="rId12"/>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1294322" y="5416066"/>
                <a:ext cx="3553473" cy="528543"/>
              </a:xfrm>
              <a:prstGeom prst="rect">
                <a:avLst/>
              </a:prstGeom>
            </p:spPr>
            <p:txBody>
              <a:bodyPr wrap="none">
                <a:spAutoFit/>
              </a:bodyPr>
              <a:lstStyle/>
              <a:p>
                <a14:m>
                  <m:oMath xmlns:m="http://schemas.openxmlformats.org/officeDocument/2006/math">
                    <m:r>
                      <a:rPr lang="el-GR" sz="2000" i="1" smtClean="0">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𝐽</m:t>
                    </m:r>
                    <m:r>
                      <a:rPr lang="en-US" sz="2000" i="1"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𝑚</m:t>
                        </m:r>
                      </m:den>
                    </m:f>
                    <m:r>
                      <a:rPr lang="en-US" sz="200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𝑇</m:t>
                    </m:r>
                    <m:r>
                      <a:rPr lang="en-US" sz="200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oMath>
                </a14:m>
                <a:endParaRPr lang="en-US" sz="2000" dirty="0">
                  <a:latin typeface="Cambria Math" panose="02040503050406030204" pitchFamily="18" charset="0"/>
                  <a:ea typeface="Cambria Math" panose="02040503050406030204" pitchFamily="18" charset="0"/>
                </a:endParaRPr>
              </a:p>
            </p:txBody>
          </p:sp>
        </mc:Choice>
        <mc:Fallback xmlns="">
          <p:sp>
            <p:nvSpPr>
              <p:cNvPr id="63" name="Rectangle 62"/>
              <p:cNvSpPr>
                <a:spLocks noRot="1" noChangeAspect="1" noMove="1" noResize="1" noEditPoints="1" noAdjustHandles="1" noChangeArrowheads="1" noChangeShapeType="1" noTextEdit="1"/>
              </p:cNvSpPr>
              <p:nvPr/>
            </p:nvSpPr>
            <p:spPr>
              <a:xfrm>
                <a:off x="1294322" y="5416066"/>
                <a:ext cx="3553473" cy="528543"/>
              </a:xfrm>
              <a:prstGeom prst="rect">
                <a:avLst/>
              </a:prstGeom>
              <a:blipFill rotWithShape="0">
                <a:blip r:embed="rId13"/>
                <a:stretch>
                  <a:fillRect b="-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1708281" y="5900813"/>
                <a:ext cx="3139514" cy="528543"/>
              </a:xfrm>
              <a:prstGeom prst="rect">
                <a:avLst/>
              </a:prstGeom>
            </p:spPr>
            <p:txBody>
              <a:bodyPr wrap="none">
                <a:spAutoFit/>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𝑚</m:t>
                        </m:r>
                      </m:den>
                    </m:f>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smtClean="0">
                        <a:latin typeface="Cambria Math" panose="02040503050406030204" pitchFamily="18" charset="0"/>
                        <a:ea typeface="Cambria Math" panose="02040503050406030204" pitchFamily="18" charset="0"/>
                      </a:rPr>
                      <m:t> </m:t>
                    </m:r>
                    <m:r>
                      <a:rPr lang="en-US" sz="200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𝑇</m:t>
                    </m:r>
                    <m:r>
                      <a:rPr lang="en-US" sz="200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oMath>
                </a14:m>
                <a:endParaRPr lang="en-US" sz="2000" dirty="0">
                  <a:latin typeface="Cambria Math" panose="02040503050406030204" pitchFamily="18" charset="0"/>
                  <a:ea typeface="Cambria Math" panose="02040503050406030204" pitchFamily="18" charset="0"/>
                </a:endParaRPr>
              </a:p>
            </p:txBody>
          </p:sp>
        </mc:Choice>
        <mc:Fallback xmlns="">
          <p:sp>
            <p:nvSpPr>
              <p:cNvPr id="68" name="Rectangle 67"/>
              <p:cNvSpPr>
                <a:spLocks noRot="1" noChangeAspect="1" noMove="1" noResize="1" noEditPoints="1" noAdjustHandles="1" noChangeArrowheads="1" noChangeShapeType="1" noTextEdit="1"/>
              </p:cNvSpPr>
              <p:nvPr/>
            </p:nvSpPr>
            <p:spPr>
              <a:xfrm>
                <a:off x="1708281" y="5900813"/>
                <a:ext cx="3139514" cy="528543"/>
              </a:xfrm>
              <a:prstGeom prst="rect">
                <a:avLst/>
              </a:prstGeom>
              <a:blipFill rotWithShape="0">
                <a:blip r:embed="rId14"/>
                <a:stretch>
                  <a:fillRect b="-2299"/>
                </a:stretch>
              </a:blipFill>
            </p:spPr>
            <p:txBody>
              <a:bodyPr/>
              <a:lstStyle/>
              <a:p>
                <a:r>
                  <a:rPr lang="en-US">
                    <a:noFill/>
                  </a:rPr>
                  <a:t> </a:t>
                </a:r>
              </a:p>
            </p:txBody>
          </p:sp>
        </mc:Fallback>
      </mc:AlternateContent>
      <p:grpSp>
        <p:nvGrpSpPr>
          <p:cNvPr id="24" name="Group 23"/>
          <p:cNvGrpSpPr/>
          <p:nvPr/>
        </p:nvGrpSpPr>
        <p:grpSpPr>
          <a:xfrm>
            <a:off x="3021544" y="4496508"/>
            <a:ext cx="1058232" cy="617872"/>
            <a:chOff x="3021544" y="4496508"/>
            <a:chExt cx="1058232" cy="617872"/>
          </a:xfrm>
        </p:grpSpPr>
        <p:sp>
          <p:nvSpPr>
            <p:cNvPr id="110" name="Freeform 109"/>
            <p:cNvSpPr/>
            <p:nvPr/>
          </p:nvSpPr>
          <p:spPr>
            <a:xfrm>
              <a:off x="3021544" y="4496508"/>
              <a:ext cx="1058232" cy="588676"/>
            </a:xfrm>
            <a:custGeom>
              <a:avLst/>
              <a:gdLst>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0 w 560070"/>
                <a:gd name="connsiteY4" fmla="*/ 285750 h 285750"/>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244854 w 560070"/>
                <a:gd name="connsiteY4" fmla="*/ 281940 h 285750"/>
                <a:gd name="connsiteX5" fmla="*/ 0 w 560070"/>
                <a:gd name="connsiteY5" fmla="*/ 285750 h 28575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126744 w 560070"/>
                <a:gd name="connsiteY4" fmla="*/ 312420 h 312420"/>
                <a:gd name="connsiteX5" fmla="*/ 0 w 560070"/>
                <a:gd name="connsiteY5" fmla="*/ 285750 h 31242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206754 w 560070"/>
                <a:gd name="connsiteY4" fmla="*/ 308610 h 312420"/>
                <a:gd name="connsiteX5" fmla="*/ 126744 w 560070"/>
                <a:gd name="connsiteY5" fmla="*/ 312420 h 312420"/>
                <a:gd name="connsiteX6" fmla="*/ 0 w 560070"/>
                <a:gd name="connsiteY6" fmla="*/ 285750 h 31242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130554 w 560070"/>
                <a:gd name="connsiteY4" fmla="*/ 510540 h 510540"/>
                <a:gd name="connsiteX5" fmla="*/ 126744 w 560070"/>
                <a:gd name="connsiteY5" fmla="*/ 312420 h 510540"/>
                <a:gd name="connsiteX6" fmla="*/ 0 w 560070"/>
                <a:gd name="connsiteY6"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02004 w 560070"/>
                <a:gd name="connsiteY4" fmla="*/ 40767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263904 w 560070"/>
                <a:gd name="connsiteY4" fmla="*/ 49911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40386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9560 h 518160"/>
                <a:gd name="connsiteX8" fmla="*/ 0 w 560070"/>
                <a:gd name="connsiteY8" fmla="*/ 285750 h 51816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3845 h 518160"/>
                <a:gd name="connsiteX8" fmla="*/ 0 w 560070"/>
                <a:gd name="connsiteY8" fmla="*/ 285750 h 51816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384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321054 w 560070"/>
                <a:gd name="connsiteY4" fmla="*/ 289560 h 514350"/>
                <a:gd name="connsiteX5" fmla="*/ 265809 w 560070"/>
                <a:gd name="connsiteY5" fmla="*/ 514350 h 514350"/>
                <a:gd name="connsiteX6" fmla="*/ 130554 w 560070"/>
                <a:gd name="connsiteY6" fmla="*/ 510540 h 514350"/>
                <a:gd name="connsiteX7" fmla="*/ 126744 w 560070"/>
                <a:gd name="connsiteY7" fmla="*/ 287655 h 514350"/>
                <a:gd name="connsiteX8" fmla="*/ 0 w 560070"/>
                <a:gd name="connsiteY8" fmla="*/ 285750 h 51435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6730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321054 w 560070"/>
                <a:gd name="connsiteY4" fmla="*/ 289560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433068 w 560070"/>
                <a:gd name="connsiteY4" fmla="*/ 287655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82245 w 560070"/>
                <a:gd name="connsiteY7" fmla="*/ 28384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433068 w 560070"/>
                <a:gd name="connsiteY4" fmla="*/ 287655 h 514350"/>
                <a:gd name="connsiteX5" fmla="*/ 373220 w 560070"/>
                <a:gd name="connsiteY5" fmla="*/ 508635 h 514350"/>
                <a:gd name="connsiteX6" fmla="*/ 27746 w 560070"/>
                <a:gd name="connsiteY6" fmla="*/ 514350 h 514350"/>
                <a:gd name="connsiteX7" fmla="*/ 82245 w 560070"/>
                <a:gd name="connsiteY7" fmla="*/ 283845 h 514350"/>
                <a:gd name="connsiteX8" fmla="*/ 0 w 560070"/>
                <a:gd name="connsiteY8" fmla="*/ 285750 h 514350"/>
                <a:gd name="connsiteX0" fmla="*/ 0 w 1915286"/>
                <a:gd name="connsiteY0" fmla="*/ 316230 h 544830"/>
                <a:gd name="connsiteX1" fmla="*/ 64770 w 1915286"/>
                <a:gd name="connsiteY1" fmla="*/ 34290 h 544830"/>
                <a:gd name="connsiteX2" fmla="*/ 1915286 w 1915286"/>
                <a:gd name="connsiteY2" fmla="*/ 0 h 544830"/>
                <a:gd name="connsiteX3" fmla="*/ 495300 w 1915286"/>
                <a:gd name="connsiteY3" fmla="*/ 316230 h 544830"/>
                <a:gd name="connsiteX4" fmla="*/ 433068 w 1915286"/>
                <a:gd name="connsiteY4" fmla="*/ 318135 h 544830"/>
                <a:gd name="connsiteX5" fmla="*/ 373220 w 1915286"/>
                <a:gd name="connsiteY5" fmla="*/ 539115 h 544830"/>
                <a:gd name="connsiteX6" fmla="*/ 27746 w 1915286"/>
                <a:gd name="connsiteY6" fmla="*/ 544830 h 544830"/>
                <a:gd name="connsiteX7" fmla="*/ 82245 w 1915286"/>
                <a:gd name="connsiteY7" fmla="*/ 314325 h 544830"/>
                <a:gd name="connsiteX8" fmla="*/ 0 w 1915286"/>
                <a:gd name="connsiteY8" fmla="*/ 316230 h 544830"/>
                <a:gd name="connsiteX0" fmla="*/ 6625 w 1887540"/>
                <a:gd name="connsiteY0" fmla="*/ 474726 h 544830"/>
                <a:gd name="connsiteX1" fmla="*/ 37024 w 1887540"/>
                <a:gd name="connsiteY1" fmla="*/ 34290 h 544830"/>
                <a:gd name="connsiteX2" fmla="*/ 1887540 w 1887540"/>
                <a:gd name="connsiteY2" fmla="*/ 0 h 544830"/>
                <a:gd name="connsiteX3" fmla="*/ 467554 w 1887540"/>
                <a:gd name="connsiteY3" fmla="*/ 316230 h 544830"/>
                <a:gd name="connsiteX4" fmla="*/ 405322 w 1887540"/>
                <a:gd name="connsiteY4" fmla="*/ 318135 h 544830"/>
                <a:gd name="connsiteX5" fmla="*/ 345474 w 1887540"/>
                <a:gd name="connsiteY5" fmla="*/ 539115 h 544830"/>
                <a:gd name="connsiteX6" fmla="*/ 0 w 1887540"/>
                <a:gd name="connsiteY6" fmla="*/ 544830 h 544830"/>
                <a:gd name="connsiteX7" fmla="*/ 54499 w 1887540"/>
                <a:gd name="connsiteY7" fmla="*/ 314325 h 544830"/>
                <a:gd name="connsiteX8" fmla="*/ 6625 w 1887540"/>
                <a:gd name="connsiteY8" fmla="*/ 474726 h 544830"/>
                <a:gd name="connsiteX0" fmla="*/ 6625 w 1896424"/>
                <a:gd name="connsiteY0" fmla="*/ 474726 h 544830"/>
                <a:gd name="connsiteX1" fmla="*/ 37024 w 1896424"/>
                <a:gd name="connsiteY1" fmla="*/ 34290 h 544830"/>
                <a:gd name="connsiteX2" fmla="*/ 1887540 w 1896424"/>
                <a:gd name="connsiteY2" fmla="*/ 0 h 544830"/>
                <a:gd name="connsiteX3" fmla="*/ 1896424 w 1896424"/>
                <a:gd name="connsiteY3" fmla="*/ 468630 h 544830"/>
                <a:gd name="connsiteX4" fmla="*/ 405322 w 1896424"/>
                <a:gd name="connsiteY4" fmla="*/ 318135 h 544830"/>
                <a:gd name="connsiteX5" fmla="*/ 345474 w 1896424"/>
                <a:gd name="connsiteY5" fmla="*/ 539115 h 544830"/>
                <a:gd name="connsiteX6" fmla="*/ 0 w 1896424"/>
                <a:gd name="connsiteY6" fmla="*/ 544830 h 544830"/>
                <a:gd name="connsiteX7" fmla="*/ 54499 w 1896424"/>
                <a:gd name="connsiteY7" fmla="*/ 314325 h 544830"/>
                <a:gd name="connsiteX8" fmla="*/ 6625 w 1896424"/>
                <a:gd name="connsiteY8" fmla="*/ 474726 h 544830"/>
                <a:gd name="connsiteX0" fmla="*/ 6625 w 1896424"/>
                <a:gd name="connsiteY0" fmla="*/ 474726 h 544830"/>
                <a:gd name="connsiteX1" fmla="*/ 37024 w 1896424"/>
                <a:gd name="connsiteY1" fmla="*/ 34290 h 544830"/>
                <a:gd name="connsiteX2" fmla="*/ 1887540 w 1896424"/>
                <a:gd name="connsiteY2" fmla="*/ 0 h 544830"/>
                <a:gd name="connsiteX3" fmla="*/ 1896424 w 1896424"/>
                <a:gd name="connsiteY3" fmla="*/ 468630 h 544830"/>
                <a:gd name="connsiteX4" fmla="*/ 345474 w 1896424"/>
                <a:gd name="connsiteY4" fmla="*/ 539115 h 544830"/>
                <a:gd name="connsiteX5" fmla="*/ 0 w 1896424"/>
                <a:gd name="connsiteY5" fmla="*/ 544830 h 544830"/>
                <a:gd name="connsiteX6" fmla="*/ 54499 w 1896424"/>
                <a:gd name="connsiteY6" fmla="*/ 314325 h 544830"/>
                <a:gd name="connsiteX7" fmla="*/ 6625 w 1896424"/>
                <a:gd name="connsiteY7" fmla="*/ 474726 h 544830"/>
                <a:gd name="connsiteX0" fmla="*/ 6625 w 1896424"/>
                <a:gd name="connsiteY0" fmla="*/ 474726 h 544830"/>
                <a:gd name="connsiteX1" fmla="*/ 37024 w 1896424"/>
                <a:gd name="connsiteY1" fmla="*/ 34290 h 544830"/>
                <a:gd name="connsiteX2" fmla="*/ 1887540 w 1896424"/>
                <a:gd name="connsiteY2" fmla="*/ 0 h 544830"/>
                <a:gd name="connsiteX3" fmla="*/ 1896424 w 1896424"/>
                <a:gd name="connsiteY3" fmla="*/ 468630 h 544830"/>
                <a:gd name="connsiteX4" fmla="*/ 345474 w 1896424"/>
                <a:gd name="connsiteY4" fmla="*/ 539115 h 544830"/>
                <a:gd name="connsiteX5" fmla="*/ 0 w 1896424"/>
                <a:gd name="connsiteY5" fmla="*/ 544830 h 544830"/>
                <a:gd name="connsiteX6" fmla="*/ 6625 w 1896424"/>
                <a:gd name="connsiteY6" fmla="*/ 474726 h 544830"/>
                <a:gd name="connsiteX0" fmla="*/ 0 w 1889799"/>
                <a:gd name="connsiteY0" fmla="*/ 474726 h 539115"/>
                <a:gd name="connsiteX1" fmla="*/ 30399 w 1889799"/>
                <a:gd name="connsiteY1" fmla="*/ 34290 h 539115"/>
                <a:gd name="connsiteX2" fmla="*/ 1880915 w 1889799"/>
                <a:gd name="connsiteY2" fmla="*/ 0 h 539115"/>
                <a:gd name="connsiteX3" fmla="*/ 1889799 w 1889799"/>
                <a:gd name="connsiteY3" fmla="*/ 468630 h 539115"/>
                <a:gd name="connsiteX4" fmla="*/ 338849 w 1889799"/>
                <a:gd name="connsiteY4" fmla="*/ 539115 h 539115"/>
                <a:gd name="connsiteX5" fmla="*/ 0 w 1889799"/>
                <a:gd name="connsiteY5" fmla="*/ 474726 h 539115"/>
                <a:gd name="connsiteX0" fmla="*/ 0 w 1889799"/>
                <a:gd name="connsiteY0" fmla="*/ 474726 h 474726"/>
                <a:gd name="connsiteX1" fmla="*/ 30399 w 1889799"/>
                <a:gd name="connsiteY1" fmla="*/ 34290 h 474726"/>
                <a:gd name="connsiteX2" fmla="*/ 1880915 w 1889799"/>
                <a:gd name="connsiteY2" fmla="*/ 0 h 474726"/>
                <a:gd name="connsiteX3" fmla="*/ 1889799 w 1889799"/>
                <a:gd name="connsiteY3" fmla="*/ 468630 h 474726"/>
                <a:gd name="connsiteX4" fmla="*/ 0 w 1889799"/>
                <a:gd name="connsiteY4" fmla="*/ 474726 h 474726"/>
                <a:gd name="connsiteX0" fmla="*/ 0 w 1889799"/>
                <a:gd name="connsiteY0" fmla="*/ 474726 h 474726"/>
                <a:gd name="connsiteX1" fmla="*/ 938 w 1889799"/>
                <a:gd name="connsiteY1" fmla="*/ 34290 h 474726"/>
                <a:gd name="connsiteX2" fmla="*/ 1880915 w 1889799"/>
                <a:gd name="connsiteY2" fmla="*/ 0 h 474726"/>
                <a:gd name="connsiteX3" fmla="*/ 1889799 w 1889799"/>
                <a:gd name="connsiteY3" fmla="*/ 468630 h 474726"/>
                <a:gd name="connsiteX4" fmla="*/ 0 w 1889799"/>
                <a:gd name="connsiteY4" fmla="*/ 474726 h 474726"/>
                <a:gd name="connsiteX0" fmla="*/ 0 w 1889799"/>
                <a:gd name="connsiteY0" fmla="*/ 440436 h 440436"/>
                <a:gd name="connsiteX1" fmla="*/ 938 w 1889799"/>
                <a:gd name="connsiteY1" fmla="*/ 0 h 440436"/>
                <a:gd name="connsiteX2" fmla="*/ 1880915 w 1889799"/>
                <a:gd name="connsiteY2" fmla="*/ 2286 h 440436"/>
                <a:gd name="connsiteX3" fmla="*/ 1889799 w 1889799"/>
                <a:gd name="connsiteY3" fmla="*/ 434340 h 440436"/>
                <a:gd name="connsiteX4" fmla="*/ 0 w 1889799"/>
                <a:gd name="connsiteY4" fmla="*/ 440436 h 440436"/>
                <a:gd name="connsiteX0" fmla="*/ 0 w 1884889"/>
                <a:gd name="connsiteY0" fmla="*/ 440436 h 440436"/>
                <a:gd name="connsiteX1" fmla="*/ 938 w 1884889"/>
                <a:gd name="connsiteY1" fmla="*/ 0 h 440436"/>
                <a:gd name="connsiteX2" fmla="*/ 1880915 w 1884889"/>
                <a:gd name="connsiteY2" fmla="*/ 2286 h 440436"/>
                <a:gd name="connsiteX3" fmla="*/ 1884889 w 1884889"/>
                <a:gd name="connsiteY3" fmla="*/ 434340 h 440436"/>
                <a:gd name="connsiteX4" fmla="*/ 0 w 1884889"/>
                <a:gd name="connsiteY4" fmla="*/ 440436 h 440436"/>
                <a:gd name="connsiteX0" fmla="*/ 0 w 1881214"/>
                <a:gd name="connsiteY0" fmla="*/ 440436 h 440436"/>
                <a:gd name="connsiteX1" fmla="*/ 938 w 1881214"/>
                <a:gd name="connsiteY1" fmla="*/ 0 h 440436"/>
                <a:gd name="connsiteX2" fmla="*/ 1880915 w 1881214"/>
                <a:gd name="connsiteY2" fmla="*/ 2286 h 440436"/>
                <a:gd name="connsiteX3" fmla="*/ 1879979 w 1881214"/>
                <a:gd name="connsiteY3" fmla="*/ 434340 h 440436"/>
                <a:gd name="connsiteX4" fmla="*/ 0 w 1881214"/>
                <a:gd name="connsiteY4" fmla="*/ 440436 h 4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214" h="440436">
                  <a:moveTo>
                    <a:pt x="0" y="440436"/>
                  </a:moveTo>
                  <a:cubicBezTo>
                    <a:pt x="313" y="293624"/>
                    <a:pt x="625" y="146812"/>
                    <a:pt x="938" y="0"/>
                  </a:cubicBezTo>
                  <a:lnTo>
                    <a:pt x="1880915" y="2286"/>
                  </a:lnTo>
                  <a:cubicBezTo>
                    <a:pt x="1882240" y="146304"/>
                    <a:pt x="1878654" y="290322"/>
                    <a:pt x="1879979" y="434340"/>
                  </a:cubicBezTo>
                  <a:lnTo>
                    <a:pt x="0" y="440436"/>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Rectangle 14"/>
                <p:cNvSpPr/>
                <p:nvPr/>
              </p:nvSpPr>
              <p:spPr>
                <a:xfrm>
                  <a:off x="3320204" y="4745048"/>
                  <a:ext cx="479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𝐴</m:t>
                        </m:r>
                        <m:r>
                          <a:rPr lang="en-US" i="1" baseline="30000">
                            <a:solidFill>
                              <a:srgbClr val="0070C0"/>
                            </a:solidFill>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3320204" y="4745048"/>
                  <a:ext cx="479875" cy="369332"/>
                </a:xfrm>
                <a:prstGeom prst="rect">
                  <a:avLst/>
                </a:prstGeom>
                <a:blipFill rotWithShape="0">
                  <a:blip r:embed="rId15"/>
                  <a:stretch>
                    <a:fillRect/>
                  </a:stretch>
                </a:blipFill>
              </p:spPr>
              <p:txBody>
                <a:bodyPr/>
                <a:lstStyle/>
                <a:p>
                  <a:r>
                    <a:rPr lang="en-US">
                      <a:noFill/>
                    </a:rPr>
                    <a:t> </a:t>
                  </a:r>
                </a:p>
              </p:txBody>
            </p:sp>
          </mc:Fallback>
        </mc:AlternateContent>
      </p:grpSp>
      <p:grpSp>
        <p:nvGrpSpPr>
          <p:cNvPr id="23" name="Group 22"/>
          <p:cNvGrpSpPr/>
          <p:nvPr/>
        </p:nvGrpSpPr>
        <p:grpSpPr>
          <a:xfrm>
            <a:off x="4095408" y="4496508"/>
            <a:ext cx="972108" cy="617872"/>
            <a:chOff x="4095408" y="4496508"/>
            <a:chExt cx="972108" cy="617872"/>
          </a:xfrm>
        </p:grpSpPr>
        <p:sp>
          <p:nvSpPr>
            <p:cNvPr id="111" name="Freeform 110"/>
            <p:cNvSpPr/>
            <p:nvPr/>
          </p:nvSpPr>
          <p:spPr>
            <a:xfrm>
              <a:off x="4095408" y="4496508"/>
              <a:ext cx="972108" cy="588676"/>
            </a:xfrm>
            <a:custGeom>
              <a:avLst/>
              <a:gdLst>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0 w 560070"/>
                <a:gd name="connsiteY4" fmla="*/ 285750 h 285750"/>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244854 w 560070"/>
                <a:gd name="connsiteY4" fmla="*/ 281940 h 285750"/>
                <a:gd name="connsiteX5" fmla="*/ 0 w 560070"/>
                <a:gd name="connsiteY5" fmla="*/ 285750 h 28575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126744 w 560070"/>
                <a:gd name="connsiteY4" fmla="*/ 312420 h 312420"/>
                <a:gd name="connsiteX5" fmla="*/ 0 w 560070"/>
                <a:gd name="connsiteY5" fmla="*/ 285750 h 31242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206754 w 560070"/>
                <a:gd name="connsiteY4" fmla="*/ 308610 h 312420"/>
                <a:gd name="connsiteX5" fmla="*/ 126744 w 560070"/>
                <a:gd name="connsiteY5" fmla="*/ 312420 h 312420"/>
                <a:gd name="connsiteX6" fmla="*/ 0 w 560070"/>
                <a:gd name="connsiteY6" fmla="*/ 285750 h 31242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130554 w 560070"/>
                <a:gd name="connsiteY4" fmla="*/ 510540 h 510540"/>
                <a:gd name="connsiteX5" fmla="*/ 126744 w 560070"/>
                <a:gd name="connsiteY5" fmla="*/ 312420 h 510540"/>
                <a:gd name="connsiteX6" fmla="*/ 0 w 560070"/>
                <a:gd name="connsiteY6"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02004 w 560070"/>
                <a:gd name="connsiteY4" fmla="*/ 40767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263904 w 560070"/>
                <a:gd name="connsiteY4" fmla="*/ 49911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40386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9560 h 518160"/>
                <a:gd name="connsiteX8" fmla="*/ 0 w 560070"/>
                <a:gd name="connsiteY8" fmla="*/ 285750 h 51816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3845 h 518160"/>
                <a:gd name="connsiteX8" fmla="*/ 0 w 560070"/>
                <a:gd name="connsiteY8" fmla="*/ 285750 h 51816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384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321054 w 560070"/>
                <a:gd name="connsiteY4" fmla="*/ 289560 h 514350"/>
                <a:gd name="connsiteX5" fmla="*/ 265809 w 560070"/>
                <a:gd name="connsiteY5" fmla="*/ 514350 h 514350"/>
                <a:gd name="connsiteX6" fmla="*/ 130554 w 560070"/>
                <a:gd name="connsiteY6" fmla="*/ 510540 h 514350"/>
                <a:gd name="connsiteX7" fmla="*/ 126744 w 560070"/>
                <a:gd name="connsiteY7" fmla="*/ 287655 h 514350"/>
                <a:gd name="connsiteX8" fmla="*/ 0 w 560070"/>
                <a:gd name="connsiteY8" fmla="*/ 285750 h 51435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6730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321054 w 560070"/>
                <a:gd name="connsiteY4" fmla="*/ 289560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433068 w 560070"/>
                <a:gd name="connsiteY4" fmla="*/ 287655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82245 w 560070"/>
                <a:gd name="connsiteY7" fmla="*/ 28384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433068 w 560070"/>
                <a:gd name="connsiteY4" fmla="*/ 287655 h 514350"/>
                <a:gd name="connsiteX5" fmla="*/ 373220 w 560070"/>
                <a:gd name="connsiteY5" fmla="*/ 508635 h 514350"/>
                <a:gd name="connsiteX6" fmla="*/ 27746 w 560070"/>
                <a:gd name="connsiteY6" fmla="*/ 514350 h 514350"/>
                <a:gd name="connsiteX7" fmla="*/ 82245 w 560070"/>
                <a:gd name="connsiteY7" fmla="*/ 283845 h 514350"/>
                <a:gd name="connsiteX8" fmla="*/ 0 w 560070"/>
                <a:gd name="connsiteY8" fmla="*/ 285750 h 514350"/>
                <a:gd name="connsiteX0" fmla="*/ 0 w 1915286"/>
                <a:gd name="connsiteY0" fmla="*/ 316230 h 544830"/>
                <a:gd name="connsiteX1" fmla="*/ 64770 w 1915286"/>
                <a:gd name="connsiteY1" fmla="*/ 34290 h 544830"/>
                <a:gd name="connsiteX2" fmla="*/ 1915286 w 1915286"/>
                <a:gd name="connsiteY2" fmla="*/ 0 h 544830"/>
                <a:gd name="connsiteX3" fmla="*/ 495300 w 1915286"/>
                <a:gd name="connsiteY3" fmla="*/ 316230 h 544830"/>
                <a:gd name="connsiteX4" fmla="*/ 433068 w 1915286"/>
                <a:gd name="connsiteY4" fmla="*/ 318135 h 544830"/>
                <a:gd name="connsiteX5" fmla="*/ 373220 w 1915286"/>
                <a:gd name="connsiteY5" fmla="*/ 539115 h 544830"/>
                <a:gd name="connsiteX6" fmla="*/ 27746 w 1915286"/>
                <a:gd name="connsiteY6" fmla="*/ 544830 h 544830"/>
                <a:gd name="connsiteX7" fmla="*/ 82245 w 1915286"/>
                <a:gd name="connsiteY7" fmla="*/ 314325 h 544830"/>
                <a:gd name="connsiteX8" fmla="*/ 0 w 1915286"/>
                <a:gd name="connsiteY8" fmla="*/ 316230 h 544830"/>
                <a:gd name="connsiteX0" fmla="*/ 6625 w 1887540"/>
                <a:gd name="connsiteY0" fmla="*/ 474726 h 544830"/>
                <a:gd name="connsiteX1" fmla="*/ 37024 w 1887540"/>
                <a:gd name="connsiteY1" fmla="*/ 34290 h 544830"/>
                <a:gd name="connsiteX2" fmla="*/ 1887540 w 1887540"/>
                <a:gd name="connsiteY2" fmla="*/ 0 h 544830"/>
                <a:gd name="connsiteX3" fmla="*/ 467554 w 1887540"/>
                <a:gd name="connsiteY3" fmla="*/ 316230 h 544830"/>
                <a:gd name="connsiteX4" fmla="*/ 405322 w 1887540"/>
                <a:gd name="connsiteY4" fmla="*/ 318135 h 544830"/>
                <a:gd name="connsiteX5" fmla="*/ 345474 w 1887540"/>
                <a:gd name="connsiteY5" fmla="*/ 539115 h 544830"/>
                <a:gd name="connsiteX6" fmla="*/ 0 w 1887540"/>
                <a:gd name="connsiteY6" fmla="*/ 544830 h 544830"/>
                <a:gd name="connsiteX7" fmla="*/ 54499 w 1887540"/>
                <a:gd name="connsiteY7" fmla="*/ 314325 h 544830"/>
                <a:gd name="connsiteX8" fmla="*/ 6625 w 1887540"/>
                <a:gd name="connsiteY8" fmla="*/ 474726 h 544830"/>
                <a:gd name="connsiteX0" fmla="*/ 6625 w 1896424"/>
                <a:gd name="connsiteY0" fmla="*/ 474726 h 544830"/>
                <a:gd name="connsiteX1" fmla="*/ 37024 w 1896424"/>
                <a:gd name="connsiteY1" fmla="*/ 34290 h 544830"/>
                <a:gd name="connsiteX2" fmla="*/ 1887540 w 1896424"/>
                <a:gd name="connsiteY2" fmla="*/ 0 h 544830"/>
                <a:gd name="connsiteX3" fmla="*/ 1896424 w 1896424"/>
                <a:gd name="connsiteY3" fmla="*/ 468630 h 544830"/>
                <a:gd name="connsiteX4" fmla="*/ 405322 w 1896424"/>
                <a:gd name="connsiteY4" fmla="*/ 318135 h 544830"/>
                <a:gd name="connsiteX5" fmla="*/ 345474 w 1896424"/>
                <a:gd name="connsiteY5" fmla="*/ 539115 h 544830"/>
                <a:gd name="connsiteX6" fmla="*/ 0 w 1896424"/>
                <a:gd name="connsiteY6" fmla="*/ 544830 h 544830"/>
                <a:gd name="connsiteX7" fmla="*/ 54499 w 1896424"/>
                <a:gd name="connsiteY7" fmla="*/ 314325 h 544830"/>
                <a:gd name="connsiteX8" fmla="*/ 6625 w 1896424"/>
                <a:gd name="connsiteY8" fmla="*/ 474726 h 544830"/>
                <a:gd name="connsiteX0" fmla="*/ 6625 w 1896424"/>
                <a:gd name="connsiteY0" fmla="*/ 474726 h 544830"/>
                <a:gd name="connsiteX1" fmla="*/ 37024 w 1896424"/>
                <a:gd name="connsiteY1" fmla="*/ 34290 h 544830"/>
                <a:gd name="connsiteX2" fmla="*/ 1887540 w 1896424"/>
                <a:gd name="connsiteY2" fmla="*/ 0 h 544830"/>
                <a:gd name="connsiteX3" fmla="*/ 1896424 w 1896424"/>
                <a:gd name="connsiteY3" fmla="*/ 468630 h 544830"/>
                <a:gd name="connsiteX4" fmla="*/ 345474 w 1896424"/>
                <a:gd name="connsiteY4" fmla="*/ 539115 h 544830"/>
                <a:gd name="connsiteX5" fmla="*/ 0 w 1896424"/>
                <a:gd name="connsiteY5" fmla="*/ 544830 h 544830"/>
                <a:gd name="connsiteX6" fmla="*/ 54499 w 1896424"/>
                <a:gd name="connsiteY6" fmla="*/ 314325 h 544830"/>
                <a:gd name="connsiteX7" fmla="*/ 6625 w 1896424"/>
                <a:gd name="connsiteY7" fmla="*/ 474726 h 544830"/>
                <a:gd name="connsiteX0" fmla="*/ 6625 w 1896424"/>
                <a:gd name="connsiteY0" fmla="*/ 474726 h 544830"/>
                <a:gd name="connsiteX1" fmla="*/ 37024 w 1896424"/>
                <a:gd name="connsiteY1" fmla="*/ 34290 h 544830"/>
                <a:gd name="connsiteX2" fmla="*/ 1887540 w 1896424"/>
                <a:gd name="connsiteY2" fmla="*/ 0 h 544830"/>
                <a:gd name="connsiteX3" fmla="*/ 1896424 w 1896424"/>
                <a:gd name="connsiteY3" fmla="*/ 468630 h 544830"/>
                <a:gd name="connsiteX4" fmla="*/ 345474 w 1896424"/>
                <a:gd name="connsiteY4" fmla="*/ 539115 h 544830"/>
                <a:gd name="connsiteX5" fmla="*/ 0 w 1896424"/>
                <a:gd name="connsiteY5" fmla="*/ 544830 h 544830"/>
                <a:gd name="connsiteX6" fmla="*/ 6625 w 1896424"/>
                <a:gd name="connsiteY6" fmla="*/ 474726 h 544830"/>
                <a:gd name="connsiteX0" fmla="*/ 0 w 1889799"/>
                <a:gd name="connsiteY0" fmla="*/ 474726 h 539115"/>
                <a:gd name="connsiteX1" fmla="*/ 30399 w 1889799"/>
                <a:gd name="connsiteY1" fmla="*/ 34290 h 539115"/>
                <a:gd name="connsiteX2" fmla="*/ 1880915 w 1889799"/>
                <a:gd name="connsiteY2" fmla="*/ 0 h 539115"/>
                <a:gd name="connsiteX3" fmla="*/ 1889799 w 1889799"/>
                <a:gd name="connsiteY3" fmla="*/ 468630 h 539115"/>
                <a:gd name="connsiteX4" fmla="*/ 338849 w 1889799"/>
                <a:gd name="connsiteY4" fmla="*/ 539115 h 539115"/>
                <a:gd name="connsiteX5" fmla="*/ 0 w 1889799"/>
                <a:gd name="connsiteY5" fmla="*/ 474726 h 539115"/>
                <a:gd name="connsiteX0" fmla="*/ 0 w 1889799"/>
                <a:gd name="connsiteY0" fmla="*/ 474726 h 474726"/>
                <a:gd name="connsiteX1" fmla="*/ 30399 w 1889799"/>
                <a:gd name="connsiteY1" fmla="*/ 34290 h 474726"/>
                <a:gd name="connsiteX2" fmla="*/ 1880915 w 1889799"/>
                <a:gd name="connsiteY2" fmla="*/ 0 h 474726"/>
                <a:gd name="connsiteX3" fmla="*/ 1889799 w 1889799"/>
                <a:gd name="connsiteY3" fmla="*/ 468630 h 474726"/>
                <a:gd name="connsiteX4" fmla="*/ 0 w 1889799"/>
                <a:gd name="connsiteY4" fmla="*/ 474726 h 474726"/>
                <a:gd name="connsiteX0" fmla="*/ 0 w 1889799"/>
                <a:gd name="connsiteY0" fmla="*/ 474726 h 474726"/>
                <a:gd name="connsiteX1" fmla="*/ 938 w 1889799"/>
                <a:gd name="connsiteY1" fmla="*/ 34290 h 474726"/>
                <a:gd name="connsiteX2" fmla="*/ 1880915 w 1889799"/>
                <a:gd name="connsiteY2" fmla="*/ 0 h 474726"/>
                <a:gd name="connsiteX3" fmla="*/ 1889799 w 1889799"/>
                <a:gd name="connsiteY3" fmla="*/ 468630 h 474726"/>
                <a:gd name="connsiteX4" fmla="*/ 0 w 1889799"/>
                <a:gd name="connsiteY4" fmla="*/ 474726 h 474726"/>
                <a:gd name="connsiteX0" fmla="*/ 0 w 1889799"/>
                <a:gd name="connsiteY0" fmla="*/ 440436 h 440436"/>
                <a:gd name="connsiteX1" fmla="*/ 938 w 1889799"/>
                <a:gd name="connsiteY1" fmla="*/ 0 h 440436"/>
                <a:gd name="connsiteX2" fmla="*/ 1880915 w 1889799"/>
                <a:gd name="connsiteY2" fmla="*/ 2286 h 440436"/>
                <a:gd name="connsiteX3" fmla="*/ 1889799 w 1889799"/>
                <a:gd name="connsiteY3" fmla="*/ 434340 h 440436"/>
                <a:gd name="connsiteX4" fmla="*/ 0 w 1889799"/>
                <a:gd name="connsiteY4" fmla="*/ 440436 h 440436"/>
                <a:gd name="connsiteX0" fmla="*/ 0 w 1884889"/>
                <a:gd name="connsiteY0" fmla="*/ 440436 h 440436"/>
                <a:gd name="connsiteX1" fmla="*/ 938 w 1884889"/>
                <a:gd name="connsiteY1" fmla="*/ 0 h 440436"/>
                <a:gd name="connsiteX2" fmla="*/ 1880915 w 1884889"/>
                <a:gd name="connsiteY2" fmla="*/ 2286 h 440436"/>
                <a:gd name="connsiteX3" fmla="*/ 1884889 w 1884889"/>
                <a:gd name="connsiteY3" fmla="*/ 434340 h 440436"/>
                <a:gd name="connsiteX4" fmla="*/ 0 w 1884889"/>
                <a:gd name="connsiteY4" fmla="*/ 440436 h 440436"/>
                <a:gd name="connsiteX0" fmla="*/ 0 w 1881214"/>
                <a:gd name="connsiteY0" fmla="*/ 440436 h 440436"/>
                <a:gd name="connsiteX1" fmla="*/ 938 w 1881214"/>
                <a:gd name="connsiteY1" fmla="*/ 0 h 440436"/>
                <a:gd name="connsiteX2" fmla="*/ 1880915 w 1881214"/>
                <a:gd name="connsiteY2" fmla="*/ 2286 h 440436"/>
                <a:gd name="connsiteX3" fmla="*/ 1879979 w 1881214"/>
                <a:gd name="connsiteY3" fmla="*/ 434340 h 440436"/>
                <a:gd name="connsiteX4" fmla="*/ 0 w 1881214"/>
                <a:gd name="connsiteY4" fmla="*/ 440436 h 4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214" h="440436">
                  <a:moveTo>
                    <a:pt x="0" y="440436"/>
                  </a:moveTo>
                  <a:cubicBezTo>
                    <a:pt x="313" y="293624"/>
                    <a:pt x="625" y="146812"/>
                    <a:pt x="938" y="0"/>
                  </a:cubicBezTo>
                  <a:lnTo>
                    <a:pt x="1880915" y="2286"/>
                  </a:lnTo>
                  <a:cubicBezTo>
                    <a:pt x="1882240" y="146304"/>
                    <a:pt x="1878654" y="290322"/>
                    <a:pt x="1879979" y="434340"/>
                  </a:cubicBezTo>
                  <a:lnTo>
                    <a:pt x="0" y="440436"/>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2" name="Rectangle 111"/>
                <p:cNvSpPr/>
                <p:nvPr/>
              </p:nvSpPr>
              <p:spPr>
                <a:xfrm>
                  <a:off x="4378436" y="4745048"/>
                  <a:ext cx="385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𝐴</m:t>
                        </m:r>
                      </m:oMath>
                    </m:oMathPara>
                  </a14:m>
                  <a:endParaRPr lang="en-US" dirty="0"/>
                </a:p>
              </p:txBody>
            </p:sp>
          </mc:Choice>
          <mc:Fallback xmlns="">
            <p:sp>
              <p:nvSpPr>
                <p:cNvPr id="112" name="Rectangle 111"/>
                <p:cNvSpPr>
                  <a:spLocks noRot="1" noChangeAspect="1" noMove="1" noResize="1" noEditPoints="1" noAdjustHandles="1" noChangeArrowheads="1" noChangeShapeType="1" noTextEdit="1"/>
                </p:cNvSpPr>
                <p:nvPr/>
              </p:nvSpPr>
              <p:spPr>
                <a:xfrm>
                  <a:off x="4378436" y="4745048"/>
                  <a:ext cx="385683" cy="369332"/>
                </a:xfrm>
                <a:prstGeom prst="rect">
                  <a:avLst/>
                </a:prstGeom>
                <a:blipFill rotWithShape="0">
                  <a:blip r:embed="rId16"/>
                  <a:stretch>
                    <a:fillRect/>
                  </a:stretch>
                </a:blipFill>
              </p:spPr>
              <p:txBody>
                <a:bodyPr/>
                <a:lstStyle/>
                <a:p>
                  <a:r>
                    <a:rPr lang="en-US">
                      <a:noFill/>
                    </a:rPr>
                    <a:t> </a:t>
                  </a:r>
                </a:p>
              </p:txBody>
            </p:sp>
          </mc:Fallback>
        </mc:AlternateContent>
      </p:grpSp>
      <p:grpSp>
        <p:nvGrpSpPr>
          <p:cNvPr id="22" name="Group 21"/>
          <p:cNvGrpSpPr/>
          <p:nvPr/>
        </p:nvGrpSpPr>
        <p:grpSpPr>
          <a:xfrm>
            <a:off x="2927648" y="3838216"/>
            <a:ext cx="6087273" cy="440436"/>
            <a:chOff x="2927648" y="3838216"/>
            <a:chExt cx="6087273" cy="440436"/>
          </a:xfrm>
        </p:grpSpPr>
        <p:sp>
          <p:nvSpPr>
            <p:cNvPr id="109" name="Freeform 108"/>
            <p:cNvSpPr/>
            <p:nvPr/>
          </p:nvSpPr>
          <p:spPr>
            <a:xfrm>
              <a:off x="2927648" y="3838216"/>
              <a:ext cx="2335520" cy="440436"/>
            </a:xfrm>
            <a:custGeom>
              <a:avLst/>
              <a:gdLst>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0 w 560070"/>
                <a:gd name="connsiteY4" fmla="*/ 285750 h 285750"/>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244854 w 560070"/>
                <a:gd name="connsiteY4" fmla="*/ 281940 h 285750"/>
                <a:gd name="connsiteX5" fmla="*/ 0 w 560070"/>
                <a:gd name="connsiteY5" fmla="*/ 285750 h 28575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126744 w 560070"/>
                <a:gd name="connsiteY4" fmla="*/ 312420 h 312420"/>
                <a:gd name="connsiteX5" fmla="*/ 0 w 560070"/>
                <a:gd name="connsiteY5" fmla="*/ 285750 h 31242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206754 w 560070"/>
                <a:gd name="connsiteY4" fmla="*/ 308610 h 312420"/>
                <a:gd name="connsiteX5" fmla="*/ 126744 w 560070"/>
                <a:gd name="connsiteY5" fmla="*/ 312420 h 312420"/>
                <a:gd name="connsiteX6" fmla="*/ 0 w 560070"/>
                <a:gd name="connsiteY6" fmla="*/ 285750 h 31242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130554 w 560070"/>
                <a:gd name="connsiteY4" fmla="*/ 510540 h 510540"/>
                <a:gd name="connsiteX5" fmla="*/ 126744 w 560070"/>
                <a:gd name="connsiteY5" fmla="*/ 312420 h 510540"/>
                <a:gd name="connsiteX6" fmla="*/ 0 w 560070"/>
                <a:gd name="connsiteY6"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02004 w 560070"/>
                <a:gd name="connsiteY4" fmla="*/ 40767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263904 w 560070"/>
                <a:gd name="connsiteY4" fmla="*/ 49911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40386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9560 h 518160"/>
                <a:gd name="connsiteX8" fmla="*/ 0 w 560070"/>
                <a:gd name="connsiteY8" fmla="*/ 285750 h 51816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3845 h 518160"/>
                <a:gd name="connsiteX8" fmla="*/ 0 w 560070"/>
                <a:gd name="connsiteY8" fmla="*/ 285750 h 51816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384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321054 w 560070"/>
                <a:gd name="connsiteY4" fmla="*/ 289560 h 514350"/>
                <a:gd name="connsiteX5" fmla="*/ 265809 w 560070"/>
                <a:gd name="connsiteY5" fmla="*/ 514350 h 514350"/>
                <a:gd name="connsiteX6" fmla="*/ 130554 w 560070"/>
                <a:gd name="connsiteY6" fmla="*/ 510540 h 514350"/>
                <a:gd name="connsiteX7" fmla="*/ 126744 w 560070"/>
                <a:gd name="connsiteY7" fmla="*/ 287655 h 514350"/>
                <a:gd name="connsiteX8" fmla="*/ 0 w 560070"/>
                <a:gd name="connsiteY8" fmla="*/ 285750 h 51435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6730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321054 w 560070"/>
                <a:gd name="connsiteY4" fmla="*/ 289560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433068 w 560070"/>
                <a:gd name="connsiteY4" fmla="*/ 287655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82245 w 560070"/>
                <a:gd name="connsiteY7" fmla="*/ 28384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433068 w 560070"/>
                <a:gd name="connsiteY4" fmla="*/ 287655 h 514350"/>
                <a:gd name="connsiteX5" fmla="*/ 373220 w 560070"/>
                <a:gd name="connsiteY5" fmla="*/ 508635 h 514350"/>
                <a:gd name="connsiteX6" fmla="*/ 27746 w 560070"/>
                <a:gd name="connsiteY6" fmla="*/ 514350 h 514350"/>
                <a:gd name="connsiteX7" fmla="*/ 82245 w 560070"/>
                <a:gd name="connsiteY7" fmla="*/ 283845 h 514350"/>
                <a:gd name="connsiteX8" fmla="*/ 0 w 560070"/>
                <a:gd name="connsiteY8" fmla="*/ 285750 h 514350"/>
                <a:gd name="connsiteX0" fmla="*/ 0 w 1915286"/>
                <a:gd name="connsiteY0" fmla="*/ 316230 h 544830"/>
                <a:gd name="connsiteX1" fmla="*/ 64770 w 1915286"/>
                <a:gd name="connsiteY1" fmla="*/ 34290 h 544830"/>
                <a:gd name="connsiteX2" fmla="*/ 1915286 w 1915286"/>
                <a:gd name="connsiteY2" fmla="*/ 0 h 544830"/>
                <a:gd name="connsiteX3" fmla="*/ 495300 w 1915286"/>
                <a:gd name="connsiteY3" fmla="*/ 316230 h 544830"/>
                <a:gd name="connsiteX4" fmla="*/ 433068 w 1915286"/>
                <a:gd name="connsiteY4" fmla="*/ 318135 h 544830"/>
                <a:gd name="connsiteX5" fmla="*/ 373220 w 1915286"/>
                <a:gd name="connsiteY5" fmla="*/ 539115 h 544830"/>
                <a:gd name="connsiteX6" fmla="*/ 27746 w 1915286"/>
                <a:gd name="connsiteY6" fmla="*/ 544830 h 544830"/>
                <a:gd name="connsiteX7" fmla="*/ 82245 w 1915286"/>
                <a:gd name="connsiteY7" fmla="*/ 314325 h 544830"/>
                <a:gd name="connsiteX8" fmla="*/ 0 w 1915286"/>
                <a:gd name="connsiteY8" fmla="*/ 316230 h 544830"/>
                <a:gd name="connsiteX0" fmla="*/ 6625 w 1887540"/>
                <a:gd name="connsiteY0" fmla="*/ 474726 h 544830"/>
                <a:gd name="connsiteX1" fmla="*/ 37024 w 1887540"/>
                <a:gd name="connsiteY1" fmla="*/ 34290 h 544830"/>
                <a:gd name="connsiteX2" fmla="*/ 1887540 w 1887540"/>
                <a:gd name="connsiteY2" fmla="*/ 0 h 544830"/>
                <a:gd name="connsiteX3" fmla="*/ 467554 w 1887540"/>
                <a:gd name="connsiteY3" fmla="*/ 316230 h 544830"/>
                <a:gd name="connsiteX4" fmla="*/ 405322 w 1887540"/>
                <a:gd name="connsiteY4" fmla="*/ 318135 h 544830"/>
                <a:gd name="connsiteX5" fmla="*/ 345474 w 1887540"/>
                <a:gd name="connsiteY5" fmla="*/ 539115 h 544830"/>
                <a:gd name="connsiteX6" fmla="*/ 0 w 1887540"/>
                <a:gd name="connsiteY6" fmla="*/ 544830 h 544830"/>
                <a:gd name="connsiteX7" fmla="*/ 54499 w 1887540"/>
                <a:gd name="connsiteY7" fmla="*/ 314325 h 544830"/>
                <a:gd name="connsiteX8" fmla="*/ 6625 w 1887540"/>
                <a:gd name="connsiteY8" fmla="*/ 474726 h 544830"/>
                <a:gd name="connsiteX0" fmla="*/ 6625 w 1896424"/>
                <a:gd name="connsiteY0" fmla="*/ 474726 h 544830"/>
                <a:gd name="connsiteX1" fmla="*/ 37024 w 1896424"/>
                <a:gd name="connsiteY1" fmla="*/ 34290 h 544830"/>
                <a:gd name="connsiteX2" fmla="*/ 1887540 w 1896424"/>
                <a:gd name="connsiteY2" fmla="*/ 0 h 544830"/>
                <a:gd name="connsiteX3" fmla="*/ 1896424 w 1896424"/>
                <a:gd name="connsiteY3" fmla="*/ 468630 h 544830"/>
                <a:gd name="connsiteX4" fmla="*/ 405322 w 1896424"/>
                <a:gd name="connsiteY4" fmla="*/ 318135 h 544830"/>
                <a:gd name="connsiteX5" fmla="*/ 345474 w 1896424"/>
                <a:gd name="connsiteY5" fmla="*/ 539115 h 544830"/>
                <a:gd name="connsiteX6" fmla="*/ 0 w 1896424"/>
                <a:gd name="connsiteY6" fmla="*/ 544830 h 544830"/>
                <a:gd name="connsiteX7" fmla="*/ 54499 w 1896424"/>
                <a:gd name="connsiteY7" fmla="*/ 314325 h 544830"/>
                <a:gd name="connsiteX8" fmla="*/ 6625 w 1896424"/>
                <a:gd name="connsiteY8" fmla="*/ 474726 h 544830"/>
                <a:gd name="connsiteX0" fmla="*/ 6625 w 1896424"/>
                <a:gd name="connsiteY0" fmla="*/ 474726 h 544830"/>
                <a:gd name="connsiteX1" fmla="*/ 37024 w 1896424"/>
                <a:gd name="connsiteY1" fmla="*/ 34290 h 544830"/>
                <a:gd name="connsiteX2" fmla="*/ 1887540 w 1896424"/>
                <a:gd name="connsiteY2" fmla="*/ 0 h 544830"/>
                <a:gd name="connsiteX3" fmla="*/ 1896424 w 1896424"/>
                <a:gd name="connsiteY3" fmla="*/ 468630 h 544830"/>
                <a:gd name="connsiteX4" fmla="*/ 345474 w 1896424"/>
                <a:gd name="connsiteY4" fmla="*/ 539115 h 544830"/>
                <a:gd name="connsiteX5" fmla="*/ 0 w 1896424"/>
                <a:gd name="connsiteY5" fmla="*/ 544830 h 544830"/>
                <a:gd name="connsiteX6" fmla="*/ 54499 w 1896424"/>
                <a:gd name="connsiteY6" fmla="*/ 314325 h 544830"/>
                <a:gd name="connsiteX7" fmla="*/ 6625 w 1896424"/>
                <a:gd name="connsiteY7" fmla="*/ 474726 h 544830"/>
                <a:gd name="connsiteX0" fmla="*/ 6625 w 1896424"/>
                <a:gd name="connsiteY0" fmla="*/ 474726 h 544830"/>
                <a:gd name="connsiteX1" fmla="*/ 37024 w 1896424"/>
                <a:gd name="connsiteY1" fmla="*/ 34290 h 544830"/>
                <a:gd name="connsiteX2" fmla="*/ 1887540 w 1896424"/>
                <a:gd name="connsiteY2" fmla="*/ 0 h 544830"/>
                <a:gd name="connsiteX3" fmla="*/ 1896424 w 1896424"/>
                <a:gd name="connsiteY3" fmla="*/ 468630 h 544830"/>
                <a:gd name="connsiteX4" fmla="*/ 345474 w 1896424"/>
                <a:gd name="connsiteY4" fmla="*/ 539115 h 544830"/>
                <a:gd name="connsiteX5" fmla="*/ 0 w 1896424"/>
                <a:gd name="connsiteY5" fmla="*/ 544830 h 544830"/>
                <a:gd name="connsiteX6" fmla="*/ 6625 w 1896424"/>
                <a:gd name="connsiteY6" fmla="*/ 474726 h 544830"/>
                <a:gd name="connsiteX0" fmla="*/ 0 w 1889799"/>
                <a:gd name="connsiteY0" fmla="*/ 474726 h 539115"/>
                <a:gd name="connsiteX1" fmla="*/ 30399 w 1889799"/>
                <a:gd name="connsiteY1" fmla="*/ 34290 h 539115"/>
                <a:gd name="connsiteX2" fmla="*/ 1880915 w 1889799"/>
                <a:gd name="connsiteY2" fmla="*/ 0 h 539115"/>
                <a:gd name="connsiteX3" fmla="*/ 1889799 w 1889799"/>
                <a:gd name="connsiteY3" fmla="*/ 468630 h 539115"/>
                <a:gd name="connsiteX4" fmla="*/ 338849 w 1889799"/>
                <a:gd name="connsiteY4" fmla="*/ 539115 h 539115"/>
                <a:gd name="connsiteX5" fmla="*/ 0 w 1889799"/>
                <a:gd name="connsiteY5" fmla="*/ 474726 h 539115"/>
                <a:gd name="connsiteX0" fmla="*/ 0 w 1889799"/>
                <a:gd name="connsiteY0" fmla="*/ 474726 h 474726"/>
                <a:gd name="connsiteX1" fmla="*/ 30399 w 1889799"/>
                <a:gd name="connsiteY1" fmla="*/ 34290 h 474726"/>
                <a:gd name="connsiteX2" fmla="*/ 1880915 w 1889799"/>
                <a:gd name="connsiteY2" fmla="*/ 0 h 474726"/>
                <a:gd name="connsiteX3" fmla="*/ 1889799 w 1889799"/>
                <a:gd name="connsiteY3" fmla="*/ 468630 h 474726"/>
                <a:gd name="connsiteX4" fmla="*/ 0 w 1889799"/>
                <a:gd name="connsiteY4" fmla="*/ 474726 h 474726"/>
                <a:gd name="connsiteX0" fmla="*/ 0 w 1889799"/>
                <a:gd name="connsiteY0" fmla="*/ 474726 h 474726"/>
                <a:gd name="connsiteX1" fmla="*/ 938 w 1889799"/>
                <a:gd name="connsiteY1" fmla="*/ 34290 h 474726"/>
                <a:gd name="connsiteX2" fmla="*/ 1880915 w 1889799"/>
                <a:gd name="connsiteY2" fmla="*/ 0 h 474726"/>
                <a:gd name="connsiteX3" fmla="*/ 1889799 w 1889799"/>
                <a:gd name="connsiteY3" fmla="*/ 468630 h 474726"/>
                <a:gd name="connsiteX4" fmla="*/ 0 w 1889799"/>
                <a:gd name="connsiteY4" fmla="*/ 474726 h 474726"/>
                <a:gd name="connsiteX0" fmla="*/ 0 w 1889799"/>
                <a:gd name="connsiteY0" fmla="*/ 440436 h 440436"/>
                <a:gd name="connsiteX1" fmla="*/ 938 w 1889799"/>
                <a:gd name="connsiteY1" fmla="*/ 0 h 440436"/>
                <a:gd name="connsiteX2" fmla="*/ 1880915 w 1889799"/>
                <a:gd name="connsiteY2" fmla="*/ 2286 h 440436"/>
                <a:gd name="connsiteX3" fmla="*/ 1889799 w 1889799"/>
                <a:gd name="connsiteY3" fmla="*/ 434340 h 440436"/>
                <a:gd name="connsiteX4" fmla="*/ 0 w 1889799"/>
                <a:gd name="connsiteY4" fmla="*/ 440436 h 440436"/>
                <a:gd name="connsiteX0" fmla="*/ 0 w 1884889"/>
                <a:gd name="connsiteY0" fmla="*/ 440436 h 440436"/>
                <a:gd name="connsiteX1" fmla="*/ 938 w 1884889"/>
                <a:gd name="connsiteY1" fmla="*/ 0 h 440436"/>
                <a:gd name="connsiteX2" fmla="*/ 1880915 w 1884889"/>
                <a:gd name="connsiteY2" fmla="*/ 2286 h 440436"/>
                <a:gd name="connsiteX3" fmla="*/ 1884889 w 1884889"/>
                <a:gd name="connsiteY3" fmla="*/ 434340 h 440436"/>
                <a:gd name="connsiteX4" fmla="*/ 0 w 1884889"/>
                <a:gd name="connsiteY4" fmla="*/ 440436 h 440436"/>
                <a:gd name="connsiteX0" fmla="*/ 0 w 1881214"/>
                <a:gd name="connsiteY0" fmla="*/ 440436 h 440436"/>
                <a:gd name="connsiteX1" fmla="*/ 938 w 1881214"/>
                <a:gd name="connsiteY1" fmla="*/ 0 h 440436"/>
                <a:gd name="connsiteX2" fmla="*/ 1880915 w 1881214"/>
                <a:gd name="connsiteY2" fmla="*/ 2286 h 440436"/>
                <a:gd name="connsiteX3" fmla="*/ 1879979 w 1881214"/>
                <a:gd name="connsiteY3" fmla="*/ 434340 h 440436"/>
                <a:gd name="connsiteX4" fmla="*/ 0 w 1881214"/>
                <a:gd name="connsiteY4" fmla="*/ 440436 h 4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214" h="440436">
                  <a:moveTo>
                    <a:pt x="0" y="440436"/>
                  </a:moveTo>
                  <a:cubicBezTo>
                    <a:pt x="313" y="293624"/>
                    <a:pt x="625" y="146812"/>
                    <a:pt x="938" y="0"/>
                  </a:cubicBezTo>
                  <a:lnTo>
                    <a:pt x="1880915" y="2286"/>
                  </a:lnTo>
                  <a:cubicBezTo>
                    <a:pt x="1882240" y="146304"/>
                    <a:pt x="1878654" y="290322"/>
                    <a:pt x="1879979" y="434340"/>
                  </a:cubicBezTo>
                  <a:lnTo>
                    <a:pt x="0" y="440436"/>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Elbow Connector 112"/>
            <p:cNvCxnSpPr>
              <a:stCxn id="115" idx="4"/>
              <a:endCxn id="114" idx="4"/>
            </p:cNvCxnSpPr>
            <p:nvPr/>
          </p:nvCxnSpPr>
          <p:spPr>
            <a:xfrm rot="5400000">
              <a:off x="6473027" y="1846067"/>
              <a:ext cx="54967" cy="4810203"/>
            </a:xfrm>
            <a:prstGeom prst="bentConnector3">
              <a:avLst>
                <a:gd name="adj1" fmla="val 39067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4" name="Oval 113"/>
            <p:cNvSpPr/>
            <p:nvPr/>
          </p:nvSpPr>
          <p:spPr>
            <a:xfrm>
              <a:off x="3986097" y="406003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5" name="Oval 114"/>
            <p:cNvSpPr/>
            <p:nvPr/>
          </p:nvSpPr>
          <p:spPr>
            <a:xfrm>
              <a:off x="8796300" y="400506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Tree>
    <p:extLst>
      <p:ext uri="{BB962C8B-B14F-4D97-AF65-F5344CB8AC3E}">
        <p14:creationId xmlns:p14="http://schemas.microsoft.com/office/powerpoint/2010/main" val="358394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500"/>
                                        <p:tgtEl>
                                          <p:spTgt spid="1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61" grpId="0"/>
      <p:bldP spid="3" grpId="0"/>
      <p:bldP spid="63" grpId="0"/>
      <p:bldP spid="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3" name="Rectangle 72"/>
              <p:cNvSpPr/>
              <p:nvPr/>
            </p:nvSpPr>
            <p:spPr>
              <a:xfrm>
                <a:off x="1249734" y="1753223"/>
                <a:ext cx="4847353" cy="528543"/>
              </a:xfrm>
              <a:prstGeom prst="rect">
                <a:avLst/>
              </a:prstGeom>
            </p:spPr>
            <p:txBody>
              <a:bodyPr wrap="none">
                <a:spAutoFit/>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𝑚</m:t>
                        </m:r>
                      </m:den>
                    </m:f>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smtClean="0">
                        <a:latin typeface="Cambria Math" panose="02040503050406030204" pitchFamily="18" charset="0"/>
                        <a:ea typeface="Cambria Math" panose="02040503050406030204" pitchFamily="18" charset="0"/>
                      </a:rPr>
                      <m:t> </m:t>
                    </m:r>
                    <m:r>
                      <a:rPr lang="en-US" sz="2000" b="0" i="0" smtClean="0">
                        <a:latin typeface="Cambria Math" panose="02040503050406030204" pitchFamily="18" charset="0"/>
                        <a:ea typeface="Cambria Math" panose="02040503050406030204" pitchFamily="18" charset="0"/>
                      </a:rPr>
                      <m:t>    </m:t>
                    </m:r>
                    <m:d>
                      <m:dPr>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𝑌𝑇</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baseline="30000">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𝑌</m:t>
                        </m:r>
                      </m:e>
                    </m:d>
                  </m:oMath>
                </a14:m>
                <a:endParaRPr lang="en-US" sz="2000" dirty="0">
                  <a:latin typeface="Cambria Math" panose="02040503050406030204" pitchFamily="18" charset="0"/>
                  <a:ea typeface="Cambria Math" panose="02040503050406030204" pitchFamily="18" charset="0"/>
                </a:endParaRPr>
              </a:p>
            </p:txBody>
          </p:sp>
        </mc:Choice>
        <mc:Fallback xmlns="">
          <p:sp>
            <p:nvSpPr>
              <p:cNvPr id="73" name="Rectangle 72"/>
              <p:cNvSpPr>
                <a:spLocks noRot="1" noChangeAspect="1" noMove="1" noResize="1" noEditPoints="1" noAdjustHandles="1" noChangeArrowheads="1" noChangeShapeType="1" noTextEdit="1"/>
              </p:cNvSpPr>
              <p:nvPr/>
            </p:nvSpPr>
            <p:spPr>
              <a:xfrm>
                <a:off x="1249734" y="1753223"/>
                <a:ext cx="4847353" cy="528543"/>
              </a:xfrm>
              <a:prstGeom prst="rect">
                <a:avLst/>
              </a:prstGeom>
              <a:blipFill rotWithShape="0">
                <a:blip r:embed="rId3"/>
                <a:stretch>
                  <a:fillRect b="-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1249734" y="1753222"/>
                <a:ext cx="4851393" cy="528543"/>
              </a:xfrm>
              <a:prstGeom prst="rect">
                <a:avLst/>
              </a:prstGeom>
            </p:spPr>
            <p:txBody>
              <a:bodyPr wrap="none">
                <a:spAutoFit/>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𝑚</m:t>
                        </m:r>
                      </m:den>
                    </m:f>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𝑡𝑟</m:t>
                    </m:r>
                    <m:d>
                      <m:dPr>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𝜃</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𝜃</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𝑌</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𝑌𝑇</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baseline="30000">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𝑌</m:t>
                        </m:r>
                      </m:e>
                    </m:d>
                  </m:oMath>
                </a14:m>
                <a:endParaRPr lang="en-US" sz="2000" dirty="0">
                  <a:latin typeface="Cambria Math" panose="02040503050406030204" pitchFamily="18" charset="0"/>
                  <a:ea typeface="Cambria Math" panose="02040503050406030204" pitchFamily="18" charset="0"/>
                </a:endParaRPr>
              </a:p>
            </p:txBody>
          </p:sp>
        </mc:Choice>
        <mc:Fallback xmlns="">
          <p:sp>
            <p:nvSpPr>
              <p:cNvPr id="81" name="Rectangle 80"/>
              <p:cNvSpPr>
                <a:spLocks noRot="1" noChangeAspect="1" noMove="1" noResize="1" noEditPoints="1" noAdjustHandles="1" noChangeArrowheads="1" noChangeShapeType="1" noTextEdit="1"/>
              </p:cNvSpPr>
              <p:nvPr/>
            </p:nvSpPr>
            <p:spPr>
              <a:xfrm>
                <a:off x="1249734" y="1753222"/>
                <a:ext cx="4851393" cy="528543"/>
              </a:xfrm>
              <a:prstGeom prst="rect">
                <a:avLst/>
              </a:prstGeom>
              <a:blipFill rotWithShape="0">
                <a:blip r:embed="rId4"/>
                <a:stretch>
                  <a:fillRect b="-3488"/>
                </a:stretch>
              </a:blipFill>
            </p:spPr>
            <p:txBody>
              <a:bodyPr/>
              <a:lstStyle/>
              <a:p>
                <a:r>
                  <a:rPr lang="en-US">
                    <a:noFill/>
                  </a:rPr>
                  <a:t> </a:t>
                </a:r>
              </a:p>
            </p:txBody>
          </p:sp>
        </mc:Fallback>
      </mc:AlternateContent>
      <p:sp>
        <p:nvSpPr>
          <p:cNvPr id="10" name="Title 1"/>
          <p:cNvSpPr txBox="1">
            <a:spLocks/>
          </p:cNvSpPr>
          <p:nvPr/>
        </p:nvSpPr>
        <p:spPr>
          <a:xfrm>
            <a:off x="838200" y="181492"/>
            <a:ext cx="5251759"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Closed form solution</a:t>
            </a:r>
            <a:endParaRPr lang="en-US" dirty="0"/>
          </a:p>
        </p:txBody>
      </p:sp>
      <p:sp>
        <p:nvSpPr>
          <p:cNvPr id="11" name="Content Placeholder 2"/>
          <p:cNvSpPr>
            <a:spLocks noGrp="1"/>
          </p:cNvSpPr>
          <p:nvPr>
            <p:ph idx="1"/>
          </p:nvPr>
        </p:nvSpPr>
        <p:spPr>
          <a:xfrm>
            <a:off x="838200" y="791502"/>
            <a:ext cx="11126452" cy="409709"/>
          </a:xfrm>
        </p:spPr>
        <p:txBody>
          <a:bodyPr>
            <a:noAutofit/>
          </a:bodyPr>
          <a:lstStyle/>
          <a:p>
            <a:pPr marL="0" indent="0">
              <a:buNone/>
            </a:pPr>
            <a:r>
              <a:rPr lang="en-US" sz="2400" dirty="0" smtClean="0"/>
              <a:t>… solving parameters more directly than using an incremental or iterative approach</a:t>
            </a:r>
            <a:endParaRPr lang="en-US" sz="2400" dirty="0"/>
          </a:p>
        </p:txBody>
      </p:sp>
      <p:sp>
        <p:nvSpPr>
          <p:cNvPr id="123" name="Rectangle 122"/>
          <p:cNvSpPr/>
          <p:nvPr/>
        </p:nvSpPr>
        <p:spPr>
          <a:xfrm>
            <a:off x="1277275" y="6175942"/>
            <a:ext cx="5394559" cy="369332"/>
          </a:xfrm>
          <a:prstGeom prst="rect">
            <a:avLst/>
          </a:prstGeom>
        </p:spPr>
        <p:txBody>
          <a:bodyPr wrap="square">
            <a:spAutoFit/>
          </a:bodyPr>
          <a:lstStyle/>
          <a:p>
            <a:r>
              <a:rPr lang="en-US" dirty="0" smtClean="0"/>
              <a:t>Closed form solution without Gradient Descent</a:t>
            </a:r>
          </a:p>
        </p:txBody>
      </p:sp>
      <mc:AlternateContent xmlns:mc="http://schemas.openxmlformats.org/markup-compatibility/2006" xmlns:a14="http://schemas.microsoft.com/office/drawing/2010/main">
        <mc:Choice Requires="a14">
          <p:sp>
            <p:nvSpPr>
              <p:cNvPr id="71" name="Rectangle 70"/>
              <p:cNvSpPr/>
              <p:nvPr/>
            </p:nvSpPr>
            <p:spPr>
              <a:xfrm>
                <a:off x="823165" y="1254874"/>
                <a:ext cx="3566810" cy="528543"/>
              </a:xfrm>
              <a:prstGeom prst="rect">
                <a:avLst/>
              </a:prstGeom>
            </p:spPr>
            <p:txBody>
              <a:bodyPr wrap="none">
                <a:spAutoFit/>
              </a:bodyPr>
              <a:lstStyle/>
              <a:p>
                <a14:m>
                  <m:oMath xmlns:m="http://schemas.openxmlformats.org/officeDocument/2006/math">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𝐽</m:t>
                    </m:r>
                    <m:r>
                      <a:rPr lang="en-US" sz="2000" i="1"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𝑚</m:t>
                        </m:r>
                      </m:den>
                    </m:f>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smtClean="0">
                        <a:latin typeface="Cambria Math" panose="02040503050406030204" pitchFamily="18" charset="0"/>
                        <a:ea typeface="Cambria Math" panose="02040503050406030204" pitchFamily="18" charset="0"/>
                      </a:rPr>
                      <m:t> </m:t>
                    </m:r>
                    <m:r>
                      <a:rPr lang="en-US" sz="200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r>
                      <a:rPr lang="en-US" sz="2000" i="1" baseline="30000">
                        <a:latin typeface="Cambria Math" panose="02040503050406030204" pitchFamily="18" charset="0"/>
                        <a:ea typeface="Cambria Math" panose="02040503050406030204" pitchFamily="18" charset="0"/>
                      </a:rPr>
                      <m:t>𝑇</m:t>
                    </m:r>
                    <m:r>
                      <a:rPr lang="en-US" sz="200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oMath>
                </a14:m>
                <a:endParaRPr lang="en-US" sz="2000" dirty="0">
                  <a:latin typeface="Cambria Math" panose="02040503050406030204" pitchFamily="18" charset="0"/>
                  <a:ea typeface="Cambria Math" panose="02040503050406030204" pitchFamily="18" charset="0"/>
                </a:endParaRPr>
              </a:p>
            </p:txBody>
          </p:sp>
        </mc:Choice>
        <mc:Fallback xmlns="">
          <p:sp>
            <p:nvSpPr>
              <p:cNvPr id="71" name="Rectangle 70"/>
              <p:cNvSpPr>
                <a:spLocks noRot="1" noChangeAspect="1" noMove="1" noResize="1" noEditPoints="1" noAdjustHandles="1" noChangeArrowheads="1" noChangeShapeType="1" noTextEdit="1"/>
              </p:cNvSpPr>
              <p:nvPr/>
            </p:nvSpPr>
            <p:spPr>
              <a:xfrm>
                <a:off x="823165" y="1254874"/>
                <a:ext cx="3566810" cy="528543"/>
              </a:xfrm>
              <a:prstGeom prst="rect">
                <a:avLst/>
              </a:prstGeom>
              <a:blipFill rotWithShape="0">
                <a:blip r:embed="rId5"/>
                <a:stretch>
                  <a:fillRect b="-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2282677" y="2963216"/>
                <a:ext cx="4200702" cy="400110"/>
              </a:xfrm>
              <a:prstGeom prst="rect">
                <a:avLst/>
              </a:prstGeom>
            </p:spPr>
            <p:txBody>
              <a:bodyPr wrap="none">
                <a:spAutoFit/>
              </a:bodyPr>
              <a:lstStyle/>
              <a:p>
                <a14:m>
                  <m:oMath xmlns:m="http://schemas.openxmlformats.org/officeDocument/2006/math">
                    <m:r>
                      <a:rPr lang="el-GR" sz="2000" i="1" smtClean="0">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𝑡𝑟</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𝐼</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𝜃</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m:rPr>
                        <m:nor/>
                      </m:rPr>
                      <a:rPr lang="en-US" sz="2000" b="0" i="1" dirty="0" smtClean="0">
                        <a:latin typeface="Cambria Math" panose="02040503050406030204" pitchFamily="18" charset="0"/>
                        <a:ea typeface="Cambria Math" panose="02040503050406030204" pitchFamily="18" charset="0"/>
                      </a:rPr>
                      <m:t> </m:t>
                    </m:r>
                    <m:r>
                      <a:rPr lang="en-US" sz="2000" i="1" baseline="30000">
                        <a:latin typeface="Cambria Math" panose="02040503050406030204" pitchFamily="18" charset="0"/>
                        <a:ea typeface="Cambria Math" panose="02040503050406030204" pitchFamily="18" charset="0"/>
                      </a:rPr>
                      <m:t>𝑇</m:t>
                    </m:r>
                    <m:r>
                      <m:rPr>
                        <m:nor/>
                      </m:rPr>
                      <a:rPr lang="en-US" sz="2000" i="1" dirty="0" smtClean="0">
                        <a:latin typeface="Cambria Math" panose="02040503050406030204" pitchFamily="18" charset="0"/>
                        <a:ea typeface="Cambria Math" panose="02040503050406030204" pitchFamily="18" charset="0"/>
                      </a:rPr>
                      <m:t>X</m:t>
                    </m:r>
                  </m:oMath>
                </a14:m>
                <a:r>
                  <a:rPr lang="en-US" sz="2000" dirty="0" smtClean="0">
                    <a:latin typeface="Cambria Math" panose="02040503050406030204" pitchFamily="18" charset="0"/>
                    <a:ea typeface="Cambria Math" panose="02040503050406030204" pitchFamily="18" charset="0"/>
                  </a:rPr>
                  <a:t> = </a:t>
                </a:r>
                <a14:m>
                  <m:oMath xmlns:m="http://schemas.openxmlformats.org/officeDocument/2006/math">
                    <m:r>
                      <m:rPr>
                        <m:nor/>
                      </m:rPr>
                      <a:rPr lang="en-US" sz="2000" i="1" dirty="0">
                        <a:latin typeface="Cambria Math" panose="02040503050406030204" pitchFamily="18" charset="0"/>
                        <a:ea typeface="Cambria Math" panose="02040503050406030204" pitchFamily="18" charset="0"/>
                      </a:rPr>
                      <m:t>X</m:t>
                    </m:r>
                    <m:r>
                      <a:rPr lang="en-US" sz="2000" b="0" i="1" dirty="0" smtClean="0">
                        <a:latin typeface="Cambria Math" panose="02040503050406030204" pitchFamily="18" charset="0"/>
                        <a:ea typeface="Cambria Math" panose="02040503050406030204" pitchFamily="18" charset="0"/>
                      </a:rPr>
                      <m:t> </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oMath>
                </a14:m>
                <a:r>
                  <a:rPr lang="en-US" sz="2000" dirty="0">
                    <a:latin typeface="Cambria Math" panose="02040503050406030204" pitchFamily="18" charset="0"/>
                    <a:ea typeface="Cambria Math" panose="02040503050406030204" pitchFamily="18" charset="0"/>
                  </a:rPr>
                  <a:t>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𝜃</m:t>
                    </m:r>
                  </m:oMath>
                </a14:m>
                <a:r>
                  <a:rPr lang="en-US" sz="2000" i="1" dirty="0" smtClean="0">
                    <a:latin typeface="Cambria Math" panose="02040503050406030204" pitchFamily="18" charset="0"/>
                    <a:ea typeface="Cambria Math" panose="02040503050406030204" pitchFamily="18" charset="0"/>
                  </a:rPr>
                  <a:t> I + </a:t>
                </a:r>
                <a14:m>
                  <m:oMath xmlns:m="http://schemas.openxmlformats.org/officeDocument/2006/math">
                    <m:r>
                      <m:rPr>
                        <m:nor/>
                      </m:rPr>
                      <a:rPr lang="en-US" sz="2000" i="1" dirty="0">
                        <a:latin typeface="Cambria Math" panose="02040503050406030204" pitchFamily="18" charset="0"/>
                        <a:ea typeface="Cambria Math" panose="02040503050406030204" pitchFamily="18" charset="0"/>
                      </a:rPr>
                      <m:t>X</m:t>
                    </m:r>
                    <m:r>
                      <m:rPr>
                        <m:nor/>
                      </m:rPr>
                      <a:rPr lang="en-US" sz="2000" b="0" i="1" dirty="0" smtClean="0">
                        <a:latin typeface="Cambria Math" panose="02040503050406030204" pitchFamily="18" charset="0"/>
                        <a:ea typeface="Cambria Math" panose="02040503050406030204" pitchFamily="18" charset="0"/>
                      </a:rPr>
                      <m:t> </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oMath>
                </a14:m>
                <a:r>
                  <a:rPr lang="en-US" sz="2000" dirty="0">
                    <a:latin typeface="Cambria Math" panose="02040503050406030204" pitchFamily="18" charset="0"/>
                    <a:ea typeface="Cambria Math" panose="02040503050406030204" pitchFamily="18" charset="0"/>
                  </a:rPr>
                  <a:t>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𝜃</m:t>
                    </m:r>
                  </m:oMath>
                </a14:m>
                <a:r>
                  <a:rPr lang="en-US" sz="2000" i="1" dirty="0" smtClean="0">
                    <a:latin typeface="Cambria Math" panose="02040503050406030204" pitchFamily="18" charset="0"/>
                    <a:ea typeface="Cambria Math" panose="02040503050406030204" pitchFamily="18" charset="0"/>
                  </a:rPr>
                  <a:t> </a:t>
                </a:r>
                <a:r>
                  <a:rPr lang="en-US" sz="2000" i="1" dirty="0">
                    <a:latin typeface="Cambria Math" panose="02040503050406030204" pitchFamily="18" charset="0"/>
                    <a:ea typeface="Cambria Math" panose="02040503050406030204" pitchFamily="18" charset="0"/>
                  </a:rPr>
                  <a:t>I</a:t>
                </a:r>
                <a:r>
                  <a:rPr lang="en-US" sz="2000" i="1" dirty="0" smtClean="0">
                    <a:latin typeface="Cambria Math" panose="02040503050406030204" pitchFamily="18" charset="0"/>
                    <a:ea typeface="Cambria Math" panose="02040503050406030204" pitchFamily="18" charset="0"/>
                  </a:rPr>
                  <a:t> </a:t>
                </a:r>
                <a:endParaRPr lang="en-US" sz="2000" i="1" dirty="0">
                  <a:latin typeface="Cambria Math" panose="02040503050406030204" pitchFamily="18" charset="0"/>
                  <a:ea typeface="Cambria Math" panose="02040503050406030204" pitchFamily="18" charset="0"/>
                </a:endParaRPr>
              </a:p>
            </p:txBody>
          </p:sp>
        </mc:Choice>
        <mc:Fallback xmlns="">
          <p:sp>
            <p:nvSpPr>
              <p:cNvPr id="76" name="Rectangle 75"/>
              <p:cNvSpPr>
                <a:spLocks noRot="1" noChangeAspect="1" noMove="1" noResize="1" noEditPoints="1" noAdjustHandles="1" noChangeArrowheads="1" noChangeShapeType="1" noTextEdit="1"/>
              </p:cNvSpPr>
              <p:nvPr/>
            </p:nvSpPr>
            <p:spPr>
              <a:xfrm>
                <a:off x="2282677" y="2963216"/>
                <a:ext cx="4200702" cy="400110"/>
              </a:xfrm>
              <a:prstGeom prst="rect">
                <a:avLst/>
              </a:prstGeom>
              <a:blipFill rotWithShape="0">
                <a:blip r:embed="rId6"/>
                <a:stretch>
                  <a:fillRect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3733926" y="3639191"/>
                <a:ext cx="3058002" cy="400110"/>
              </a:xfrm>
              <a:prstGeom prst="rect">
                <a:avLst/>
              </a:prstGeom>
            </p:spPr>
            <p:txBody>
              <a:bodyPr wrap="square">
                <a:spAutoFit/>
              </a:bodyPr>
              <a:lstStyle/>
              <a:p>
                <a14:m>
                  <m:oMath xmlns:m="http://schemas.openxmlformats.org/officeDocument/2006/math">
                    <m:r>
                      <a:rPr lang="el-GR" sz="2000" i="1" smtClean="0">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𝑡𝑟𝑌</m:t>
                    </m:r>
                    <m:r>
                      <a:rPr lang="en-US" sz="2000" i="1" baseline="30000">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𝜃</m:t>
                    </m:r>
                    <m:r>
                      <m:rPr>
                        <m:nor/>
                      </m:rPr>
                      <a:rPr lang="en-US" sz="2000" i="1" dirty="0">
                        <a:latin typeface="Cambria Math" panose="02040503050406030204" pitchFamily="18" charset="0"/>
                        <a:ea typeface="Cambria Math" panose="02040503050406030204" pitchFamily="18" charset="0"/>
                      </a:rPr>
                      <m:t>X</m:t>
                    </m:r>
                  </m:oMath>
                </a14:m>
                <a:r>
                  <a:rPr lang="en-US" sz="2000" dirty="0" smtClean="0">
                    <a:latin typeface="Cambria Math" panose="02040503050406030204" pitchFamily="18" charset="0"/>
                    <a:ea typeface="Cambria Math" panose="02040503050406030204" pitchFamily="18" charset="0"/>
                  </a:rPr>
                  <a:t>  =</a:t>
                </a:r>
                <a:r>
                  <a:rPr lang="en-US" sz="2000" dirty="0" smtClean="0">
                    <a:ea typeface="Cambria Math" panose="02040503050406030204" pitchFamily="18" charset="0"/>
                  </a:rPr>
                  <a:t> </a:t>
                </a:r>
                <a14:m>
                  <m:oMath xmlns:m="http://schemas.openxmlformats.org/officeDocument/2006/math">
                    <m:r>
                      <m:rPr>
                        <m:nor/>
                      </m:rPr>
                      <a:rPr lang="en-US" sz="2000" b="0" i="1" dirty="0" smtClean="0">
                        <a:latin typeface="Cambria Math" panose="02040503050406030204" pitchFamily="18" charset="0"/>
                        <a:ea typeface="Cambria Math" panose="02040503050406030204" pitchFamily="18" charset="0"/>
                      </a:rPr>
                      <m:t> </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oMath>
                </a14:m>
                <a:r>
                  <a:rPr lang="en-US" sz="2000" i="1" dirty="0" smtClean="0">
                    <a:latin typeface="Cambria Math" panose="02040503050406030204" pitchFamily="18" charset="0"/>
                    <a:ea typeface="Cambria Math" panose="02040503050406030204" pitchFamily="18" charset="0"/>
                  </a:rPr>
                  <a:t>Y</a:t>
                </a:r>
                <a:r>
                  <a:rPr lang="en-US" sz="2000" dirty="0">
                    <a:latin typeface="Cambria Math" panose="02040503050406030204" pitchFamily="18" charset="0"/>
                    <a:ea typeface="Cambria Math" panose="02040503050406030204" pitchFamily="18" charset="0"/>
                  </a:rPr>
                  <a:t> </a:t>
                </a:r>
                <a:endParaRPr lang="en-US" sz="2000" i="1" dirty="0">
                  <a:latin typeface="Cambria Math" panose="02040503050406030204" pitchFamily="18" charset="0"/>
                  <a:ea typeface="Cambria Math" panose="02040503050406030204" pitchFamily="18" charset="0"/>
                </a:endParaRPr>
              </a:p>
            </p:txBody>
          </p:sp>
        </mc:Choice>
        <mc:Fallback xmlns="">
          <p:sp>
            <p:nvSpPr>
              <p:cNvPr id="78" name="Rectangle 77"/>
              <p:cNvSpPr>
                <a:spLocks noRot="1" noChangeAspect="1" noMove="1" noResize="1" noEditPoints="1" noAdjustHandles="1" noChangeArrowheads="1" noChangeShapeType="1" noTextEdit="1"/>
              </p:cNvSpPr>
              <p:nvPr/>
            </p:nvSpPr>
            <p:spPr>
              <a:xfrm>
                <a:off x="3733926" y="3639191"/>
                <a:ext cx="3058002" cy="400110"/>
              </a:xfrm>
              <a:prstGeom prst="rect">
                <a:avLst/>
              </a:prstGeom>
              <a:blipFill rotWithShape="0">
                <a:blip r:embed="rId7"/>
                <a:stretch>
                  <a:fillRect t="-12121"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1249734" y="2235527"/>
                <a:ext cx="6175537" cy="528543"/>
              </a:xfrm>
              <a:prstGeom prst="rect">
                <a:avLst/>
              </a:prstGeom>
            </p:spPr>
            <p:txBody>
              <a:bodyPr wrap="none">
                <a:spAutoFit/>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𝑚</m:t>
                        </m:r>
                      </m:den>
                    </m:f>
                    <m:r>
                      <a:rPr lang="en-US" sz="2000" b="0" i="1" smtClean="0">
                        <a:latin typeface="Cambria Math" panose="02040503050406030204" pitchFamily="18" charset="0"/>
                        <a:ea typeface="Cambria Math" panose="02040503050406030204" pitchFamily="18" charset="0"/>
                      </a:rPr>
                      <m:t>[</m:t>
                    </m:r>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𝑡𝑟</m:t>
                    </m:r>
                    <m:r>
                      <a:rPr lang="en-US" sz="2000" i="1">
                        <a:latin typeface="Cambria Math" panose="02040503050406030204" pitchFamily="18" charset="0"/>
                        <a:ea typeface="Cambria Math" panose="02040503050406030204" pitchFamily="18" charset="0"/>
                      </a:rPr>
                      <m:t>𝜃𝜃</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m:t>
                    </m:r>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b="0" i="1" baseline="-2500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𝑡𝑟𝑌</m:t>
                    </m:r>
                    <m:r>
                      <a:rPr lang="en-US" sz="2000" i="1" baseline="30000">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𝜃</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m:t>
                    </m:r>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𝑡𝑟𝑌</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a:rPr lang="el-GR" sz="2000" i="1">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baseline="-2500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𝑡𝑟𝑌</m:t>
                    </m:r>
                    <m:r>
                      <a:rPr lang="en-US" sz="2000" i="1" baseline="30000">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𝑌</m:t>
                    </m:r>
                  </m:oMath>
                </a14:m>
                <a:r>
                  <a:rPr lang="en-US" sz="2000" dirty="0" smtClean="0">
                    <a:latin typeface="Cambria Math" panose="02040503050406030204" pitchFamily="18" charset="0"/>
                    <a:ea typeface="Cambria Math" panose="02040503050406030204" pitchFamily="18" charset="0"/>
                  </a:rPr>
                  <a:t>]</a:t>
                </a:r>
                <a:endParaRPr lang="en-US" sz="2000" dirty="0">
                  <a:latin typeface="Cambria Math" panose="02040503050406030204" pitchFamily="18" charset="0"/>
                  <a:ea typeface="Cambria Math" panose="02040503050406030204" pitchFamily="18" charset="0"/>
                </a:endParaRPr>
              </a:p>
            </p:txBody>
          </p:sp>
        </mc:Choice>
        <mc:Fallback xmlns="">
          <p:sp>
            <p:nvSpPr>
              <p:cNvPr id="80" name="Rectangle 79"/>
              <p:cNvSpPr>
                <a:spLocks noRot="1" noChangeAspect="1" noMove="1" noResize="1" noEditPoints="1" noAdjustHandles="1" noChangeArrowheads="1" noChangeShapeType="1" noTextEdit="1"/>
              </p:cNvSpPr>
              <p:nvPr/>
            </p:nvSpPr>
            <p:spPr>
              <a:xfrm>
                <a:off x="1249734" y="2235527"/>
                <a:ext cx="6175537" cy="528543"/>
              </a:xfrm>
              <a:prstGeom prst="rect">
                <a:avLst/>
              </a:prstGeom>
              <a:blipFill rotWithShape="0">
                <a:blip r:embed="rId8"/>
                <a:stretch>
                  <a:fillRect r="-395" b="-6977"/>
                </a:stretch>
              </a:blipFill>
            </p:spPr>
            <p:txBody>
              <a:bodyPr/>
              <a:lstStyle/>
              <a:p>
                <a:r>
                  <a:rPr lang="en-US">
                    <a:noFill/>
                  </a:rPr>
                  <a:t> </a:t>
                </a:r>
              </a:p>
            </p:txBody>
          </p:sp>
        </mc:Fallback>
      </mc:AlternateContent>
      <p:sp>
        <p:nvSpPr>
          <p:cNvPr id="82" name="Freeform 81"/>
          <p:cNvSpPr/>
          <p:nvPr/>
        </p:nvSpPr>
        <p:spPr>
          <a:xfrm>
            <a:off x="2718568" y="1791505"/>
            <a:ext cx="590308" cy="57981"/>
          </a:xfrm>
          <a:custGeom>
            <a:avLst/>
            <a:gdLst>
              <a:gd name="connsiteX0" fmla="*/ 590308 w 590308"/>
              <a:gd name="connsiteY0" fmla="*/ 57981 h 57981"/>
              <a:gd name="connsiteX1" fmla="*/ 289367 w 590308"/>
              <a:gd name="connsiteY1" fmla="*/ 108 h 57981"/>
              <a:gd name="connsiteX2" fmla="*/ 0 w 590308"/>
              <a:gd name="connsiteY2" fmla="*/ 46407 h 57981"/>
            </a:gdLst>
            <a:ahLst/>
            <a:cxnLst>
              <a:cxn ang="0">
                <a:pos x="connsiteX0" y="connsiteY0"/>
              </a:cxn>
              <a:cxn ang="0">
                <a:pos x="connsiteX1" y="connsiteY1"/>
              </a:cxn>
              <a:cxn ang="0">
                <a:pos x="connsiteX2" y="connsiteY2"/>
              </a:cxn>
            </a:cxnLst>
            <a:rect l="l" t="t" r="r" b="b"/>
            <a:pathLst>
              <a:path w="590308" h="57981">
                <a:moveTo>
                  <a:pt x="590308" y="57981"/>
                </a:moveTo>
                <a:cubicBezTo>
                  <a:pt x="489030" y="30009"/>
                  <a:pt x="387752" y="2037"/>
                  <a:pt x="289367" y="108"/>
                </a:cubicBezTo>
                <a:cubicBezTo>
                  <a:pt x="190982" y="-1821"/>
                  <a:pt x="95491" y="22293"/>
                  <a:pt x="0" y="46407"/>
                </a:cubicBezTo>
              </a:path>
            </a:pathLst>
          </a:custGeom>
          <a:noFill/>
          <a:ln w="25400">
            <a:solidFill>
              <a:srgbClr val="00B0F0"/>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6348076" y="2097743"/>
            <a:ext cx="530615" cy="533020"/>
            <a:chOff x="11178160" y="2951990"/>
            <a:chExt cx="530615" cy="533020"/>
          </a:xfrm>
        </p:grpSpPr>
        <p:cxnSp>
          <p:nvCxnSpPr>
            <p:cNvPr id="12" name="Straight Arrow Connector 11"/>
            <p:cNvCxnSpPr/>
            <p:nvPr/>
          </p:nvCxnSpPr>
          <p:spPr>
            <a:xfrm flipV="1">
              <a:off x="11178160" y="3155540"/>
              <a:ext cx="252028" cy="329470"/>
            </a:xfrm>
            <a:prstGeom prst="straightConnector1">
              <a:avLst/>
            </a:prstGeom>
            <a:noFill/>
            <a:ln w="25400">
              <a:solidFill>
                <a:srgbClr val="00B0F0"/>
              </a:solidFill>
              <a:tailEnd type="triangle" w="lg" len="me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13" name="Rectangle 12"/>
                <p:cNvSpPr/>
                <p:nvPr/>
              </p:nvSpPr>
              <p:spPr>
                <a:xfrm>
                  <a:off x="11342969" y="2951990"/>
                  <a:ext cx="3658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1342969" y="2951990"/>
                  <a:ext cx="365806" cy="369332"/>
                </a:xfrm>
                <a:prstGeom prst="rect">
                  <a:avLst/>
                </a:prstGeom>
                <a:blipFill rotWithShape="0">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3" name="Rectangle 82"/>
              <p:cNvSpPr/>
              <p:nvPr/>
            </p:nvSpPr>
            <p:spPr>
              <a:xfrm>
                <a:off x="1247312" y="4169944"/>
                <a:ext cx="4233403" cy="528543"/>
              </a:xfrm>
              <a:prstGeom prst="rect">
                <a:avLst/>
              </a:prstGeom>
            </p:spPr>
            <p:txBody>
              <a:bodyPr wrap="none">
                <a:spAutoFit/>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𝑚</m:t>
                        </m:r>
                      </m:den>
                    </m:f>
                    <m:r>
                      <a:rPr lang="en-US" sz="2000" b="0" i="1" smtClean="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m:rPr>
                        <m:nor/>
                      </m:rPr>
                      <a:rPr lang="en-US" sz="2000" dirty="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𝜃</m:t>
                    </m:r>
                    <m:r>
                      <m:rPr>
                        <m:nor/>
                      </m:rPr>
                      <a:rPr lang="en-US" sz="2000" i="1" dirty="0">
                        <a:latin typeface="Cambria Math" panose="02040503050406030204" pitchFamily="18" charset="0"/>
                        <a:ea typeface="Cambria Math" panose="02040503050406030204" pitchFamily="18" charset="0"/>
                      </a:rPr>
                      <m:t>+ </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m:rPr>
                        <m:nor/>
                      </m:rPr>
                      <a:rPr lang="en-US" sz="2000" dirty="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Y</m:t>
                    </m:r>
                    <m:r>
                      <a:rPr lang="en-US" sz="2000" i="1">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Y</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oMath>
                </a14:m>
                <a:r>
                  <a:rPr lang="en-US" sz="2000" dirty="0" smtClean="0">
                    <a:latin typeface="Cambria Math" panose="02040503050406030204" pitchFamily="18" charset="0"/>
                    <a:ea typeface="Cambria Math" panose="02040503050406030204" pitchFamily="18" charset="0"/>
                  </a:rPr>
                  <a:t>]</a:t>
                </a:r>
                <a:endParaRPr lang="en-US" sz="2000" dirty="0">
                  <a:latin typeface="Cambria Math" panose="02040503050406030204" pitchFamily="18" charset="0"/>
                  <a:ea typeface="Cambria Math" panose="02040503050406030204" pitchFamily="18" charset="0"/>
                </a:endParaRPr>
              </a:p>
            </p:txBody>
          </p:sp>
        </mc:Choice>
        <mc:Fallback xmlns="">
          <p:sp>
            <p:nvSpPr>
              <p:cNvPr id="83" name="Rectangle 82"/>
              <p:cNvSpPr>
                <a:spLocks noRot="1" noChangeAspect="1" noMove="1" noResize="1" noEditPoints="1" noAdjustHandles="1" noChangeArrowheads="1" noChangeShapeType="1" noTextEdit="1"/>
              </p:cNvSpPr>
              <p:nvPr/>
            </p:nvSpPr>
            <p:spPr>
              <a:xfrm>
                <a:off x="1247312" y="4169944"/>
                <a:ext cx="4233403" cy="528543"/>
              </a:xfrm>
              <a:prstGeom prst="rect">
                <a:avLst/>
              </a:prstGeom>
              <a:blipFill rotWithShape="0">
                <a:blip r:embed="rId10"/>
                <a:stretch>
                  <a:fillRect r="-576"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p:cNvSpPr/>
              <p:nvPr/>
            </p:nvSpPr>
            <p:spPr>
              <a:xfrm>
                <a:off x="1277275" y="4664083"/>
                <a:ext cx="2134687" cy="528543"/>
              </a:xfrm>
              <a:prstGeom prst="rect">
                <a:avLst/>
              </a:prstGeom>
            </p:spPr>
            <p:txBody>
              <a:bodyPr wrap="none">
                <a:spAutoFit/>
              </a:bodyPr>
              <a:lstStyle/>
              <a:p>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l-GR" sz="2000" dirty="0">
                    <a:ea typeface="Cambria Math" panose="02040503050406030204" pitchFamily="18" charset="0"/>
                  </a:rPr>
                  <a:t> </a:t>
                </a: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𝑚</m:t>
                        </m:r>
                      </m:den>
                    </m:f>
                    <m:r>
                      <a:rPr lang="en-US" sz="2000" b="0" i="1" smtClean="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m:rPr>
                        <m:nor/>
                      </m:rPr>
                      <a:rPr lang="en-US" sz="2000" dirty="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Y</m:t>
                    </m:r>
                  </m:oMath>
                </a14:m>
                <a:r>
                  <a:rPr lang="en-US" sz="2000" dirty="0" smtClean="0">
                    <a:latin typeface="Cambria Math" panose="02040503050406030204" pitchFamily="18" charset="0"/>
                    <a:ea typeface="Cambria Math" panose="02040503050406030204" pitchFamily="18" charset="0"/>
                  </a:rPr>
                  <a:t>]</a:t>
                </a:r>
                <a:endParaRPr lang="en-US" sz="2000" dirty="0">
                  <a:latin typeface="Cambria Math" panose="02040503050406030204" pitchFamily="18" charset="0"/>
                  <a:ea typeface="Cambria Math" panose="02040503050406030204" pitchFamily="18" charset="0"/>
                </a:endParaRPr>
              </a:p>
            </p:txBody>
          </p:sp>
        </mc:Choice>
        <mc:Fallback xmlns="">
          <p:sp>
            <p:nvSpPr>
              <p:cNvPr id="84" name="Rectangle 83"/>
              <p:cNvSpPr>
                <a:spLocks noRot="1" noChangeAspect="1" noMove="1" noResize="1" noEditPoints="1" noAdjustHandles="1" noChangeArrowheads="1" noChangeShapeType="1" noTextEdit="1"/>
              </p:cNvSpPr>
              <p:nvPr/>
            </p:nvSpPr>
            <p:spPr>
              <a:xfrm>
                <a:off x="1277275" y="4664083"/>
                <a:ext cx="2134687" cy="528543"/>
              </a:xfrm>
              <a:prstGeom prst="rect">
                <a:avLst/>
              </a:prstGeom>
              <a:blipFill rotWithShape="0">
                <a:blip r:embed="rId11"/>
                <a:stretch>
                  <a:fillRect r="-2000" b="-57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p:cNvSpPr/>
              <p:nvPr/>
            </p:nvSpPr>
            <p:spPr>
              <a:xfrm>
                <a:off x="871355" y="5114314"/>
                <a:ext cx="1132041" cy="439479"/>
              </a:xfrm>
              <a:prstGeom prst="rect">
                <a:avLst/>
              </a:prstGeom>
            </p:spPr>
            <p:txBody>
              <a:bodyPr wrap="none">
                <a:spAutoFit/>
              </a:bodyPr>
              <a:lstStyle/>
              <a:p>
                <a14:m>
                  <m:oMath xmlns:m="http://schemas.openxmlformats.org/officeDocument/2006/math">
                    <m:r>
                      <a:rPr lang="el-GR" sz="2000" i="1" smtClean="0">
                        <a:latin typeface="Cambria Math" panose="02040503050406030204" pitchFamily="18" charset="0"/>
                        <a:ea typeface="Cambria Math" panose="02040503050406030204" pitchFamily="18" charset="0"/>
                      </a:rPr>
                      <m:t>𝛻</m:t>
                    </m:r>
                    <m:r>
                      <a:rPr lang="en-US" sz="2000" i="1" baseline="-25000">
                        <a:latin typeface="Cambria Math" panose="02040503050406030204" pitchFamily="18" charset="0"/>
                        <a:ea typeface="Cambria Math" panose="02040503050406030204" pitchFamily="18" charset="0"/>
                      </a:rPr>
                      <m:t>𝜃</m:t>
                    </m:r>
                    <m:r>
                      <a:rPr lang="en-US" sz="2000" i="1">
                        <a:latin typeface="Cambria Math" panose="02040503050406030204" pitchFamily="18" charset="0"/>
                        <a:ea typeface="Cambria Math" panose="02040503050406030204" pitchFamily="18" charset="0"/>
                      </a:rPr>
                      <m:t>𝐽</m:t>
                    </m:r>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0</m:t>
                        </m:r>
                      </m:e>
                    </m:acc>
                  </m:oMath>
                </a14:m>
                <a:r>
                  <a:rPr lang="en-US" sz="2000" dirty="0" smtClean="0"/>
                  <a:t> </a:t>
                </a:r>
                <a:endParaRPr lang="en-US" sz="2000" dirty="0"/>
              </a:p>
            </p:txBody>
          </p:sp>
        </mc:Choice>
        <mc:Fallback xmlns="">
          <p:sp>
            <p:nvSpPr>
              <p:cNvPr id="85" name="Rectangle 84"/>
              <p:cNvSpPr>
                <a:spLocks noRot="1" noChangeAspect="1" noMove="1" noResize="1" noEditPoints="1" noAdjustHandles="1" noChangeArrowheads="1" noChangeShapeType="1" noTextEdit="1"/>
              </p:cNvSpPr>
              <p:nvPr/>
            </p:nvSpPr>
            <p:spPr>
              <a:xfrm>
                <a:off x="871355" y="5114314"/>
                <a:ext cx="1132041" cy="439479"/>
              </a:xfrm>
              <a:prstGeom prst="rect">
                <a:avLst/>
              </a:prstGeom>
              <a:blipFill rotWithShape="0">
                <a:blip r:embed="rId12"/>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2027056" y="5458907"/>
                <a:ext cx="162506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m:rPr>
                          <m:nor/>
                        </m:rPr>
                        <a:rPr lang="en-US" sz="2000" dirty="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Y</m:t>
                      </m:r>
                      <m:r>
                        <a:rPr lang="en-US" sz="2000" i="1" dirty="0">
                          <a:latin typeface="Cambria Math" panose="02040503050406030204" pitchFamily="18" charset="0"/>
                          <a:ea typeface="Cambria Math" panose="02040503050406030204" pitchFamily="18" charset="0"/>
                        </a:rPr>
                        <m:t> </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87" name="Rectangle 86"/>
              <p:cNvSpPr>
                <a:spLocks noRot="1" noChangeAspect="1" noMove="1" noResize="1" noEditPoints="1" noAdjustHandles="1" noChangeArrowheads="1" noChangeShapeType="1" noTextEdit="1"/>
              </p:cNvSpPr>
              <p:nvPr/>
            </p:nvSpPr>
            <p:spPr>
              <a:xfrm>
                <a:off x="2027056" y="5458907"/>
                <a:ext cx="1625060" cy="400110"/>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p:cNvSpPr/>
              <p:nvPr/>
            </p:nvSpPr>
            <p:spPr>
              <a:xfrm>
                <a:off x="2432504" y="5795492"/>
                <a:ext cx="212038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m:rPr>
                          <m:nor/>
                        </m:rPr>
                        <a:rPr lang="en-US" sz="2000" b="0" i="1" smtClean="0">
                          <a:latin typeface="Cambria Math" panose="02040503050406030204" pitchFamily="18" charset="0"/>
                          <a:ea typeface="Cambria Math" panose="02040503050406030204" pitchFamily="18" charset="0"/>
                        </a:rPr>
                        <m:t>(</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X</m:t>
                      </m:r>
                      <m:r>
                        <m:rPr>
                          <m:nor/>
                        </m:rPr>
                        <a:rPr lang="en-US" sz="2000" b="0" i="1" dirty="0" smtClean="0">
                          <a:latin typeface="Cambria Math" panose="02040503050406030204" pitchFamily="18" charset="0"/>
                          <a:ea typeface="Cambria Math" panose="02040503050406030204" pitchFamily="18" charset="0"/>
                        </a:rPr>
                        <m:t>) </m:t>
                      </m:r>
                      <m:r>
                        <m:rPr>
                          <m:nor/>
                        </m:rPr>
                        <a:rPr lang="en-US" sz="2000" b="0" i="1" baseline="30000" dirty="0" smtClean="0">
                          <a:latin typeface="Cambria Math" panose="02040503050406030204" pitchFamily="18" charset="0"/>
                          <a:ea typeface="Cambria Math" panose="02040503050406030204" pitchFamily="18" charset="0"/>
                        </a:rPr>
                        <m:t>−1</m:t>
                      </m:r>
                      <m:r>
                        <m:rPr>
                          <m:nor/>
                        </m:rPr>
                        <a:rPr lang="en-US" sz="2000" b="0" i="1" dirty="0" smtClean="0">
                          <a:latin typeface="Cambria Math" panose="02040503050406030204" pitchFamily="18" charset="0"/>
                          <a:ea typeface="Cambria Math" panose="02040503050406030204" pitchFamily="18" charset="0"/>
                        </a:rPr>
                        <m:t> </m:t>
                      </m:r>
                      <m:r>
                        <m:rPr>
                          <m:nor/>
                        </m:rPr>
                        <a:rPr lang="en-US" sz="2000" i="1" dirty="0">
                          <a:latin typeface="Cambria Math" panose="02040503050406030204" pitchFamily="18" charset="0"/>
                          <a:ea typeface="Cambria Math" panose="02040503050406030204" pitchFamily="18" charset="0"/>
                        </a:rPr>
                        <m:t>X</m:t>
                      </m:r>
                      <m:r>
                        <a:rPr lang="en-US" sz="2000" i="1" baseline="30000">
                          <a:latin typeface="Cambria Math" panose="02040503050406030204" pitchFamily="18" charset="0"/>
                          <a:ea typeface="Cambria Math" panose="02040503050406030204" pitchFamily="18" charset="0"/>
                        </a:rPr>
                        <m:t>𝑇</m:t>
                      </m:r>
                      <m:r>
                        <m:rPr>
                          <m:nor/>
                        </m:rPr>
                        <a:rPr lang="en-US" sz="2000" i="1" dirty="0">
                          <a:latin typeface="Cambria Math" panose="02040503050406030204" pitchFamily="18" charset="0"/>
                          <a:ea typeface="Cambria Math" panose="02040503050406030204" pitchFamily="18" charset="0"/>
                        </a:rPr>
                        <m:t>Y</m:t>
                      </m:r>
                      <m:r>
                        <a:rPr lang="en-US" sz="2000" i="1" dirty="0">
                          <a:latin typeface="Cambria Math" panose="02040503050406030204" pitchFamily="18" charset="0"/>
                          <a:ea typeface="Cambria Math" panose="02040503050406030204" pitchFamily="18" charset="0"/>
                        </a:rPr>
                        <m:t> </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89" name="Rectangle 88"/>
              <p:cNvSpPr>
                <a:spLocks noRot="1" noChangeAspect="1" noMove="1" noResize="1" noEditPoints="1" noAdjustHandles="1" noChangeArrowheads="1" noChangeShapeType="1" noTextEdit="1"/>
              </p:cNvSpPr>
              <p:nvPr/>
            </p:nvSpPr>
            <p:spPr>
              <a:xfrm>
                <a:off x="2432504" y="5795492"/>
                <a:ext cx="2120388" cy="400110"/>
              </a:xfrm>
              <a:prstGeom prst="rect">
                <a:avLst/>
              </a:prstGeom>
              <a:blipFill rotWithShape="0">
                <a:blip r:embed="rId14"/>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p:cNvSpPr/>
              <p:nvPr/>
            </p:nvSpPr>
            <p:spPr>
              <a:xfrm>
                <a:off x="7997772" y="2078941"/>
                <a:ext cx="1621406" cy="400110"/>
              </a:xfrm>
              <a:prstGeom prst="rect">
                <a:avLst/>
              </a:prstGeom>
            </p:spPr>
            <p:txBody>
              <a:bodyPr wrap="none">
                <a:spAutoFit/>
              </a:bodyPr>
              <a:lstStyle/>
              <a:p>
                <a14:m>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𝑡𝑟𝐴𝐵</m:t>
                    </m:r>
                    <m:r>
                      <a:rPr lang="en-US" sz="2000" i="1" smtClean="0">
                        <a:solidFill>
                          <a:srgbClr val="0070C0"/>
                        </a:solidFill>
                        <a:latin typeface="Cambria Math" panose="02040503050406030204" pitchFamily="18" charset="0"/>
                        <a:ea typeface="Cambria Math" panose="02040503050406030204" pitchFamily="18" charset="0"/>
                      </a:rPr>
                      <m:t>=</m:t>
                    </m:r>
                  </m:oMath>
                </a14:m>
                <a:r>
                  <a:rPr lang="el-GR" sz="2000" dirty="0">
                    <a:solidFill>
                      <a:srgbClr val="0070C0"/>
                    </a:solidFill>
                    <a:ea typeface="Cambria Math" panose="02040503050406030204" pitchFamily="18" charset="0"/>
                  </a:rPr>
                  <a:t> </a:t>
                </a:r>
                <a14:m>
                  <m:oMath xmlns:m="http://schemas.openxmlformats.org/officeDocument/2006/math">
                    <m:r>
                      <a:rPr lang="en-US" sz="2000" i="1">
                        <a:solidFill>
                          <a:srgbClr val="0070C0"/>
                        </a:solidFill>
                        <a:latin typeface="Cambria Math" panose="02040503050406030204" pitchFamily="18" charset="0"/>
                        <a:ea typeface="Cambria Math" panose="02040503050406030204" pitchFamily="18" charset="0"/>
                      </a:rPr>
                      <m:t>𝑡𝑟</m:t>
                    </m:r>
                    <m:r>
                      <a:rPr lang="en-US" sz="2000" b="0" i="1" smtClean="0">
                        <a:solidFill>
                          <a:srgbClr val="0070C0"/>
                        </a:solidFill>
                        <a:latin typeface="Cambria Math" panose="02040503050406030204" pitchFamily="18" charset="0"/>
                        <a:ea typeface="Cambria Math" panose="02040503050406030204" pitchFamily="18" charset="0"/>
                      </a:rPr>
                      <m:t>𝐵𝐴</m:t>
                    </m:r>
                  </m:oMath>
                </a14:m>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96" name="Rectangle 95"/>
              <p:cNvSpPr>
                <a:spLocks noRot="1" noChangeAspect="1" noMove="1" noResize="1" noEditPoints="1" noAdjustHandles="1" noChangeArrowheads="1" noChangeShapeType="1" noTextEdit="1"/>
              </p:cNvSpPr>
              <p:nvPr/>
            </p:nvSpPr>
            <p:spPr>
              <a:xfrm>
                <a:off x="7997772" y="2078941"/>
                <a:ext cx="1621406" cy="400110"/>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p:cNvSpPr/>
              <p:nvPr/>
            </p:nvSpPr>
            <p:spPr>
              <a:xfrm>
                <a:off x="7997772" y="2439431"/>
                <a:ext cx="2977418" cy="400110"/>
              </a:xfrm>
              <a:prstGeom prst="rect">
                <a:avLst/>
              </a:prstGeom>
            </p:spPr>
            <p:txBody>
              <a:bodyPr wrap="none">
                <a:spAutoFit/>
              </a:bodyPr>
              <a:lstStyle/>
              <a:p>
                <a14:m>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𝑡𝑟𝐴𝐵</m:t>
                    </m:r>
                    <m:r>
                      <a:rPr lang="en-US" sz="2000" b="0" i="1" smtClean="0">
                        <a:solidFill>
                          <a:srgbClr val="0070C0"/>
                        </a:solidFill>
                        <a:latin typeface="Cambria Math" panose="02040503050406030204" pitchFamily="18" charset="0"/>
                        <a:ea typeface="Cambria Math" panose="02040503050406030204" pitchFamily="18" charset="0"/>
                      </a:rPr>
                      <m:t>𝐶</m:t>
                    </m:r>
                    <m:r>
                      <a:rPr lang="en-US" sz="2000" i="1" smtClean="0">
                        <a:solidFill>
                          <a:srgbClr val="0070C0"/>
                        </a:solidFill>
                        <a:latin typeface="Cambria Math" panose="02040503050406030204" pitchFamily="18" charset="0"/>
                        <a:ea typeface="Cambria Math" panose="02040503050406030204" pitchFamily="18" charset="0"/>
                      </a:rPr>
                      <m:t>=</m:t>
                    </m:r>
                  </m:oMath>
                </a14:m>
                <a:r>
                  <a:rPr lang="el-GR" sz="2000" dirty="0">
                    <a:solidFill>
                      <a:srgbClr val="0070C0"/>
                    </a:solidFill>
                    <a:ea typeface="Cambria Math" panose="02040503050406030204" pitchFamily="18" charset="0"/>
                  </a:rPr>
                  <a:t> </a:t>
                </a:r>
                <a14:m>
                  <m:oMath xmlns:m="http://schemas.openxmlformats.org/officeDocument/2006/math">
                    <m:r>
                      <a:rPr lang="en-US" sz="2000" i="1">
                        <a:solidFill>
                          <a:srgbClr val="0070C0"/>
                        </a:solidFill>
                        <a:latin typeface="Cambria Math" panose="02040503050406030204" pitchFamily="18" charset="0"/>
                        <a:ea typeface="Cambria Math" panose="02040503050406030204" pitchFamily="18" charset="0"/>
                      </a:rPr>
                      <m:t>𝑡𝑟</m:t>
                    </m:r>
                    <m:r>
                      <a:rPr lang="en-US" sz="2000" b="0" i="1" smtClean="0">
                        <a:solidFill>
                          <a:srgbClr val="0070C0"/>
                        </a:solidFill>
                        <a:latin typeface="Cambria Math" panose="02040503050406030204" pitchFamily="18" charset="0"/>
                        <a:ea typeface="Cambria Math" panose="02040503050406030204" pitchFamily="18" charset="0"/>
                      </a:rPr>
                      <m:t>𝐶𝐴𝐵</m:t>
                    </m:r>
                    <m:r>
                      <a:rPr lang="en-US" sz="2000" b="0" i="1" smtClean="0">
                        <a:solidFill>
                          <a:srgbClr val="0070C0"/>
                        </a:solidFill>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ea typeface="Cambria Math" panose="02040503050406030204" pitchFamily="18" charset="0"/>
                      </a:rPr>
                      <m:t>𝑡𝑟</m:t>
                    </m:r>
                    <m:r>
                      <a:rPr lang="en-US" sz="2000" b="0" i="1" smtClean="0">
                        <a:solidFill>
                          <a:srgbClr val="0070C0"/>
                        </a:solidFill>
                        <a:latin typeface="Cambria Math" panose="02040503050406030204" pitchFamily="18" charset="0"/>
                        <a:ea typeface="Cambria Math" panose="02040503050406030204" pitchFamily="18" charset="0"/>
                      </a:rPr>
                      <m:t>𝐵</m:t>
                    </m:r>
                    <m:r>
                      <a:rPr lang="en-US" sz="2000" i="1">
                        <a:solidFill>
                          <a:srgbClr val="0070C0"/>
                        </a:solidFill>
                        <a:latin typeface="Cambria Math" panose="02040503050406030204" pitchFamily="18" charset="0"/>
                        <a:ea typeface="Cambria Math" panose="02040503050406030204" pitchFamily="18" charset="0"/>
                      </a:rPr>
                      <m:t>𝐶𝐴</m:t>
                    </m:r>
                  </m:oMath>
                </a14:m>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97" name="Rectangle 96"/>
              <p:cNvSpPr>
                <a:spLocks noRot="1" noChangeAspect="1" noMove="1" noResize="1" noEditPoints="1" noAdjustHandles="1" noChangeArrowheads="1" noChangeShapeType="1" noTextEdit="1"/>
              </p:cNvSpPr>
              <p:nvPr/>
            </p:nvSpPr>
            <p:spPr>
              <a:xfrm>
                <a:off x="7997772" y="2439431"/>
                <a:ext cx="2977418" cy="400110"/>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ectangle 97"/>
              <p:cNvSpPr/>
              <p:nvPr/>
            </p:nvSpPr>
            <p:spPr>
              <a:xfrm>
                <a:off x="7929837" y="4163991"/>
                <a:ext cx="1520416" cy="400110"/>
              </a:xfrm>
              <a:prstGeom prst="rect">
                <a:avLst/>
              </a:prstGeom>
            </p:spPr>
            <p:txBody>
              <a:bodyPr wrap="none">
                <a:spAutoFit/>
              </a:bodyPr>
              <a:lstStyle/>
              <a:p>
                <a:r>
                  <a:rPr lang="en-US" sz="2000" b="0" dirty="0" smtClean="0">
                    <a:solidFill>
                      <a:srgbClr val="0070C0"/>
                    </a:solidFill>
                    <a:ea typeface="Cambria Math" panose="02040503050406030204" pitchFamily="18" charset="0"/>
                  </a:rPr>
                  <a:t>f</a:t>
                </a:r>
                <a14:m>
                  <m:oMath xmlns:m="http://schemas.openxmlformats.org/officeDocument/2006/math">
                    <m:r>
                      <a:rPr lang="en-US" sz="2000" b="0" i="1" smtClean="0">
                        <a:solidFill>
                          <a:srgbClr val="0070C0"/>
                        </a:solidFill>
                        <a:latin typeface="Cambria Math" panose="02040503050406030204" pitchFamily="18" charset="0"/>
                        <a:ea typeface="Cambria Math" panose="02040503050406030204" pitchFamily="18" charset="0"/>
                      </a:rPr>
                      <m:t>(</m:t>
                    </m:r>
                    <m:r>
                      <a:rPr lang="en-US" sz="2000" b="0" i="1" smtClean="0">
                        <a:solidFill>
                          <a:srgbClr val="0070C0"/>
                        </a:solidFill>
                        <a:latin typeface="Cambria Math" panose="02040503050406030204" pitchFamily="18" charset="0"/>
                        <a:ea typeface="Cambria Math" panose="02040503050406030204" pitchFamily="18" charset="0"/>
                      </a:rPr>
                      <m:t>𝐴</m:t>
                    </m:r>
                    <m:r>
                      <a:rPr lang="en-US" sz="2000" b="0" i="1" smtClean="0">
                        <a:solidFill>
                          <a:srgbClr val="0070C0"/>
                        </a:solidFill>
                        <a:latin typeface="Cambria Math" panose="02040503050406030204" pitchFamily="18" charset="0"/>
                        <a:ea typeface="Cambria Math" panose="02040503050406030204" pitchFamily="18" charset="0"/>
                      </a:rPr>
                      <m:t>)=</m:t>
                    </m:r>
                  </m:oMath>
                </a14:m>
                <a:r>
                  <a:rPr lang="el-GR" sz="2000" dirty="0">
                    <a:solidFill>
                      <a:srgbClr val="0070C0"/>
                    </a:solidFill>
                    <a:ea typeface="Cambria Math" panose="02040503050406030204" pitchFamily="18" charset="0"/>
                  </a:rPr>
                  <a:t> </a:t>
                </a:r>
                <a14:m>
                  <m:oMath xmlns:m="http://schemas.openxmlformats.org/officeDocument/2006/math">
                    <m:r>
                      <a:rPr lang="en-US" sz="2000" i="1">
                        <a:solidFill>
                          <a:srgbClr val="0070C0"/>
                        </a:solidFill>
                        <a:latin typeface="Cambria Math" panose="02040503050406030204" pitchFamily="18" charset="0"/>
                        <a:ea typeface="Cambria Math" panose="02040503050406030204" pitchFamily="18" charset="0"/>
                      </a:rPr>
                      <m:t>𝑡𝑟</m:t>
                    </m:r>
                    <m:r>
                      <a:rPr lang="en-US" sz="2000" b="0" i="1" smtClean="0">
                        <a:solidFill>
                          <a:srgbClr val="0070C0"/>
                        </a:solidFill>
                        <a:latin typeface="Cambria Math" panose="02040503050406030204" pitchFamily="18" charset="0"/>
                        <a:ea typeface="Cambria Math" panose="02040503050406030204" pitchFamily="18" charset="0"/>
                      </a:rPr>
                      <m:t>𝐴𝐵</m:t>
                    </m:r>
                  </m:oMath>
                </a14:m>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98" name="Rectangle 97"/>
              <p:cNvSpPr>
                <a:spLocks noRot="1" noChangeAspect="1" noMove="1" noResize="1" noEditPoints="1" noAdjustHandles="1" noChangeArrowheads="1" noChangeShapeType="1" noTextEdit="1"/>
              </p:cNvSpPr>
              <p:nvPr/>
            </p:nvSpPr>
            <p:spPr>
              <a:xfrm>
                <a:off x="7929837" y="4163991"/>
                <a:ext cx="1520416" cy="400110"/>
              </a:xfrm>
              <a:prstGeom prst="rect">
                <a:avLst/>
              </a:prstGeom>
              <a:blipFill rotWithShape="0">
                <a:blip r:embed="rId17"/>
                <a:stretch>
                  <a:fillRect l="-4418" t="-7576" b="-257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9" name="Rectangle 98"/>
              <p:cNvSpPr/>
              <p:nvPr/>
            </p:nvSpPr>
            <p:spPr>
              <a:xfrm>
                <a:off x="8326964" y="4458405"/>
                <a:ext cx="169623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000" i="1" smtClean="0">
                          <a:solidFill>
                            <a:srgbClr val="0070C0"/>
                          </a:solidFill>
                          <a:latin typeface="Cambria Math" panose="02040503050406030204" pitchFamily="18" charset="0"/>
                          <a:ea typeface="Cambria Math" panose="02040503050406030204" pitchFamily="18" charset="0"/>
                        </a:rPr>
                        <m:t>𝛻</m:t>
                      </m:r>
                      <m:r>
                        <a:rPr lang="en-US" sz="2000" b="0" i="1" baseline="-25000" smtClean="0">
                          <a:solidFill>
                            <a:srgbClr val="0070C0"/>
                          </a:solidFill>
                          <a:latin typeface="Cambria Math" panose="02040503050406030204" pitchFamily="18" charset="0"/>
                          <a:ea typeface="Cambria Math" panose="02040503050406030204" pitchFamily="18" charset="0"/>
                        </a:rPr>
                        <m:t>𝐴</m:t>
                      </m:r>
                      <m:r>
                        <a:rPr lang="en-US" sz="2000" b="0" i="1" baseline="-25000" smtClean="0">
                          <a:solidFill>
                            <a:srgbClr val="0070C0"/>
                          </a:solidFill>
                          <a:latin typeface="Cambria Math" panose="02040503050406030204" pitchFamily="18" charset="0"/>
                          <a:ea typeface="Cambria Math" panose="02040503050406030204" pitchFamily="18" charset="0"/>
                        </a:rPr>
                        <m:t> </m:t>
                      </m:r>
                      <m:r>
                        <a:rPr lang="en-US" sz="2000" i="1">
                          <a:solidFill>
                            <a:srgbClr val="0070C0"/>
                          </a:solidFill>
                          <a:latin typeface="Cambria Math" panose="02040503050406030204" pitchFamily="18" charset="0"/>
                          <a:ea typeface="Cambria Math" panose="02040503050406030204" pitchFamily="18" charset="0"/>
                        </a:rPr>
                        <m:t>𝑡𝑟</m:t>
                      </m:r>
                      <m:r>
                        <m:rPr>
                          <m:nor/>
                        </m:rPr>
                        <a:rPr lang="en-US" sz="2000" b="0" i="1" dirty="0" smtClean="0">
                          <a:solidFill>
                            <a:srgbClr val="0070C0"/>
                          </a:solidFill>
                          <a:latin typeface="Cambria Math" panose="02040503050406030204" pitchFamily="18" charset="0"/>
                          <a:ea typeface="Cambria Math" panose="02040503050406030204" pitchFamily="18" charset="0"/>
                        </a:rPr>
                        <m:t>AB</m:t>
                      </m:r>
                      <m:r>
                        <a:rPr lang="en-US" sz="2000" b="0" i="1" smtClean="0">
                          <a:solidFill>
                            <a:srgbClr val="0070C0"/>
                          </a:solidFill>
                          <a:latin typeface="Cambria Math" panose="02040503050406030204" pitchFamily="18" charset="0"/>
                          <a:ea typeface="Cambria Math" panose="02040503050406030204" pitchFamily="18" charset="0"/>
                        </a:rPr>
                        <m:t>=</m:t>
                      </m:r>
                      <m:r>
                        <a:rPr lang="en-US" sz="2000" b="0" i="1" smtClean="0">
                          <a:solidFill>
                            <a:srgbClr val="0070C0"/>
                          </a:solidFill>
                          <a:latin typeface="Cambria Math" panose="02040503050406030204" pitchFamily="18" charset="0"/>
                          <a:ea typeface="Cambria Math" panose="02040503050406030204" pitchFamily="18" charset="0"/>
                        </a:rPr>
                        <m:t>𝐵𝑇</m:t>
                      </m:r>
                    </m:oMath>
                  </m:oMathPara>
                </a14:m>
                <a:endParaRPr lang="en-US" sz="2000" baseline="30000" dirty="0">
                  <a:solidFill>
                    <a:srgbClr val="0070C0"/>
                  </a:solidFill>
                  <a:latin typeface="Cambria Math" panose="02040503050406030204" pitchFamily="18" charset="0"/>
                  <a:ea typeface="Cambria Math" panose="02040503050406030204" pitchFamily="18" charset="0"/>
                </a:endParaRPr>
              </a:p>
            </p:txBody>
          </p:sp>
        </mc:Choice>
        <mc:Fallback>
          <p:sp>
            <p:nvSpPr>
              <p:cNvPr id="99" name="Rectangle 98"/>
              <p:cNvSpPr>
                <a:spLocks noRot="1" noChangeAspect="1" noMove="1" noResize="1" noEditPoints="1" noAdjustHandles="1" noChangeArrowheads="1" noChangeShapeType="1" noTextEdit="1"/>
              </p:cNvSpPr>
              <p:nvPr/>
            </p:nvSpPr>
            <p:spPr>
              <a:xfrm>
                <a:off x="8326964" y="4458405"/>
                <a:ext cx="1696234" cy="400110"/>
              </a:xfrm>
              <a:prstGeom prst="rect">
                <a:avLst/>
              </a:prstGeom>
              <a:blipFill rotWithShape="0">
                <a:blip r:embed="rId18"/>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7929837" y="5071524"/>
                <a:ext cx="1384546" cy="400110"/>
              </a:xfrm>
              <a:prstGeom prst="rect">
                <a:avLst/>
              </a:prstGeom>
            </p:spPr>
            <p:txBody>
              <a:bodyPr wrap="none">
                <a:spAutoFit/>
              </a:bodyPr>
              <a:lstStyle/>
              <a:p>
                <a14:m>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𝑡𝑟𝐴</m:t>
                    </m:r>
                    <m:r>
                      <a:rPr lang="en-US" sz="2000" i="1" smtClean="0">
                        <a:solidFill>
                          <a:srgbClr val="0070C0"/>
                        </a:solidFill>
                        <a:latin typeface="Cambria Math" panose="02040503050406030204" pitchFamily="18" charset="0"/>
                        <a:ea typeface="Cambria Math" panose="02040503050406030204" pitchFamily="18" charset="0"/>
                      </a:rPr>
                      <m:t>=</m:t>
                    </m:r>
                  </m:oMath>
                </a14:m>
                <a:r>
                  <a:rPr lang="el-GR" sz="2000" dirty="0">
                    <a:solidFill>
                      <a:srgbClr val="0070C0"/>
                    </a:solidFill>
                    <a:ea typeface="Cambria Math" panose="02040503050406030204" pitchFamily="18" charset="0"/>
                  </a:rPr>
                  <a:t> </a:t>
                </a:r>
                <a14:m>
                  <m:oMath xmlns:m="http://schemas.openxmlformats.org/officeDocument/2006/math">
                    <m:r>
                      <a:rPr lang="en-US" sz="2000" i="1">
                        <a:solidFill>
                          <a:srgbClr val="0070C0"/>
                        </a:solidFill>
                        <a:latin typeface="Cambria Math" panose="02040503050406030204" pitchFamily="18" charset="0"/>
                        <a:ea typeface="Cambria Math" panose="02040503050406030204" pitchFamily="18" charset="0"/>
                      </a:rPr>
                      <m:t>𝑡𝑟</m:t>
                    </m:r>
                    <m:r>
                      <a:rPr lang="en-US" sz="2000" b="0" i="1" smtClean="0">
                        <a:solidFill>
                          <a:srgbClr val="0070C0"/>
                        </a:solidFill>
                        <a:latin typeface="Cambria Math" panose="02040503050406030204" pitchFamily="18" charset="0"/>
                        <a:ea typeface="Cambria Math" panose="02040503050406030204" pitchFamily="18" charset="0"/>
                      </a:rPr>
                      <m:t>𝐴</m:t>
                    </m:r>
                    <m:r>
                      <a:rPr lang="en-US" sz="2000" i="1" baseline="30000">
                        <a:solidFill>
                          <a:srgbClr val="0070C0"/>
                        </a:solidFill>
                        <a:latin typeface="Cambria Math" panose="02040503050406030204" pitchFamily="18" charset="0"/>
                        <a:ea typeface="Cambria Math" panose="02040503050406030204" pitchFamily="18" charset="0"/>
                      </a:rPr>
                      <m:t>𝑇</m:t>
                    </m:r>
                  </m:oMath>
                </a14:m>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100" name="Rectangle 99"/>
              <p:cNvSpPr>
                <a:spLocks noRot="1" noChangeAspect="1" noMove="1" noResize="1" noEditPoints="1" noAdjustHandles="1" noChangeArrowheads="1" noChangeShapeType="1" noTextEdit="1"/>
              </p:cNvSpPr>
              <p:nvPr/>
            </p:nvSpPr>
            <p:spPr>
              <a:xfrm>
                <a:off x="7929837" y="5071524"/>
                <a:ext cx="1384546" cy="400110"/>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5" name="Rectangle 104"/>
              <p:cNvSpPr/>
              <p:nvPr/>
            </p:nvSpPr>
            <p:spPr>
              <a:xfrm>
                <a:off x="7888944" y="3639191"/>
                <a:ext cx="33656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000" i="1" smtClean="0">
                          <a:solidFill>
                            <a:srgbClr val="0070C0"/>
                          </a:solidFill>
                          <a:latin typeface="Cambria Math" panose="02040503050406030204" pitchFamily="18" charset="0"/>
                          <a:ea typeface="Cambria Math" panose="02040503050406030204" pitchFamily="18" charset="0"/>
                        </a:rPr>
                        <m:t>𝛻</m:t>
                      </m:r>
                      <m:r>
                        <a:rPr lang="en-US" sz="2000" b="0" i="1" baseline="-25000" smtClean="0">
                          <a:solidFill>
                            <a:srgbClr val="0070C0"/>
                          </a:solidFill>
                          <a:latin typeface="Cambria Math" panose="02040503050406030204" pitchFamily="18" charset="0"/>
                          <a:ea typeface="Cambria Math" panose="02040503050406030204" pitchFamily="18" charset="0"/>
                        </a:rPr>
                        <m:t>𝐴</m:t>
                      </m:r>
                      <m:r>
                        <a:rPr lang="en-US" sz="2000" b="0" i="1" baseline="-25000" smtClean="0">
                          <a:solidFill>
                            <a:srgbClr val="0070C0"/>
                          </a:solidFill>
                          <a:latin typeface="Cambria Math" panose="02040503050406030204" pitchFamily="18" charset="0"/>
                          <a:ea typeface="Cambria Math" panose="02040503050406030204" pitchFamily="18" charset="0"/>
                        </a:rPr>
                        <m:t> </m:t>
                      </m:r>
                      <m:r>
                        <a:rPr lang="en-US" sz="2000" i="1">
                          <a:solidFill>
                            <a:srgbClr val="0070C0"/>
                          </a:solidFill>
                          <a:latin typeface="Cambria Math" panose="02040503050406030204" pitchFamily="18" charset="0"/>
                          <a:ea typeface="Cambria Math" panose="02040503050406030204" pitchFamily="18" charset="0"/>
                        </a:rPr>
                        <m:t>𝑡𝑟</m:t>
                      </m:r>
                      <m:r>
                        <m:rPr>
                          <m:nor/>
                        </m:rPr>
                        <a:rPr lang="en-US" sz="2000" b="0" i="1" dirty="0" smtClean="0">
                          <a:solidFill>
                            <a:srgbClr val="0070C0"/>
                          </a:solidFill>
                          <a:latin typeface="Cambria Math" panose="02040503050406030204" pitchFamily="18" charset="0"/>
                          <a:ea typeface="Cambria Math" panose="02040503050406030204" pitchFamily="18" charset="0"/>
                        </a:rPr>
                        <m:t>AB</m:t>
                      </m:r>
                      <m:r>
                        <a:rPr lang="en-US" sz="2000" i="1">
                          <a:solidFill>
                            <a:srgbClr val="0070C0"/>
                          </a:solidFill>
                          <a:latin typeface="Cambria Math" panose="02040503050406030204" pitchFamily="18" charset="0"/>
                          <a:ea typeface="Cambria Math" panose="02040503050406030204" pitchFamily="18" charset="0"/>
                        </a:rPr>
                        <m:t>𝐴</m:t>
                      </m:r>
                      <m:r>
                        <a:rPr lang="en-US" sz="2000" i="1" baseline="30000">
                          <a:solidFill>
                            <a:srgbClr val="0070C0"/>
                          </a:solidFill>
                          <a:latin typeface="Cambria Math" panose="02040503050406030204" pitchFamily="18" charset="0"/>
                          <a:ea typeface="Cambria Math" panose="02040503050406030204" pitchFamily="18" charset="0"/>
                        </a:rPr>
                        <m:t>𝑇</m:t>
                      </m:r>
                      <m:r>
                        <m:rPr>
                          <m:nor/>
                        </m:rPr>
                        <a:rPr lang="en-US" sz="2000" b="0" i="1" dirty="0" smtClean="0">
                          <a:solidFill>
                            <a:srgbClr val="0070C0"/>
                          </a:solidFill>
                          <a:latin typeface="Cambria Math" panose="02040503050406030204" pitchFamily="18" charset="0"/>
                          <a:ea typeface="Cambria Math" panose="02040503050406030204" pitchFamily="18" charset="0"/>
                        </a:rPr>
                        <m:t>C</m:t>
                      </m:r>
                      <m:r>
                        <a:rPr lang="en-US" sz="2000" b="0" i="1" smtClean="0">
                          <a:solidFill>
                            <a:srgbClr val="0070C0"/>
                          </a:solidFill>
                          <a:latin typeface="Cambria Math" panose="02040503050406030204" pitchFamily="18" charset="0"/>
                          <a:ea typeface="Cambria Math" panose="02040503050406030204" pitchFamily="18" charset="0"/>
                        </a:rPr>
                        <m:t>=</m:t>
                      </m:r>
                      <m:r>
                        <a:rPr lang="en-US" sz="2000" b="0" i="1" smtClean="0">
                          <a:solidFill>
                            <a:srgbClr val="0070C0"/>
                          </a:solidFill>
                          <a:latin typeface="Cambria Math" panose="02040503050406030204" pitchFamily="18" charset="0"/>
                          <a:ea typeface="Cambria Math" panose="02040503050406030204" pitchFamily="18" charset="0"/>
                        </a:rPr>
                        <m:t>𝐶𝐴𝐵</m:t>
                      </m:r>
                      <m:r>
                        <a:rPr lang="en-US" sz="2000" b="0" i="1" smtClean="0">
                          <a:solidFill>
                            <a:srgbClr val="0070C0"/>
                          </a:solidFill>
                          <a:latin typeface="Cambria Math" panose="02040503050406030204" pitchFamily="18" charset="0"/>
                          <a:ea typeface="Cambria Math" panose="02040503050406030204" pitchFamily="18" charset="0"/>
                        </a:rPr>
                        <m:t>+</m:t>
                      </m:r>
                      <m:r>
                        <a:rPr lang="en-US" sz="2000" b="0" i="1" smtClean="0">
                          <a:solidFill>
                            <a:srgbClr val="0070C0"/>
                          </a:solidFill>
                          <a:latin typeface="Cambria Math" panose="02040503050406030204" pitchFamily="18" charset="0"/>
                          <a:ea typeface="Cambria Math" panose="02040503050406030204" pitchFamily="18" charset="0"/>
                        </a:rPr>
                        <m:t>𝐶𝑇𝐴𝐵𝑇</m:t>
                      </m:r>
                    </m:oMath>
                  </m:oMathPara>
                </a14:m>
                <a:endParaRPr lang="en-US" sz="2000" baseline="30000" dirty="0">
                  <a:solidFill>
                    <a:srgbClr val="0070C0"/>
                  </a:solidFill>
                  <a:latin typeface="Cambria Math" panose="02040503050406030204" pitchFamily="18" charset="0"/>
                  <a:ea typeface="Cambria Math" panose="02040503050406030204" pitchFamily="18" charset="0"/>
                </a:endParaRPr>
              </a:p>
            </p:txBody>
          </p:sp>
        </mc:Choice>
        <mc:Fallback>
          <p:sp>
            <p:nvSpPr>
              <p:cNvPr id="105" name="Rectangle 104"/>
              <p:cNvSpPr>
                <a:spLocks noRot="1" noChangeAspect="1" noMove="1" noResize="1" noEditPoints="1" noAdjustHandles="1" noChangeArrowheads="1" noChangeShapeType="1" noTextEdit="1"/>
              </p:cNvSpPr>
              <p:nvPr/>
            </p:nvSpPr>
            <p:spPr>
              <a:xfrm>
                <a:off x="7888944" y="3639191"/>
                <a:ext cx="3365600" cy="400110"/>
              </a:xfrm>
              <a:prstGeom prst="rect">
                <a:avLst/>
              </a:prstGeom>
              <a:blipFill rotWithShape="0">
                <a:blip r:embed="rId20"/>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7987080" y="2785374"/>
                <a:ext cx="3118033" cy="400110"/>
              </a:xfrm>
              <a:prstGeom prst="rect">
                <a:avLst/>
              </a:prstGeom>
            </p:spPr>
            <p:txBody>
              <a:bodyPr wrap="none">
                <a:spAutoFit/>
              </a:bodyPr>
              <a:lstStyle/>
              <a:p>
                <a14:m>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𝑡𝑟</m:t>
                    </m:r>
                    <m:r>
                      <a:rPr lang="en-US" sz="2000" b="0" i="1" smtClean="0">
                        <a:solidFill>
                          <a:srgbClr val="0070C0"/>
                        </a:solidFill>
                        <a:latin typeface="Cambria Math" panose="02040503050406030204" pitchFamily="18" charset="0"/>
                        <a:ea typeface="Cambria Math" panose="02040503050406030204" pitchFamily="18" charset="0"/>
                      </a:rPr>
                      <m:t>(</m:t>
                    </m:r>
                    <m:r>
                      <a:rPr lang="en-US" sz="2000" i="1" smtClean="0">
                        <a:solidFill>
                          <a:srgbClr val="0070C0"/>
                        </a:solidFill>
                        <a:latin typeface="Cambria Math" panose="02040503050406030204" pitchFamily="18" charset="0"/>
                        <a:ea typeface="Cambria Math" panose="02040503050406030204" pitchFamily="18" charset="0"/>
                      </a:rPr>
                      <m:t>𝐴</m:t>
                    </m:r>
                    <m:r>
                      <a:rPr lang="en-US" sz="2000" b="0" i="1" smtClean="0">
                        <a:solidFill>
                          <a:srgbClr val="0070C0"/>
                        </a:solidFill>
                        <a:latin typeface="Cambria Math" panose="02040503050406030204" pitchFamily="18" charset="0"/>
                        <a:ea typeface="Cambria Math" panose="02040503050406030204" pitchFamily="18" charset="0"/>
                      </a:rPr>
                      <m:t>+</m:t>
                    </m:r>
                    <m:r>
                      <a:rPr lang="en-US" sz="2000" i="1" smtClean="0">
                        <a:solidFill>
                          <a:srgbClr val="0070C0"/>
                        </a:solidFill>
                        <a:latin typeface="Cambria Math" panose="02040503050406030204" pitchFamily="18" charset="0"/>
                        <a:ea typeface="Cambria Math" panose="02040503050406030204" pitchFamily="18" charset="0"/>
                      </a:rPr>
                      <m:t>𝐵</m:t>
                    </m:r>
                    <m:r>
                      <a:rPr lang="en-US" sz="2000" b="0" i="1" smtClean="0">
                        <a:solidFill>
                          <a:srgbClr val="0070C0"/>
                        </a:solidFill>
                        <a:latin typeface="Cambria Math" panose="02040503050406030204" pitchFamily="18" charset="0"/>
                        <a:ea typeface="Cambria Math" panose="02040503050406030204" pitchFamily="18" charset="0"/>
                      </a:rPr>
                      <m:t>)</m:t>
                    </m:r>
                    <m:r>
                      <a:rPr lang="en-US" sz="2000" i="1" smtClean="0">
                        <a:solidFill>
                          <a:srgbClr val="0070C0"/>
                        </a:solidFill>
                        <a:latin typeface="Cambria Math" panose="02040503050406030204" pitchFamily="18" charset="0"/>
                        <a:ea typeface="Cambria Math" panose="02040503050406030204" pitchFamily="18" charset="0"/>
                      </a:rPr>
                      <m:t>=</m:t>
                    </m:r>
                  </m:oMath>
                </a14:m>
                <a:r>
                  <a:rPr lang="el-GR" sz="2000" dirty="0">
                    <a:solidFill>
                      <a:srgbClr val="0070C0"/>
                    </a:solidFill>
                    <a:ea typeface="Cambria Math" panose="02040503050406030204" pitchFamily="18" charset="0"/>
                  </a:rPr>
                  <a:t> </a:t>
                </a:r>
                <a14:m>
                  <m:oMath xmlns:m="http://schemas.openxmlformats.org/officeDocument/2006/math">
                    <m:r>
                      <a:rPr lang="en-US" sz="2000" i="1">
                        <a:solidFill>
                          <a:srgbClr val="0070C0"/>
                        </a:solidFill>
                        <a:latin typeface="Cambria Math" panose="02040503050406030204" pitchFamily="18" charset="0"/>
                        <a:ea typeface="Cambria Math" panose="02040503050406030204" pitchFamily="18" charset="0"/>
                      </a:rPr>
                      <m:t>𝑡𝑟</m:t>
                    </m:r>
                    <m:r>
                      <a:rPr lang="en-US" sz="2000" b="0" i="1" smtClean="0">
                        <a:solidFill>
                          <a:srgbClr val="0070C0"/>
                        </a:solidFill>
                        <a:latin typeface="Cambria Math" panose="02040503050406030204" pitchFamily="18" charset="0"/>
                        <a:ea typeface="Cambria Math" panose="02040503050406030204" pitchFamily="18" charset="0"/>
                      </a:rPr>
                      <m:t>(</m:t>
                    </m:r>
                    <m:r>
                      <a:rPr lang="en-US" sz="2000" b="0" i="1" smtClean="0">
                        <a:solidFill>
                          <a:srgbClr val="0070C0"/>
                        </a:solidFill>
                        <a:latin typeface="Cambria Math" panose="02040503050406030204" pitchFamily="18" charset="0"/>
                        <a:ea typeface="Cambria Math" panose="02040503050406030204" pitchFamily="18" charset="0"/>
                      </a:rPr>
                      <m:t>𝐴</m:t>
                    </m:r>
                    <m:r>
                      <a:rPr lang="en-US" sz="2000" b="0" i="1" smtClean="0">
                        <a:solidFill>
                          <a:srgbClr val="0070C0"/>
                        </a:solidFill>
                        <a:latin typeface="Cambria Math" panose="02040503050406030204" pitchFamily="18" charset="0"/>
                        <a:ea typeface="Cambria Math" panose="02040503050406030204" pitchFamily="18" charset="0"/>
                      </a:rPr>
                      <m:t>)+</m:t>
                    </m:r>
                    <m:r>
                      <a:rPr lang="en-US" sz="2000" b="0" i="1" smtClean="0">
                        <a:solidFill>
                          <a:srgbClr val="0070C0"/>
                        </a:solidFill>
                        <a:latin typeface="Cambria Math" panose="02040503050406030204" pitchFamily="18" charset="0"/>
                        <a:ea typeface="Cambria Math" panose="02040503050406030204" pitchFamily="18" charset="0"/>
                      </a:rPr>
                      <m:t>𝑡𝑟</m:t>
                    </m:r>
                    <m:r>
                      <a:rPr lang="en-US" sz="2000" b="0" i="1" smtClean="0">
                        <a:solidFill>
                          <a:srgbClr val="0070C0"/>
                        </a:solidFill>
                        <a:latin typeface="Cambria Math" panose="02040503050406030204" pitchFamily="18" charset="0"/>
                        <a:ea typeface="Cambria Math" panose="02040503050406030204" pitchFamily="18" charset="0"/>
                      </a:rPr>
                      <m:t>(</m:t>
                    </m:r>
                    <m:r>
                      <a:rPr lang="en-US" sz="2000" b="0" i="1" smtClean="0">
                        <a:solidFill>
                          <a:srgbClr val="0070C0"/>
                        </a:solidFill>
                        <a:latin typeface="Cambria Math" panose="02040503050406030204" pitchFamily="18" charset="0"/>
                        <a:ea typeface="Cambria Math" panose="02040503050406030204" pitchFamily="18" charset="0"/>
                      </a:rPr>
                      <m:t>𝐵</m:t>
                    </m:r>
                    <m:r>
                      <a:rPr lang="en-US" sz="2000" b="0" i="1" smtClean="0">
                        <a:solidFill>
                          <a:srgbClr val="0070C0"/>
                        </a:solidFill>
                        <a:latin typeface="Cambria Math" panose="02040503050406030204" pitchFamily="18" charset="0"/>
                        <a:ea typeface="Cambria Math" panose="02040503050406030204" pitchFamily="18" charset="0"/>
                      </a:rPr>
                      <m:t>)</m:t>
                    </m:r>
                  </m:oMath>
                </a14:m>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7987080" y="2785374"/>
                <a:ext cx="3118033" cy="400110"/>
              </a:xfrm>
              <a:prstGeom prst="rect">
                <a:avLst/>
              </a:prstGeom>
              <a:blipFill rotWithShape="0">
                <a:blip r:embed="rId21"/>
                <a:stretch>
                  <a:fillRect b="-13636"/>
                </a:stretch>
              </a:blipFill>
            </p:spPr>
            <p:txBody>
              <a:bodyPr/>
              <a:lstStyle/>
              <a:p>
                <a:r>
                  <a:rPr lang="en-US">
                    <a:noFill/>
                  </a:rPr>
                  <a:t> </a:t>
                </a:r>
              </a:p>
            </p:txBody>
          </p:sp>
        </mc:Fallback>
      </mc:AlternateContent>
      <p:grpSp>
        <p:nvGrpSpPr>
          <p:cNvPr id="2" name="Group 1"/>
          <p:cNvGrpSpPr/>
          <p:nvPr/>
        </p:nvGrpSpPr>
        <p:grpSpPr>
          <a:xfrm>
            <a:off x="7609870" y="1218487"/>
            <a:ext cx="2770321" cy="759815"/>
            <a:chOff x="714467" y="1218487"/>
            <a:chExt cx="2770321" cy="759815"/>
          </a:xfrm>
        </p:grpSpPr>
        <p:sp>
          <p:nvSpPr>
            <p:cNvPr id="101" name="Rectangle 100"/>
            <p:cNvSpPr/>
            <p:nvPr/>
          </p:nvSpPr>
          <p:spPr>
            <a:xfrm>
              <a:off x="714467" y="1218487"/>
              <a:ext cx="1141822" cy="369332"/>
            </a:xfrm>
            <a:prstGeom prst="rect">
              <a:avLst/>
            </a:prstGeom>
          </p:spPr>
          <p:txBody>
            <a:bodyPr wrap="square">
              <a:spAutoFit/>
            </a:bodyPr>
            <a:lstStyle/>
            <a:p>
              <a:r>
                <a:rPr lang="en-US" dirty="0" smtClean="0">
                  <a:solidFill>
                    <a:srgbClr val="0070C0"/>
                  </a:solidFill>
                </a:rPr>
                <a:t>FACTS:</a:t>
              </a:r>
            </a:p>
          </p:txBody>
        </p:sp>
        <mc:AlternateContent xmlns:mc="http://schemas.openxmlformats.org/markup-compatibility/2006" xmlns:a14="http://schemas.microsoft.com/office/drawing/2010/main">
          <mc:Choice Requires="a14">
            <p:sp>
              <p:nvSpPr>
                <p:cNvPr id="54" name="Rectangle 53"/>
                <p:cNvSpPr/>
                <p:nvPr/>
              </p:nvSpPr>
              <p:spPr>
                <a:xfrm>
                  <a:off x="1098989" y="1596073"/>
                  <a:ext cx="1746287" cy="369332"/>
                </a:xfrm>
                <a:prstGeom prst="rect">
                  <a:avLst/>
                </a:prstGeom>
              </p:spPr>
              <p:txBody>
                <a:bodyPr wrap="square">
                  <a:spAutoFit/>
                </a:bodyPr>
                <a:lstStyle/>
                <a:p>
                  <a:r>
                    <a:rPr lang="en-US" dirty="0" smtClean="0">
                      <a:solidFill>
                        <a:srgbClr val="0070C0"/>
                      </a:solidFill>
                    </a:rPr>
                    <a:t>If </a:t>
                  </a:r>
                  <a14:m>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𝑎</m:t>
                      </m:r>
                      <m:r>
                        <a:rPr lang="el-GR" i="1" smtClean="0">
                          <a:solidFill>
                            <a:srgbClr val="0070C0"/>
                          </a:solidFill>
                          <a:latin typeface="Cambria Math" panose="02040503050406030204" pitchFamily="18" charset="0"/>
                          <a:ea typeface="Cambria Math" panose="02040503050406030204" pitchFamily="18" charset="0"/>
                        </a:rPr>
                        <m:t>∈</m:t>
                      </m:r>
                      <m:r>
                        <a:rPr lang="en-US" i="1">
                          <a:solidFill>
                            <a:srgbClr val="0070C0"/>
                          </a:solidFill>
                          <a:latin typeface="Cambria Math" panose="02040503050406030204" pitchFamily="18" charset="0"/>
                          <a:ea typeface="Cambria Math" panose="02040503050406030204" pitchFamily="18" charset="0"/>
                        </a:rPr>
                        <m:t>𝑅𝑒𝑎𝑙</m:t>
                      </m:r>
                    </m:oMath>
                  </a14:m>
                  <a:r>
                    <a:rPr lang="en-US" dirty="0" smtClean="0">
                      <a:solidFill>
                        <a:srgbClr val="0070C0"/>
                      </a:solidFill>
                    </a:rPr>
                    <a:t>,</a:t>
                  </a:r>
                  <a:endParaRPr lang="en-US" dirty="0">
                    <a:solidFill>
                      <a:srgbClr val="0070C0"/>
                    </a:solidFill>
                  </a:endParaRPr>
                </a:p>
              </p:txBody>
            </p:sp>
          </mc:Choice>
          <mc:Fallback xmlns="">
            <p:sp>
              <p:nvSpPr>
                <p:cNvPr id="54" name="Rectangle 53"/>
                <p:cNvSpPr>
                  <a:spLocks noRot="1" noChangeAspect="1" noMove="1" noResize="1" noEditPoints="1" noAdjustHandles="1" noChangeArrowheads="1" noChangeShapeType="1" noTextEdit="1"/>
                </p:cNvSpPr>
                <p:nvPr/>
              </p:nvSpPr>
              <p:spPr>
                <a:xfrm>
                  <a:off x="1098989" y="1596073"/>
                  <a:ext cx="1746287" cy="369332"/>
                </a:xfrm>
                <a:prstGeom prst="rect">
                  <a:avLst/>
                </a:prstGeom>
                <a:blipFill rotWithShape="0">
                  <a:blip r:embed="rId22"/>
                  <a:stretch>
                    <a:fillRect l="-278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2396349" y="1578192"/>
                  <a:ext cx="1088439" cy="400110"/>
                </a:xfrm>
                <a:prstGeom prst="rect">
                  <a:avLst/>
                </a:prstGeom>
              </p:spPr>
              <p:txBody>
                <a:bodyPr wrap="none">
                  <a:spAutoFit/>
                </a:bodyPr>
                <a:lstStyle/>
                <a:p>
                  <a14:m>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𝑡𝑟</m:t>
                      </m:r>
                      <m:r>
                        <a:rPr lang="en-US" sz="2000" b="0" i="1" smtClean="0">
                          <a:solidFill>
                            <a:srgbClr val="0070C0"/>
                          </a:solidFill>
                          <a:latin typeface="Cambria Math" panose="02040503050406030204" pitchFamily="18" charset="0"/>
                          <a:ea typeface="Cambria Math" panose="02040503050406030204" pitchFamily="18" charset="0"/>
                        </a:rPr>
                        <m:t> </m:t>
                      </m:r>
                      <m:r>
                        <a:rPr lang="en-US" sz="2000" b="0" i="1" smtClean="0">
                          <a:solidFill>
                            <a:srgbClr val="0070C0"/>
                          </a:solidFill>
                          <a:latin typeface="Cambria Math" panose="02040503050406030204" pitchFamily="18" charset="0"/>
                          <a:ea typeface="Cambria Math" panose="02040503050406030204" pitchFamily="18" charset="0"/>
                        </a:rPr>
                        <m:t>𝑎</m:t>
                      </m:r>
                      <m:r>
                        <a:rPr lang="en-US" sz="2000" i="1" smtClean="0">
                          <a:solidFill>
                            <a:srgbClr val="0070C0"/>
                          </a:solidFill>
                          <a:latin typeface="Cambria Math" panose="02040503050406030204" pitchFamily="18" charset="0"/>
                          <a:ea typeface="Cambria Math" panose="02040503050406030204" pitchFamily="18" charset="0"/>
                        </a:rPr>
                        <m:t>=</m:t>
                      </m:r>
                    </m:oMath>
                  </a14:m>
                  <a:r>
                    <a:rPr lang="el-GR" sz="200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𝑎</m:t>
                      </m:r>
                    </m:oMath>
                  </a14:m>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2396349" y="1578192"/>
                  <a:ext cx="1088439" cy="400110"/>
                </a:xfrm>
                <a:prstGeom prst="rect">
                  <a:avLst/>
                </a:prstGeom>
                <a:blipFill rotWithShape="0">
                  <a:blip r:embed="rId2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Rectangle 55"/>
              <p:cNvSpPr/>
              <p:nvPr/>
            </p:nvSpPr>
            <p:spPr>
              <a:xfrm>
                <a:off x="7987080" y="3171982"/>
                <a:ext cx="1952744"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solidFill>
                            <a:srgbClr val="0070C0"/>
                          </a:solidFill>
                          <a:latin typeface="Cambria Math" panose="02040503050406030204" pitchFamily="18" charset="0"/>
                          <a:ea typeface="Cambria Math" panose="02040503050406030204" pitchFamily="18" charset="0"/>
                        </a:rPr>
                        <m:t>𝐴</m:t>
                      </m:r>
                      <m:r>
                        <a:rPr lang="en-US" sz="2000" i="1">
                          <a:solidFill>
                            <a:srgbClr val="0070C0"/>
                          </a:solidFill>
                          <a:latin typeface="Cambria Math" panose="02040503050406030204" pitchFamily="18" charset="0"/>
                          <a:ea typeface="Cambria Math" panose="02040503050406030204" pitchFamily="18" charset="0"/>
                        </a:rPr>
                        <m:t>𝐵</m:t>
                      </m:r>
                      <m:r>
                        <a:rPr lang="en-US" sz="2000" i="1" baseline="30000">
                          <a:solidFill>
                            <a:srgbClr val="0070C0"/>
                          </a:solidFill>
                          <a:latin typeface="Cambria Math" panose="02040503050406030204" pitchFamily="18" charset="0"/>
                          <a:ea typeface="Cambria Math" panose="02040503050406030204" pitchFamily="18" charset="0"/>
                        </a:rPr>
                        <m:t>𝑇</m:t>
                      </m:r>
                      <m:r>
                        <a:rPr lang="en-US" sz="2000" i="1" smtClean="0">
                          <a:solidFill>
                            <a:srgbClr val="0070C0"/>
                          </a:solidFill>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ea typeface="Cambria Math" panose="02040503050406030204" pitchFamily="18" charset="0"/>
                        </a:rPr>
                        <m:t>𝐵𝐴</m:t>
                      </m:r>
                      <m:r>
                        <a:rPr lang="en-US" sz="2000" i="1" baseline="30000">
                          <a:solidFill>
                            <a:srgbClr val="0070C0"/>
                          </a:solidFill>
                          <a:latin typeface="Cambria Math" panose="02040503050406030204" pitchFamily="18" charset="0"/>
                          <a:ea typeface="Cambria Math" panose="02040503050406030204" pitchFamily="18" charset="0"/>
                        </a:rPr>
                        <m:t>𝑇</m:t>
                      </m:r>
                    </m:oMath>
                  </m:oMathPara>
                </a14:m>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56" name="Rectangle 55"/>
              <p:cNvSpPr>
                <a:spLocks noRot="1" noChangeAspect="1" noMove="1" noResize="1" noEditPoints="1" noAdjustHandles="1" noChangeArrowheads="1" noChangeShapeType="1" noTextEdit="1"/>
              </p:cNvSpPr>
              <p:nvPr/>
            </p:nvSpPr>
            <p:spPr>
              <a:xfrm>
                <a:off x="7987080" y="3171982"/>
                <a:ext cx="1952744" cy="400110"/>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783478" y="3232632"/>
                <a:ext cx="381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i="1" dirty="0" smtClean="0">
                          <a:solidFill>
                            <a:srgbClr val="0070C0"/>
                          </a:solidFill>
                          <a:latin typeface="Cambria Math" panose="02040503050406030204" pitchFamily="18" charset="0"/>
                          <a:ea typeface="Cambria Math" panose="02040503050406030204" pitchFamily="18" charset="0"/>
                        </a:rPr>
                        <m:t>A</m:t>
                      </m:r>
                    </m:oMath>
                  </m:oMathPara>
                </a14:m>
                <a:endParaRPr lang="en-US" dirty="0">
                  <a:solidFill>
                    <a:srgbClr val="0070C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783478" y="3232632"/>
                <a:ext cx="381836" cy="369332"/>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157010" y="3232632"/>
                <a:ext cx="479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𝐴</m:t>
                      </m:r>
                      <m:r>
                        <a:rPr lang="en-US" i="1" baseline="30000">
                          <a:solidFill>
                            <a:srgbClr val="0070C0"/>
                          </a:solidFill>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157010" y="3232632"/>
                <a:ext cx="479875" cy="369332"/>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4683755" y="3232632"/>
                <a:ext cx="381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i="1" dirty="0" smtClean="0">
                          <a:solidFill>
                            <a:srgbClr val="0070C0"/>
                          </a:solidFill>
                          <a:latin typeface="Cambria Math" panose="02040503050406030204" pitchFamily="18" charset="0"/>
                          <a:ea typeface="Cambria Math" panose="02040503050406030204" pitchFamily="18" charset="0"/>
                        </a:rPr>
                        <m:t>A</m:t>
                      </m:r>
                    </m:oMath>
                  </m:oMathPara>
                </a14:m>
                <a:endParaRPr lang="en-US" dirty="0">
                  <a:solidFill>
                    <a:srgbClr val="0070C0"/>
                  </a:solidFill>
                </a:endParaRPr>
              </a:p>
            </p:txBody>
          </p:sp>
        </mc:Choice>
        <mc:Fallback xmlns="">
          <p:sp>
            <p:nvSpPr>
              <p:cNvPr id="64" name="Rectangle 63"/>
              <p:cNvSpPr>
                <a:spLocks noRot="1" noChangeAspect="1" noMove="1" noResize="1" noEditPoints="1" noAdjustHandles="1" noChangeArrowheads="1" noChangeShapeType="1" noTextEdit="1"/>
              </p:cNvSpPr>
              <p:nvPr/>
            </p:nvSpPr>
            <p:spPr>
              <a:xfrm>
                <a:off x="4683755" y="3232632"/>
                <a:ext cx="381836" cy="369332"/>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p:cNvSpPr/>
              <p:nvPr/>
            </p:nvSpPr>
            <p:spPr>
              <a:xfrm>
                <a:off x="5837558" y="3232632"/>
                <a:ext cx="381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i="1" dirty="0" smtClean="0">
                          <a:solidFill>
                            <a:srgbClr val="0070C0"/>
                          </a:solidFill>
                          <a:latin typeface="Cambria Math" panose="02040503050406030204" pitchFamily="18" charset="0"/>
                          <a:ea typeface="Cambria Math" panose="02040503050406030204" pitchFamily="18" charset="0"/>
                        </a:rPr>
                        <m:t>A</m:t>
                      </m:r>
                    </m:oMath>
                  </m:oMathPara>
                </a14:m>
                <a:endParaRPr lang="en-US" dirty="0">
                  <a:solidFill>
                    <a:srgbClr val="0070C0"/>
                  </a:solidFill>
                </a:endParaRPr>
              </a:p>
            </p:txBody>
          </p:sp>
        </mc:Choice>
        <mc:Fallback xmlns="">
          <p:sp>
            <p:nvSpPr>
              <p:cNvPr id="66" name="Rectangle 65"/>
              <p:cNvSpPr>
                <a:spLocks noRot="1" noChangeAspect="1" noMove="1" noResize="1" noEditPoints="1" noAdjustHandles="1" noChangeArrowheads="1" noChangeShapeType="1" noTextEdit="1"/>
              </p:cNvSpPr>
              <p:nvPr/>
            </p:nvSpPr>
            <p:spPr>
              <a:xfrm>
                <a:off x="5837558" y="3232632"/>
                <a:ext cx="381836" cy="369332"/>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3940925" y="3239688"/>
                <a:ext cx="410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0" i="1" dirty="0" smtClean="0">
                          <a:solidFill>
                            <a:srgbClr val="0070C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3940925" y="3239688"/>
                <a:ext cx="410690" cy="369332"/>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Rectangle 71"/>
              <p:cNvSpPr/>
              <p:nvPr/>
            </p:nvSpPr>
            <p:spPr>
              <a:xfrm>
                <a:off x="5091808" y="3239688"/>
                <a:ext cx="4106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0" i="1" dirty="0" smtClean="0">
                          <a:solidFill>
                            <a:srgbClr val="0070C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2" name="Rectangle 71"/>
              <p:cNvSpPr>
                <a:spLocks noRot="1" noChangeAspect="1" noMove="1" noResize="1" noEditPoints="1" noAdjustHandles="1" noChangeArrowheads="1" noChangeShapeType="1" noTextEdit="1"/>
              </p:cNvSpPr>
              <p:nvPr/>
            </p:nvSpPr>
            <p:spPr>
              <a:xfrm>
                <a:off x="5091808" y="3239688"/>
                <a:ext cx="410690" cy="369332"/>
              </a:xfrm>
              <a:prstGeom prst="rect">
                <a:avLst/>
              </a:prstGeom>
              <a:blipFill rotWithShape="0">
                <a:blip r:embed="rId30"/>
                <a:stretch>
                  <a:fillRect/>
                </a:stretch>
              </a:blipFill>
            </p:spPr>
            <p:txBody>
              <a:bodyPr/>
              <a:lstStyle/>
              <a:p>
                <a:r>
                  <a:rPr lang="en-US">
                    <a:noFill/>
                  </a:rPr>
                  <a:t> </a:t>
                </a:r>
              </a:p>
            </p:txBody>
          </p:sp>
        </mc:Fallback>
      </mc:AlternateContent>
      <p:grpSp>
        <p:nvGrpSpPr>
          <p:cNvPr id="24" name="Group 23"/>
          <p:cNvGrpSpPr/>
          <p:nvPr/>
        </p:nvGrpSpPr>
        <p:grpSpPr>
          <a:xfrm>
            <a:off x="4271648" y="3017520"/>
            <a:ext cx="561279" cy="591500"/>
            <a:chOff x="9084332" y="3017520"/>
            <a:chExt cx="561279" cy="591500"/>
          </a:xfrm>
        </p:grpSpPr>
        <mc:AlternateContent xmlns:mc="http://schemas.openxmlformats.org/markup-compatibility/2006" xmlns:a14="http://schemas.microsoft.com/office/drawing/2010/main">
          <mc:Choice Requires="a14">
            <p:sp>
              <p:nvSpPr>
                <p:cNvPr id="62" name="Rectangle 61"/>
                <p:cNvSpPr/>
                <p:nvPr/>
              </p:nvSpPr>
              <p:spPr>
                <a:xfrm>
                  <a:off x="9084332" y="3239688"/>
                  <a:ext cx="367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i="1" dirty="0">
                            <a:solidFill>
                              <a:srgbClr val="0070C0"/>
                            </a:solidFill>
                            <a:latin typeface="Cambria Math" panose="02040503050406030204" pitchFamily="18" charset="0"/>
                            <a:ea typeface="Cambria Math" panose="02040503050406030204" pitchFamily="18" charset="0"/>
                          </a:rPr>
                          <m:t>C</m:t>
                        </m:r>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9084332" y="3239688"/>
                  <a:ext cx="367408" cy="369332"/>
                </a:xfrm>
                <a:prstGeom prst="rect">
                  <a:avLst/>
                </a:prstGeom>
                <a:blipFill rotWithShape="0">
                  <a:blip r:embed="rId31"/>
                  <a:stretch>
                    <a:fillRect/>
                  </a:stretch>
                </a:blipFill>
              </p:spPr>
              <p:txBody>
                <a:bodyPr/>
                <a:lstStyle/>
                <a:p>
                  <a:r>
                    <a:rPr lang="en-US">
                      <a:noFill/>
                    </a:rPr>
                    <a:t> </a:t>
                  </a:r>
                </a:p>
              </p:txBody>
            </p:sp>
          </mc:Fallback>
        </mc:AlternateContent>
        <p:sp>
          <p:nvSpPr>
            <p:cNvPr id="77" name="Freeform 76"/>
            <p:cNvSpPr/>
            <p:nvPr/>
          </p:nvSpPr>
          <p:spPr>
            <a:xfrm>
              <a:off x="9085541" y="3017520"/>
              <a:ext cx="560070" cy="512445"/>
            </a:xfrm>
            <a:custGeom>
              <a:avLst/>
              <a:gdLst>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0 w 560070"/>
                <a:gd name="connsiteY4" fmla="*/ 285750 h 285750"/>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244854 w 560070"/>
                <a:gd name="connsiteY4" fmla="*/ 281940 h 285750"/>
                <a:gd name="connsiteX5" fmla="*/ 0 w 560070"/>
                <a:gd name="connsiteY5" fmla="*/ 285750 h 28575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126744 w 560070"/>
                <a:gd name="connsiteY4" fmla="*/ 312420 h 312420"/>
                <a:gd name="connsiteX5" fmla="*/ 0 w 560070"/>
                <a:gd name="connsiteY5" fmla="*/ 285750 h 31242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206754 w 560070"/>
                <a:gd name="connsiteY4" fmla="*/ 308610 h 312420"/>
                <a:gd name="connsiteX5" fmla="*/ 126744 w 560070"/>
                <a:gd name="connsiteY5" fmla="*/ 312420 h 312420"/>
                <a:gd name="connsiteX6" fmla="*/ 0 w 560070"/>
                <a:gd name="connsiteY6" fmla="*/ 285750 h 31242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130554 w 560070"/>
                <a:gd name="connsiteY4" fmla="*/ 510540 h 510540"/>
                <a:gd name="connsiteX5" fmla="*/ 126744 w 560070"/>
                <a:gd name="connsiteY5" fmla="*/ 312420 h 510540"/>
                <a:gd name="connsiteX6" fmla="*/ 0 w 560070"/>
                <a:gd name="connsiteY6"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02004 w 560070"/>
                <a:gd name="connsiteY4" fmla="*/ 40767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263904 w 560070"/>
                <a:gd name="connsiteY4" fmla="*/ 49911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40386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9560 h 518160"/>
                <a:gd name="connsiteX8" fmla="*/ 0 w 560070"/>
                <a:gd name="connsiteY8" fmla="*/ 285750 h 51816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3845 h 518160"/>
                <a:gd name="connsiteX8" fmla="*/ 0 w 560070"/>
                <a:gd name="connsiteY8" fmla="*/ 285750 h 51816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384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321054 w 560070"/>
                <a:gd name="connsiteY4" fmla="*/ 289560 h 514350"/>
                <a:gd name="connsiteX5" fmla="*/ 265809 w 560070"/>
                <a:gd name="connsiteY5" fmla="*/ 514350 h 514350"/>
                <a:gd name="connsiteX6" fmla="*/ 130554 w 560070"/>
                <a:gd name="connsiteY6" fmla="*/ 510540 h 514350"/>
                <a:gd name="connsiteX7" fmla="*/ 126744 w 560070"/>
                <a:gd name="connsiteY7" fmla="*/ 287655 h 514350"/>
                <a:gd name="connsiteX8" fmla="*/ 0 w 560070"/>
                <a:gd name="connsiteY8" fmla="*/ 285750 h 51435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6730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321054 w 560070"/>
                <a:gd name="connsiteY4" fmla="*/ 289560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070" h="512445">
                  <a:moveTo>
                    <a:pt x="0" y="285750"/>
                  </a:moveTo>
                  <a:lnTo>
                    <a:pt x="64770" y="3810"/>
                  </a:lnTo>
                  <a:lnTo>
                    <a:pt x="560070" y="0"/>
                  </a:lnTo>
                  <a:lnTo>
                    <a:pt x="495300" y="285750"/>
                  </a:lnTo>
                  <a:lnTo>
                    <a:pt x="321054" y="289560"/>
                  </a:lnTo>
                  <a:lnTo>
                    <a:pt x="265809" y="512445"/>
                  </a:lnTo>
                  <a:lnTo>
                    <a:pt x="130554" y="510540"/>
                  </a:lnTo>
                  <a:lnTo>
                    <a:pt x="126744" y="287655"/>
                  </a:lnTo>
                  <a:lnTo>
                    <a:pt x="0" y="285750"/>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5423829" y="3017520"/>
            <a:ext cx="569491" cy="584444"/>
            <a:chOff x="10236513" y="3017520"/>
            <a:chExt cx="569491" cy="584444"/>
          </a:xfrm>
        </p:grpSpPr>
        <mc:AlternateContent xmlns:mc="http://schemas.openxmlformats.org/markup-compatibility/2006" xmlns:a14="http://schemas.microsoft.com/office/drawing/2010/main">
          <mc:Choice Requires="a14">
            <p:sp>
              <p:nvSpPr>
                <p:cNvPr id="69" name="Rectangle 68"/>
                <p:cNvSpPr/>
                <p:nvPr/>
              </p:nvSpPr>
              <p:spPr>
                <a:xfrm>
                  <a:off x="10236513" y="3232632"/>
                  <a:ext cx="4718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ea typeface="Cambria Math" panose="02040503050406030204" pitchFamily="18" charset="0"/>
                          </a:rPr>
                          <m:t>𝐶</m:t>
                        </m:r>
                        <m:r>
                          <a:rPr lang="en-US" i="1" baseline="30000">
                            <a:solidFill>
                              <a:srgbClr val="0070C0"/>
                            </a:solidFill>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69" name="Rectangle 68"/>
                <p:cNvSpPr>
                  <a:spLocks noRot="1" noChangeAspect="1" noMove="1" noResize="1" noEditPoints="1" noAdjustHandles="1" noChangeArrowheads="1" noChangeShapeType="1" noTextEdit="1"/>
                </p:cNvSpPr>
                <p:nvPr/>
              </p:nvSpPr>
              <p:spPr>
                <a:xfrm>
                  <a:off x="10236513" y="3232632"/>
                  <a:ext cx="471859" cy="369332"/>
                </a:xfrm>
                <a:prstGeom prst="rect">
                  <a:avLst/>
                </a:prstGeom>
                <a:blipFill rotWithShape="0">
                  <a:blip r:embed="rId32"/>
                  <a:stretch>
                    <a:fillRect/>
                  </a:stretch>
                </a:blipFill>
              </p:spPr>
              <p:txBody>
                <a:bodyPr/>
                <a:lstStyle/>
                <a:p>
                  <a:r>
                    <a:rPr lang="en-US">
                      <a:noFill/>
                    </a:rPr>
                    <a:t> </a:t>
                  </a:r>
                </a:p>
              </p:txBody>
            </p:sp>
          </mc:Fallback>
        </mc:AlternateContent>
        <p:sp>
          <p:nvSpPr>
            <p:cNvPr id="79" name="Freeform 78"/>
            <p:cNvSpPr/>
            <p:nvPr/>
          </p:nvSpPr>
          <p:spPr>
            <a:xfrm>
              <a:off x="10245934" y="3017520"/>
              <a:ext cx="560070" cy="510540"/>
            </a:xfrm>
            <a:custGeom>
              <a:avLst/>
              <a:gdLst>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0 w 560070"/>
                <a:gd name="connsiteY4" fmla="*/ 285750 h 285750"/>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244854 w 560070"/>
                <a:gd name="connsiteY4" fmla="*/ 281940 h 285750"/>
                <a:gd name="connsiteX5" fmla="*/ 0 w 560070"/>
                <a:gd name="connsiteY5" fmla="*/ 285750 h 28575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126744 w 560070"/>
                <a:gd name="connsiteY4" fmla="*/ 312420 h 312420"/>
                <a:gd name="connsiteX5" fmla="*/ 0 w 560070"/>
                <a:gd name="connsiteY5" fmla="*/ 285750 h 31242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206754 w 560070"/>
                <a:gd name="connsiteY4" fmla="*/ 308610 h 312420"/>
                <a:gd name="connsiteX5" fmla="*/ 126744 w 560070"/>
                <a:gd name="connsiteY5" fmla="*/ 312420 h 312420"/>
                <a:gd name="connsiteX6" fmla="*/ 0 w 560070"/>
                <a:gd name="connsiteY6" fmla="*/ 285750 h 31242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130554 w 560070"/>
                <a:gd name="connsiteY4" fmla="*/ 510540 h 510540"/>
                <a:gd name="connsiteX5" fmla="*/ 126744 w 560070"/>
                <a:gd name="connsiteY5" fmla="*/ 312420 h 510540"/>
                <a:gd name="connsiteX6" fmla="*/ 0 w 560070"/>
                <a:gd name="connsiteY6"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02004 w 560070"/>
                <a:gd name="connsiteY4" fmla="*/ 40767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263904 w 560070"/>
                <a:gd name="connsiteY4" fmla="*/ 49911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40386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9560 h 518160"/>
                <a:gd name="connsiteX8" fmla="*/ 0 w 560070"/>
                <a:gd name="connsiteY8" fmla="*/ 285750 h 51816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3845 h 518160"/>
                <a:gd name="connsiteX8" fmla="*/ 0 w 560070"/>
                <a:gd name="connsiteY8" fmla="*/ 285750 h 51816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384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321054 w 560070"/>
                <a:gd name="connsiteY4" fmla="*/ 289560 h 514350"/>
                <a:gd name="connsiteX5" fmla="*/ 265809 w 560070"/>
                <a:gd name="connsiteY5" fmla="*/ 514350 h 514350"/>
                <a:gd name="connsiteX6" fmla="*/ 130554 w 560070"/>
                <a:gd name="connsiteY6" fmla="*/ 510540 h 514350"/>
                <a:gd name="connsiteX7" fmla="*/ 126744 w 560070"/>
                <a:gd name="connsiteY7" fmla="*/ 287655 h 514350"/>
                <a:gd name="connsiteX8" fmla="*/ 0 w 560070"/>
                <a:gd name="connsiteY8" fmla="*/ 285750 h 51435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6730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321054 w 560070"/>
                <a:gd name="connsiteY4" fmla="*/ 289560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366774 w 560070"/>
                <a:gd name="connsiteY4" fmla="*/ 285750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285750 h 510540"/>
                <a:gd name="connsiteX5" fmla="*/ 302004 w 560070"/>
                <a:gd name="connsiteY5" fmla="*/ 510540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285750 h 510540"/>
                <a:gd name="connsiteX5" fmla="*/ 302004 w 560070"/>
                <a:gd name="connsiteY5" fmla="*/ 510540 h 510540"/>
                <a:gd name="connsiteX6" fmla="*/ 130554 w 560070"/>
                <a:gd name="connsiteY6" fmla="*/ 510540 h 510540"/>
                <a:gd name="connsiteX7" fmla="*/ 77214 w 560070"/>
                <a:gd name="connsiteY7" fmla="*/ 28956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285750 h 510540"/>
                <a:gd name="connsiteX5" fmla="*/ 302004 w 560070"/>
                <a:gd name="connsiteY5" fmla="*/ 510540 h 510540"/>
                <a:gd name="connsiteX6" fmla="*/ 94359 w 560070"/>
                <a:gd name="connsiteY6" fmla="*/ 508635 h 510540"/>
                <a:gd name="connsiteX7" fmla="*/ 77214 w 560070"/>
                <a:gd name="connsiteY7" fmla="*/ 289560 h 510540"/>
                <a:gd name="connsiteX8" fmla="*/ 0 w 560070"/>
                <a:gd name="connsiteY8" fmla="*/ 285750 h 51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070" h="510540">
                  <a:moveTo>
                    <a:pt x="0" y="285750"/>
                  </a:moveTo>
                  <a:lnTo>
                    <a:pt x="64770" y="3810"/>
                  </a:lnTo>
                  <a:lnTo>
                    <a:pt x="560070" y="0"/>
                  </a:lnTo>
                  <a:lnTo>
                    <a:pt x="495300" y="285750"/>
                  </a:lnTo>
                  <a:lnTo>
                    <a:pt x="366774" y="285750"/>
                  </a:lnTo>
                  <a:lnTo>
                    <a:pt x="302004" y="510540"/>
                  </a:lnTo>
                  <a:lnTo>
                    <a:pt x="94359" y="508635"/>
                  </a:lnTo>
                  <a:lnTo>
                    <a:pt x="77214" y="289560"/>
                  </a:lnTo>
                  <a:lnTo>
                    <a:pt x="0" y="285750"/>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2963413" y="3018852"/>
            <a:ext cx="397460" cy="583112"/>
            <a:chOff x="7776097" y="3018852"/>
            <a:chExt cx="397460" cy="583112"/>
          </a:xfrm>
        </p:grpSpPr>
        <mc:AlternateContent xmlns:mc="http://schemas.openxmlformats.org/markup-compatibility/2006" xmlns:a14="http://schemas.microsoft.com/office/drawing/2010/main">
          <mc:Choice Requires="a14">
            <p:sp>
              <p:nvSpPr>
                <p:cNvPr id="58" name="Rectangle 57"/>
                <p:cNvSpPr/>
                <p:nvPr/>
              </p:nvSpPr>
              <p:spPr>
                <a:xfrm>
                  <a:off x="7776097" y="3232632"/>
                  <a:ext cx="381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0" i="1" dirty="0" smtClean="0">
                            <a:solidFill>
                              <a:srgbClr val="0070C0"/>
                            </a:solidFill>
                            <a:latin typeface="Cambria Math" panose="02040503050406030204" pitchFamily="18" charset="0"/>
                            <a:ea typeface="Cambria Math" panose="02040503050406030204" pitchFamily="18" charset="0"/>
                          </a:rPr>
                          <m:t>B</m:t>
                        </m:r>
                      </m:oMath>
                    </m:oMathPara>
                  </a14:m>
                  <a:endParaRPr lang="en-US" dirty="0">
                    <a:solidFill>
                      <a:srgbClr val="0070C0"/>
                    </a:solidFill>
                  </a:endParaRPr>
                </a:p>
              </p:txBody>
            </p:sp>
          </mc:Choice>
          <mc:Fallback xmlns="">
            <p:sp>
              <p:nvSpPr>
                <p:cNvPr id="58" name="Rectangle 57"/>
                <p:cNvSpPr>
                  <a:spLocks noRot="1" noChangeAspect="1" noMove="1" noResize="1" noEditPoints="1" noAdjustHandles="1" noChangeArrowheads="1" noChangeShapeType="1" noTextEdit="1"/>
                </p:cNvSpPr>
                <p:nvPr/>
              </p:nvSpPr>
              <p:spPr>
                <a:xfrm>
                  <a:off x="7776097" y="3232632"/>
                  <a:ext cx="381836" cy="369332"/>
                </a:xfrm>
                <a:prstGeom prst="rect">
                  <a:avLst/>
                </a:prstGeom>
                <a:blipFill rotWithShape="0">
                  <a:blip r:embed="rId33"/>
                  <a:stretch>
                    <a:fillRect/>
                  </a:stretch>
                </a:blipFill>
              </p:spPr>
              <p:txBody>
                <a:bodyPr/>
                <a:lstStyle/>
                <a:p>
                  <a:r>
                    <a:rPr lang="en-US">
                      <a:noFill/>
                    </a:rPr>
                    <a:t> </a:t>
                  </a:r>
                </a:p>
              </p:txBody>
            </p:sp>
          </mc:Fallback>
        </mc:AlternateContent>
        <p:sp>
          <p:nvSpPr>
            <p:cNvPr id="19" name="Freeform 18"/>
            <p:cNvSpPr/>
            <p:nvPr/>
          </p:nvSpPr>
          <p:spPr>
            <a:xfrm>
              <a:off x="7871046" y="3018852"/>
              <a:ext cx="302511" cy="509208"/>
            </a:xfrm>
            <a:custGeom>
              <a:avLst/>
              <a:gdLst>
                <a:gd name="connsiteX0" fmla="*/ 101600 w 264160"/>
                <a:gd name="connsiteY0" fmla="*/ 0 h 518160"/>
                <a:gd name="connsiteX1" fmla="*/ 264160 w 264160"/>
                <a:gd name="connsiteY1" fmla="*/ 0 h 518160"/>
                <a:gd name="connsiteX2" fmla="*/ 157480 w 264160"/>
                <a:gd name="connsiteY2" fmla="*/ 518160 h 518160"/>
                <a:gd name="connsiteX3" fmla="*/ 0 w 264160"/>
                <a:gd name="connsiteY3" fmla="*/ 518160 h 518160"/>
                <a:gd name="connsiteX4" fmla="*/ 101600 w 26416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 h="518160">
                  <a:moveTo>
                    <a:pt x="101600" y="0"/>
                  </a:moveTo>
                  <a:lnTo>
                    <a:pt x="264160" y="0"/>
                  </a:lnTo>
                  <a:lnTo>
                    <a:pt x="157480" y="518160"/>
                  </a:lnTo>
                  <a:lnTo>
                    <a:pt x="0" y="518160"/>
                  </a:lnTo>
                  <a:lnTo>
                    <a:pt x="101600" y="0"/>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4896249" y="3018852"/>
            <a:ext cx="398166" cy="583112"/>
            <a:chOff x="9708933" y="3018852"/>
            <a:chExt cx="398166" cy="583112"/>
          </a:xfrm>
        </p:grpSpPr>
        <mc:AlternateContent xmlns:mc="http://schemas.openxmlformats.org/markup-compatibility/2006" xmlns:a14="http://schemas.microsoft.com/office/drawing/2010/main">
          <mc:Choice Requires="a14">
            <p:sp>
              <p:nvSpPr>
                <p:cNvPr id="65" name="Rectangle 64"/>
                <p:cNvSpPr/>
                <p:nvPr/>
              </p:nvSpPr>
              <p:spPr>
                <a:xfrm>
                  <a:off x="9708933" y="3232632"/>
                  <a:ext cx="3818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0" i="1" dirty="0" smtClean="0">
                            <a:solidFill>
                              <a:srgbClr val="0070C0"/>
                            </a:solidFill>
                            <a:latin typeface="Cambria Math" panose="02040503050406030204" pitchFamily="18" charset="0"/>
                            <a:ea typeface="Cambria Math" panose="02040503050406030204" pitchFamily="18" charset="0"/>
                          </a:rPr>
                          <m:t>B</m:t>
                        </m:r>
                      </m:oMath>
                    </m:oMathPara>
                  </a14:m>
                  <a:endParaRPr lang="en-US" dirty="0">
                    <a:solidFill>
                      <a:srgbClr val="0070C0"/>
                    </a:solidFill>
                  </a:endParaRPr>
                </a:p>
              </p:txBody>
            </p:sp>
          </mc:Choice>
          <mc:Fallback xmlns="">
            <p:sp>
              <p:nvSpPr>
                <p:cNvPr id="65" name="Rectangle 64"/>
                <p:cNvSpPr>
                  <a:spLocks noRot="1" noChangeAspect="1" noMove="1" noResize="1" noEditPoints="1" noAdjustHandles="1" noChangeArrowheads="1" noChangeShapeType="1" noTextEdit="1"/>
                </p:cNvSpPr>
                <p:nvPr/>
              </p:nvSpPr>
              <p:spPr>
                <a:xfrm>
                  <a:off x="9708933" y="3232632"/>
                  <a:ext cx="381836" cy="369332"/>
                </a:xfrm>
                <a:prstGeom prst="rect">
                  <a:avLst/>
                </a:prstGeom>
                <a:blipFill rotWithShape="0">
                  <a:blip r:embed="rId34"/>
                  <a:stretch>
                    <a:fillRect/>
                  </a:stretch>
                </a:blipFill>
              </p:spPr>
              <p:txBody>
                <a:bodyPr/>
                <a:lstStyle/>
                <a:p>
                  <a:r>
                    <a:rPr lang="en-US">
                      <a:noFill/>
                    </a:rPr>
                    <a:t> </a:t>
                  </a:r>
                </a:p>
              </p:txBody>
            </p:sp>
          </mc:Fallback>
        </mc:AlternateContent>
        <p:sp>
          <p:nvSpPr>
            <p:cNvPr id="91" name="Freeform 90"/>
            <p:cNvSpPr/>
            <p:nvPr/>
          </p:nvSpPr>
          <p:spPr>
            <a:xfrm>
              <a:off x="9804588" y="3018852"/>
              <a:ext cx="302511" cy="509208"/>
            </a:xfrm>
            <a:custGeom>
              <a:avLst/>
              <a:gdLst>
                <a:gd name="connsiteX0" fmla="*/ 101600 w 264160"/>
                <a:gd name="connsiteY0" fmla="*/ 0 h 518160"/>
                <a:gd name="connsiteX1" fmla="*/ 264160 w 264160"/>
                <a:gd name="connsiteY1" fmla="*/ 0 h 518160"/>
                <a:gd name="connsiteX2" fmla="*/ 157480 w 264160"/>
                <a:gd name="connsiteY2" fmla="*/ 518160 h 518160"/>
                <a:gd name="connsiteX3" fmla="*/ 0 w 264160"/>
                <a:gd name="connsiteY3" fmla="*/ 518160 h 518160"/>
                <a:gd name="connsiteX4" fmla="*/ 101600 w 26416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 h="518160">
                  <a:moveTo>
                    <a:pt x="101600" y="0"/>
                  </a:moveTo>
                  <a:lnTo>
                    <a:pt x="264160" y="0"/>
                  </a:lnTo>
                  <a:lnTo>
                    <a:pt x="157480" y="518160"/>
                  </a:lnTo>
                  <a:lnTo>
                    <a:pt x="0" y="518160"/>
                  </a:lnTo>
                  <a:lnTo>
                    <a:pt x="101600" y="0"/>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051301" y="3018852"/>
            <a:ext cx="467051" cy="576764"/>
            <a:chOff x="10863985" y="3018852"/>
            <a:chExt cx="467051" cy="576764"/>
          </a:xfrm>
        </p:grpSpPr>
        <mc:AlternateContent xmlns:mc="http://schemas.openxmlformats.org/markup-compatibility/2006">
          <mc:Choice xmlns:a14="http://schemas.microsoft.com/office/drawing/2010/main" Requires="a14">
            <p:sp>
              <p:nvSpPr>
                <p:cNvPr id="67" name="Rectangle 66"/>
                <p:cNvSpPr/>
                <p:nvPr/>
              </p:nvSpPr>
              <p:spPr>
                <a:xfrm>
                  <a:off x="10863985" y="3232632"/>
                  <a:ext cx="467051"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0070C0"/>
                            </a:solidFill>
                            <a:latin typeface="Cambria Math" panose="02040503050406030204" pitchFamily="18" charset="0"/>
                            <a:ea typeface="Cambria Math" panose="02040503050406030204" pitchFamily="18" charset="0"/>
                          </a:rPr>
                          <m:t>𝐵</m:t>
                        </m:r>
                        <m:r>
                          <a:rPr lang="en-US" i="1" baseline="30000">
                            <a:solidFill>
                              <a:srgbClr val="0070C0"/>
                            </a:solidFill>
                            <a:latin typeface="Cambria Math" panose="02040503050406030204" pitchFamily="18" charset="0"/>
                            <a:ea typeface="Cambria Math" panose="02040503050406030204" pitchFamily="18" charset="0"/>
                          </a:rPr>
                          <m:t>𝑇</m:t>
                        </m:r>
                      </m:oMath>
                    </m:oMathPara>
                  </a14:m>
                  <a:endParaRPr lang="en-US" baseline="30000" dirty="0">
                    <a:solidFill>
                      <a:srgbClr val="0070C0"/>
                    </a:solidFill>
                    <a:latin typeface="Cambria Math" panose="02040503050406030204" pitchFamily="18" charset="0"/>
                    <a:ea typeface="Cambria Math" panose="02040503050406030204" pitchFamily="18" charset="0"/>
                  </a:endParaRPr>
                </a:p>
              </p:txBody>
            </p:sp>
          </mc:Choice>
          <mc:Fallback>
            <p:sp>
              <p:nvSpPr>
                <p:cNvPr id="67" name="Rectangle 66"/>
                <p:cNvSpPr>
                  <a:spLocks noRot="1" noChangeAspect="1" noMove="1" noResize="1" noEditPoints="1" noAdjustHandles="1" noChangeArrowheads="1" noChangeShapeType="1" noTextEdit="1"/>
                </p:cNvSpPr>
                <p:nvPr/>
              </p:nvSpPr>
              <p:spPr>
                <a:xfrm>
                  <a:off x="10863985" y="3232632"/>
                  <a:ext cx="467051" cy="362984"/>
                </a:xfrm>
                <a:prstGeom prst="rect">
                  <a:avLst/>
                </a:prstGeom>
                <a:blipFill rotWithShape="0">
                  <a:blip r:embed="rId35"/>
                  <a:stretch>
                    <a:fillRect/>
                  </a:stretch>
                </a:blipFill>
              </p:spPr>
              <p:txBody>
                <a:bodyPr/>
                <a:lstStyle/>
                <a:p>
                  <a:r>
                    <a:rPr lang="en-US">
                      <a:noFill/>
                    </a:rPr>
                    <a:t> </a:t>
                  </a:r>
                </a:p>
              </p:txBody>
            </p:sp>
          </mc:Fallback>
        </mc:AlternateContent>
        <p:sp>
          <p:nvSpPr>
            <p:cNvPr id="92" name="Freeform 91"/>
            <p:cNvSpPr/>
            <p:nvPr/>
          </p:nvSpPr>
          <p:spPr>
            <a:xfrm>
              <a:off x="10949657" y="3018852"/>
              <a:ext cx="369013" cy="509208"/>
            </a:xfrm>
            <a:custGeom>
              <a:avLst/>
              <a:gdLst>
                <a:gd name="connsiteX0" fmla="*/ 101600 w 264160"/>
                <a:gd name="connsiteY0" fmla="*/ 0 h 518160"/>
                <a:gd name="connsiteX1" fmla="*/ 264160 w 264160"/>
                <a:gd name="connsiteY1" fmla="*/ 0 h 518160"/>
                <a:gd name="connsiteX2" fmla="*/ 157480 w 264160"/>
                <a:gd name="connsiteY2" fmla="*/ 518160 h 518160"/>
                <a:gd name="connsiteX3" fmla="*/ 0 w 264160"/>
                <a:gd name="connsiteY3" fmla="*/ 518160 h 518160"/>
                <a:gd name="connsiteX4" fmla="*/ 101600 w 26416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 h="518160">
                  <a:moveTo>
                    <a:pt x="101600" y="0"/>
                  </a:moveTo>
                  <a:lnTo>
                    <a:pt x="264160" y="0"/>
                  </a:lnTo>
                  <a:lnTo>
                    <a:pt x="157480" y="518160"/>
                  </a:lnTo>
                  <a:lnTo>
                    <a:pt x="0" y="518160"/>
                  </a:lnTo>
                  <a:lnTo>
                    <a:pt x="101600" y="0"/>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Freeform 93"/>
          <p:cNvSpPr/>
          <p:nvPr/>
        </p:nvSpPr>
        <p:spPr>
          <a:xfrm rot="15300000">
            <a:off x="1985710" y="2888116"/>
            <a:ext cx="436735" cy="45719"/>
          </a:xfrm>
          <a:custGeom>
            <a:avLst/>
            <a:gdLst>
              <a:gd name="connsiteX0" fmla="*/ 590308 w 590308"/>
              <a:gd name="connsiteY0" fmla="*/ 57981 h 57981"/>
              <a:gd name="connsiteX1" fmla="*/ 289367 w 590308"/>
              <a:gd name="connsiteY1" fmla="*/ 108 h 57981"/>
              <a:gd name="connsiteX2" fmla="*/ 0 w 590308"/>
              <a:gd name="connsiteY2" fmla="*/ 46407 h 57981"/>
            </a:gdLst>
            <a:ahLst/>
            <a:cxnLst>
              <a:cxn ang="0">
                <a:pos x="connsiteX0" y="connsiteY0"/>
              </a:cxn>
              <a:cxn ang="0">
                <a:pos x="connsiteX1" y="connsiteY1"/>
              </a:cxn>
              <a:cxn ang="0">
                <a:pos x="connsiteX2" y="connsiteY2"/>
              </a:cxn>
            </a:cxnLst>
            <a:rect l="l" t="t" r="r" b="b"/>
            <a:pathLst>
              <a:path w="590308" h="57981">
                <a:moveTo>
                  <a:pt x="590308" y="57981"/>
                </a:moveTo>
                <a:cubicBezTo>
                  <a:pt x="489030" y="30009"/>
                  <a:pt x="387752" y="2037"/>
                  <a:pt x="289367" y="108"/>
                </a:cubicBezTo>
                <a:cubicBezTo>
                  <a:pt x="190982" y="-1821"/>
                  <a:pt x="95491" y="22293"/>
                  <a:pt x="0" y="46407"/>
                </a:cubicBezTo>
              </a:path>
            </a:pathLst>
          </a:custGeom>
          <a:noFill/>
          <a:ln w="25400">
            <a:solidFill>
              <a:srgbClr val="00B0F0"/>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94"/>
          <p:cNvSpPr/>
          <p:nvPr/>
        </p:nvSpPr>
        <p:spPr>
          <a:xfrm rot="16508696" flipV="1">
            <a:off x="5054444" y="1903525"/>
            <a:ext cx="923517" cy="2549105"/>
          </a:xfrm>
          <a:custGeom>
            <a:avLst/>
            <a:gdLst>
              <a:gd name="connsiteX0" fmla="*/ 590308 w 590308"/>
              <a:gd name="connsiteY0" fmla="*/ 57981 h 57981"/>
              <a:gd name="connsiteX1" fmla="*/ 289367 w 590308"/>
              <a:gd name="connsiteY1" fmla="*/ 108 h 57981"/>
              <a:gd name="connsiteX2" fmla="*/ 0 w 590308"/>
              <a:gd name="connsiteY2" fmla="*/ 46407 h 57981"/>
              <a:gd name="connsiteX0" fmla="*/ 495541 w 495541"/>
              <a:gd name="connsiteY0" fmla="*/ 67923 h 67923"/>
              <a:gd name="connsiteX1" fmla="*/ 289367 w 495541"/>
              <a:gd name="connsiteY1" fmla="*/ 329 h 67923"/>
              <a:gd name="connsiteX2" fmla="*/ 0 w 495541"/>
              <a:gd name="connsiteY2" fmla="*/ 46628 h 67923"/>
              <a:gd name="connsiteX0" fmla="*/ 495541 w 502087"/>
              <a:gd name="connsiteY0" fmla="*/ 67923 h 67923"/>
              <a:gd name="connsiteX1" fmla="*/ 289367 w 502087"/>
              <a:gd name="connsiteY1" fmla="*/ 329 h 67923"/>
              <a:gd name="connsiteX2" fmla="*/ 0 w 502087"/>
              <a:gd name="connsiteY2" fmla="*/ 46628 h 67923"/>
              <a:gd name="connsiteX0" fmla="*/ 495541 w 504840"/>
              <a:gd name="connsiteY0" fmla="*/ 68236 h 68236"/>
              <a:gd name="connsiteX1" fmla="*/ 349098 w 504840"/>
              <a:gd name="connsiteY1" fmla="*/ 326 h 68236"/>
              <a:gd name="connsiteX2" fmla="*/ 0 w 504840"/>
              <a:gd name="connsiteY2" fmla="*/ 46941 h 68236"/>
              <a:gd name="connsiteX0" fmla="*/ 495541 w 537618"/>
              <a:gd name="connsiteY0" fmla="*/ 67951 h 67951"/>
              <a:gd name="connsiteX1" fmla="*/ 349098 w 537618"/>
              <a:gd name="connsiteY1" fmla="*/ 41 h 67951"/>
              <a:gd name="connsiteX2" fmla="*/ 0 w 537618"/>
              <a:gd name="connsiteY2" fmla="*/ 46656 h 67951"/>
              <a:gd name="connsiteX0" fmla="*/ 495541 w 514430"/>
              <a:gd name="connsiteY0" fmla="*/ 67928 h 67928"/>
              <a:gd name="connsiteX1" fmla="*/ 349098 w 514430"/>
              <a:gd name="connsiteY1" fmla="*/ 18 h 67928"/>
              <a:gd name="connsiteX2" fmla="*/ 0 w 514430"/>
              <a:gd name="connsiteY2" fmla="*/ 46633 h 67928"/>
              <a:gd name="connsiteX0" fmla="*/ 495541 w 511164"/>
              <a:gd name="connsiteY0" fmla="*/ 59331 h 59331"/>
              <a:gd name="connsiteX1" fmla="*/ 330316 w 511164"/>
              <a:gd name="connsiteY1" fmla="*/ 28 h 59331"/>
              <a:gd name="connsiteX2" fmla="*/ 0 w 511164"/>
              <a:gd name="connsiteY2" fmla="*/ 38036 h 59331"/>
              <a:gd name="connsiteX0" fmla="*/ 495541 w 525818"/>
              <a:gd name="connsiteY0" fmla="*/ 59344 h 59344"/>
              <a:gd name="connsiteX1" fmla="*/ 330316 w 525818"/>
              <a:gd name="connsiteY1" fmla="*/ 41 h 59344"/>
              <a:gd name="connsiteX2" fmla="*/ 0 w 525818"/>
              <a:gd name="connsiteY2" fmla="*/ 38049 h 59344"/>
              <a:gd name="connsiteX0" fmla="*/ 428166 w 435873"/>
              <a:gd name="connsiteY0" fmla="*/ 63242 h 63242"/>
              <a:gd name="connsiteX1" fmla="*/ 262941 w 435873"/>
              <a:gd name="connsiteY1" fmla="*/ 3939 h 63242"/>
              <a:gd name="connsiteX2" fmla="*/ 0 w 435873"/>
              <a:gd name="connsiteY2" fmla="*/ 21388 h 63242"/>
              <a:gd name="connsiteX0" fmla="*/ 428166 w 438578"/>
              <a:gd name="connsiteY0" fmla="*/ 60252 h 60252"/>
              <a:gd name="connsiteX1" fmla="*/ 262941 w 438578"/>
              <a:gd name="connsiteY1" fmla="*/ 949 h 60252"/>
              <a:gd name="connsiteX2" fmla="*/ 0 w 438578"/>
              <a:gd name="connsiteY2" fmla="*/ 18398 h 60252"/>
              <a:gd name="connsiteX0" fmla="*/ 428166 w 446246"/>
              <a:gd name="connsiteY0" fmla="*/ 60320 h 60320"/>
              <a:gd name="connsiteX1" fmla="*/ 262941 w 446246"/>
              <a:gd name="connsiteY1" fmla="*/ 1017 h 60320"/>
              <a:gd name="connsiteX2" fmla="*/ 0 w 446246"/>
              <a:gd name="connsiteY2" fmla="*/ 18466 h 60320"/>
            </a:gdLst>
            <a:ahLst/>
            <a:cxnLst>
              <a:cxn ang="0">
                <a:pos x="connsiteX0" y="connsiteY0"/>
              </a:cxn>
              <a:cxn ang="0">
                <a:pos x="connsiteX1" y="connsiteY1"/>
              </a:cxn>
              <a:cxn ang="0">
                <a:pos x="connsiteX2" y="connsiteY2"/>
              </a:cxn>
            </a:cxnLst>
            <a:rect l="l" t="t" r="r" b="b"/>
            <a:pathLst>
              <a:path w="446246" h="60320">
                <a:moveTo>
                  <a:pt x="428166" y="60320"/>
                </a:moveTo>
                <a:cubicBezTo>
                  <a:pt x="469529" y="30370"/>
                  <a:pt x="449927" y="1406"/>
                  <a:pt x="262941" y="1017"/>
                </a:cubicBezTo>
                <a:cubicBezTo>
                  <a:pt x="75955" y="628"/>
                  <a:pt x="95491" y="-5648"/>
                  <a:pt x="0" y="18466"/>
                </a:cubicBezTo>
              </a:path>
            </a:pathLst>
          </a:custGeom>
          <a:noFill/>
          <a:ln w="25400">
            <a:solidFill>
              <a:srgbClr val="00B0F0"/>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3540501" y="3017520"/>
            <a:ext cx="560070" cy="590452"/>
            <a:chOff x="8353185" y="3017520"/>
            <a:chExt cx="560070" cy="590452"/>
          </a:xfrm>
        </p:grpSpPr>
        <mc:AlternateContent xmlns:mc="http://schemas.openxmlformats.org/markup-compatibility/2006" xmlns:a14="http://schemas.microsoft.com/office/drawing/2010/main">
          <mc:Choice Requires="a14">
            <p:sp>
              <p:nvSpPr>
                <p:cNvPr id="15" name="Rectangle 14"/>
                <p:cNvSpPr/>
                <p:nvPr/>
              </p:nvSpPr>
              <p:spPr>
                <a:xfrm>
                  <a:off x="8362906" y="3238640"/>
                  <a:ext cx="367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i="1" dirty="0">
                            <a:solidFill>
                              <a:srgbClr val="0070C0"/>
                            </a:solidFill>
                            <a:latin typeface="Cambria Math" panose="02040503050406030204" pitchFamily="18" charset="0"/>
                            <a:ea typeface="Cambria Math" panose="02040503050406030204" pitchFamily="18" charset="0"/>
                          </a:rPr>
                          <m:t>C</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362906" y="3238640"/>
                  <a:ext cx="367408" cy="369332"/>
                </a:xfrm>
                <a:prstGeom prst="rect">
                  <a:avLst/>
                </a:prstGeom>
                <a:blipFill rotWithShape="0">
                  <a:blip r:embed="rId36"/>
                  <a:stretch>
                    <a:fillRect/>
                  </a:stretch>
                </a:blipFill>
              </p:spPr>
              <p:txBody>
                <a:bodyPr/>
                <a:lstStyle/>
                <a:p>
                  <a:r>
                    <a:rPr lang="en-US">
                      <a:noFill/>
                    </a:rPr>
                    <a:t> </a:t>
                  </a:r>
                </a:p>
              </p:txBody>
            </p:sp>
          </mc:Fallback>
        </mc:AlternateContent>
        <p:sp>
          <p:nvSpPr>
            <p:cNvPr id="102" name="Freeform 101"/>
            <p:cNvSpPr/>
            <p:nvPr/>
          </p:nvSpPr>
          <p:spPr>
            <a:xfrm>
              <a:off x="8353185" y="3017520"/>
              <a:ext cx="560070" cy="512445"/>
            </a:xfrm>
            <a:custGeom>
              <a:avLst/>
              <a:gdLst>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0 w 560070"/>
                <a:gd name="connsiteY4" fmla="*/ 285750 h 285750"/>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244854 w 560070"/>
                <a:gd name="connsiteY4" fmla="*/ 281940 h 285750"/>
                <a:gd name="connsiteX5" fmla="*/ 0 w 560070"/>
                <a:gd name="connsiteY5" fmla="*/ 285750 h 28575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126744 w 560070"/>
                <a:gd name="connsiteY4" fmla="*/ 312420 h 312420"/>
                <a:gd name="connsiteX5" fmla="*/ 0 w 560070"/>
                <a:gd name="connsiteY5" fmla="*/ 285750 h 31242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206754 w 560070"/>
                <a:gd name="connsiteY4" fmla="*/ 308610 h 312420"/>
                <a:gd name="connsiteX5" fmla="*/ 126744 w 560070"/>
                <a:gd name="connsiteY5" fmla="*/ 312420 h 312420"/>
                <a:gd name="connsiteX6" fmla="*/ 0 w 560070"/>
                <a:gd name="connsiteY6" fmla="*/ 285750 h 31242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130554 w 560070"/>
                <a:gd name="connsiteY4" fmla="*/ 510540 h 510540"/>
                <a:gd name="connsiteX5" fmla="*/ 126744 w 560070"/>
                <a:gd name="connsiteY5" fmla="*/ 312420 h 510540"/>
                <a:gd name="connsiteX6" fmla="*/ 0 w 560070"/>
                <a:gd name="connsiteY6"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02004 w 560070"/>
                <a:gd name="connsiteY4" fmla="*/ 40767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263904 w 560070"/>
                <a:gd name="connsiteY4" fmla="*/ 49911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40386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9560 h 518160"/>
                <a:gd name="connsiteX8" fmla="*/ 0 w 560070"/>
                <a:gd name="connsiteY8" fmla="*/ 285750 h 51816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3845 h 518160"/>
                <a:gd name="connsiteX8" fmla="*/ 0 w 560070"/>
                <a:gd name="connsiteY8" fmla="*/ 285750 h 51816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384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321054 w 560070"/>
                <a:gd name="connsiteY4" fmla="*/ 289560 h 514350"/>
                <a:gd name="connsiteX5" fmla="*/ 265809 w 560070"/>
                <a:gd name="connsiteY5" fmla="*/ 514350 h 514350"/>
                <a:gd name="connsiteX6" fmla="*/ 130554 w 560070"/>
                <a:gd name="connsiteY6" fmla="*/ 510540 h 514350"/>
                <a:gd name="connsiteX7" fmla="*/ 126744 w 560070"/>
                <a:gd name="connsiteY7" fmla="*/ 287655 h 514350"/>
                <a:gd name="connsiteX8" fmla="*/ 0 w 560070"/>
                <a:gd name="connsiteY8" fmla="*/ 285750 h 51435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6730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321054 w 560070"/>
                <a:gd name="connsiteY4" fmla="*/ 289560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070" h="512445">
                  <a:moveTo>
                    <a:pt x="0" y="285750"/>
                  </a:moveTo>
                  <a:lnTo>
                    <a:pt x="64770" y="3810"/>
                  </a:lnTo>
                  <a:lnTo>
                    <a:pt x="560070" y="0"/>
                  </a:lnTo>
                  <a:lnTo>
                    <a:pt x="495300" y="285750"/>
                  </a:lnTo>
                  <a:lnTo>
                    <a:pt x="321054" y="289560"/>
                  </a:lnTo>
                  <a:lnTo>
                    <a:pt x="265809" y="512445"/>
                  </a:lnTo>
                  <a:lnTo>
                    <a:pt x="130554" y="510540"/>
                  </a:lnTo>
                  <a:lnTo>
                    <a:pt x="126744" y="287655"/>
                  </a:lnTo>
                  <a:lnTo>
                    <a:pt x="0" y="285750"/>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8658926" y="4524656"/>
            <a:ext cx="743326" cy="546868"/>
            <a:chOff x="1763523" y="4524656"/>
            <a:chExt cx="743326" cy="546868"/>
          </a:xfrm>
        </p:grpSpPr>
        <mc:AlternateContent xmlns:mc="http://schemas.openxmlformats.org/markup-compatibility/2006" xmlns:a14="http://schemas.microsoft.com/office/drawing/2010/main">
          <mc:Choice Requires="a14">
            <p:sp>
              <p:nvSpPr>
                <p:cNvPr id="106" name="Rectangle 105"/>
                <p:cNvSpPr/>
                <p:nvPr/>
              </p:nvSpPr>
              <p:spPr>
                <a:xfrm>
                  <a:off x="1763523" y="4702192"/>
                  <a:ext cx="6447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0" i="1" dirty="0" smtClean="0">
                            <a:solidFill>
                              <a:srgbClr val="0070C0"/>
                            </a:solidFill>
                            <a:latin typeface="Cambria Math" panose="02040503050406030204" pitchFamily="18" charset="0"/>
                            <a:ea typeface="Cambria Math" panose="02040503050406030204" pitchFamily="18" charset="0"/>
                          </a:rPr>
                          <m:t>f</m:t>
                        </m:r>
                        <m:r>
                          <m:rPr>
                            <m:nor/>
                          </m:rPr>
                          <a:rPr lang="en-US" b="0" i="1" dirty="0" smtClean="0">
                            <a:solidFill>
                              <a:srgbClr val="0070C0"/>
                            </a:solidFill>
                            <a:latin typeface="Cambria Math" panose="02040503050406030204" pitchFamily="18" charset="0"/>
                            <a:ea typeface="Cambria Math" panose="02040503050406030204" pitchFamily="18" charset="0"/>
                          </a:rPr>
                          <m:t>(</m:t>
                        </m:r>
                        <m:r>
                          <m:rPr>
                            <m:nor/>
                          </m:rPr>
                          <a:rPr lang="en-US" b="0" i="1" dirty="0" smtClean="0">
                            <a:solidFill>
                              <a:srgbClr val="0070C0"/>
                            </a:solidFill>
                            <a:latin typeface="Cambria Math" panose="02040503050406030204" pitchFamily="18" charset="0"/>
                            <a:ea typeface="Cambria Math" panose="02040503050406030204" pitchFamily="18" charset="0"/>
                          </a:rPr>
                          <m:t>A</m:t>
                        </m:r>
                        <m:r>
                          <m:rPr>
                            <m:nor/>
                          </m:rPr>
                          <a:rPr lang="en-US" b="0" i="1" dirty="0" smtClean="0">
                            <a:solidFill>
                              <a:srgbClr val="0070C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6" name="Rectangle 105"/>
                <p:cNvSpPr>
                  <a:spLocks noRot="1" noChangeAspect="1" noMove="1" noResize="1" noEditPoints="1" noAdjustHandles="1" noChangeArrowheads="1" noChangeShapeType="1" noTextEdit="1"/>
                </p:cNvSpPr>
                <p:nvPr/>
              </p:nvSpPr>
              <p:spPr>
                <a:xfrm>
                  <a:off x="1763523" y="4702192"/>
                  <a:ext cx="644728" cy="369332"/>
                </a:xfrm>
                <a:prstGeom prst="rect">
                  <a:avLst/>
                </a:prstGeom>
                <a:blipFill rotWithShape="0">
                  <a:blip r:embed="rId37"/>
                  <a:stretch>
                    <a:fillRect b="-13115"/>
                  </a:stretch>
                </a:blipFill>
              </p:spPr>
              <p:txBody>
                <a:bodyPr/>
                <a:lstStyle/>
                <a:p>
                  <a:r>
                    <a:rPr lang="en-US">
                      <a:noFill/>
                    </a:rPr>
                    <a:t> </a:t>
                  </a:r>
                </a:p>
              </p:txBody>
            </p:sp>
          </mc:Fallback>
        </mc:AlternateContent>
        <p:sp>
          <p:nvSpPr>
            <p:cNvPr id="107" name="Freeform 106"/>
            <p:cNvSpPr/>
            <p:nvPr/>
          </p:nvSpPr>
          <p:spPr>
            <a:xfrm>
              <a:off x="1811524" y="4524656"/>
              <a:ext cx="695325" cy="514350"/>
            </a:xfrm>
            <a:custGeom>
              <a:avLst/>
              <a:gdLst>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0 w 560070"/>
                <a:gd name="connsiteY4" fmla="*/ 285750 h 285750"/>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244854 w 560070"/>
                <a:gd name="connsiteY4" fmla="*/ 281940 h 285750"/>
                <a:gd name="connsiteX5" fmla="*/ 0 w 560070"/>
                <a:gd name="connsiteY5" fmla="*/ 285750 h 28575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126744 w 560070"/>
                <a:gd name="connsiteY4" fmla="*/ 312420 h 312420"/>
                <a:gd name="connsiteX5" fmla="*/ 0 w 560070"/>
                <a:gd name="connsiteY5" fmla="*/ 285750 h 31242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206754 w 560070"/>
                <a:gd name="connsiteY4" fmla="*/ 308610 h 312420"/>
                <a:gd name="connsiteX5" fmla="*/ 126744 w 560070"/>
                <a:gd name="connsiteY5" fmla="*/ 312420 h 312420"/>
                <a:gd name="connsiteX6" fmla="*/ 0 w 560070"/>
                <a:gd name="connsiteY6" fmla="*/ 285750 h 31242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130554 w 560070"/>
                <a:gd name="connsiteY4" fmla="*/ 510540 h 510540"/>
                <a:gd name="connsiteX5" fmla="*/ 126744 w 560070"/>
                <a:gd name="connsiteY5" fmla="*/ 312420 h 510540"/>
                <a:gd name="connsiteX6" fmla="*/ 0 w 560070"/>
                <a:gd name="connsiteY6"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02004 w 560070"/>
                <a:gd name="connsiteY4" fmla="*/ 40767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263904 w 560070"/>
                <a:gd name="connsiteY4" fmla="*/ 49911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40386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9560 h 518160"/>
                <a:gd name="connsiteX8" fmla="*/ 0 w 560070"/>
                <a:gd name="connsiteY8" fmla="*/ 285750 h 51816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3845 h 518160"/>
                <a:gd name="connsiteX8" fmla="*/ 0 w 560070"/>
                <a:gd name="connsiteY8" fmla="*/ 285750 h 51816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384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321054 w 560070"/>
                <a:gd name="connsiteY4" fmla="*/ 289560 h 514350"/>
                <a:gd name="connsiteX5" fmla="*/ 265809 w 560070"/>
                <a:gd name="connsiteY5" fmla="*/ 514350 h 514350"/>
                <a:gd name="connsiteX6" fmla="*/ 130554 w 560070"/>
                <a:gd name="connsiteY6" fmla="*/ 510540 h 514350"/>
                <a:gd name="connsiteX7" fmla="*/ 126744 w 560070"/>
                <a:gd name="connsiteY7" fmla="*/ 287655 h 514350"/>
                <a:gd name="connsiteX8" fmla="*/ 0 w 560070"/>
                <a:gd name="connsiteY8" fmla="*/ 285750 h 51435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6730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321054 w 560070"/>
                <a:gd name="connsiteY4" fmla="*/ 289560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433068 w 560070"/>
                <a:gd name="connsiteY4" fmla="*/ 287655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82245 w 560070"/>
                <a:gd name="connsiteY7" fmla="*/ 28384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433068 w 560070"/>
                <a:gd name="connsiteY4" fmla="*/ 287655 h 514350"/>
                <a:gd name="connsiteX5" fmla="*/ 373220 w 560070"/>
                <a:gd name="connsiteY5" fmla="*/ 508635 h 514350"/>
                <a:gd name="connsiteX6" fmla="*/ 27746 w 560070"/>
                <a:gd name="connsiteY6" fmla="*/ 514350 h 514350"/>
                <a:gd name="connsiteX7" fmla="*/ 82245 w 560070"/>
                <a:gd name="connsiteY7" fmla="*/ 283845 h 514350"/>
                <a:gd name="connsiteX8" fmla="*/ 0 w 560070"/>
                <a:gd name="connsiteY8" fmla="*/ 2857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070" h="514350">
                  <a:moveTo>
                    <a:pt x="0" y="285750"/>
                  </a:moveTo>
                  <a:lnTo>
                    <a:pt x="64770" y="3810"/>
                  </a:lnTo>
                  <a:lnTo>
                    <a:pt x="560070" y="0"/>
                  </a:lnTo>
                  <a:lnTo>
                    <a:pt x="495300" y="285750"/>
                  </a:lnTo>
                  <a:lnTo>
                    <a:pt x="433068" y="287655"/>
                  </a:lnTo>
                  <a:lnTo>
                    <a:pt x="373220" y="508635"/>
                  </a:lnTo>
                  <a:lnTo>
                    <a:pt x="27746" y="514350"/>
                  </a:lnTo>
                  <a:lnTo>
                    <a:pt x="82245" y="283845"/>
                  </a:lnTo>
                  <a:lnTo>
                    <a:pt x="0" y="285750"/>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p:cNvGrpSpPr/>
          <p:nvPr/>
        </p:nvGrpSpPr>
        <p:grpSpPr>
          <a:xfrm>
            <a:off x="4098426" y="3681686"/>
            <a:ext cx="936280" cy="546868"/>
            <a:chOff x="8911110" y="3681686"/>
            <a:chExt cx="936280" cy="546868"/>
          </a:xfrm>
        </p:grpSpPr>
        <mc:AlternateContent xmlns:mc="http://schemas.openxmlformats.org/markup-compatibility/2006" xmlns:a14="http://schemas.microsoft.com/office/drawing/2010/main">
          <mc:Choice Requires="a14">
            <p:sp>
              <p:nvSpPr>
                <p:cNvPr id="108" name="Rectangle 107"/>
                <p:cNvSpPr/>
                <p:nvPr/>
              </p:nvSpPr>
              <p:spPr>
                <a:xfrm>
                  <a:off x="8957984" y="3859222"/>
                  <a:ext cx="6447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b="0" i="1" dirty="0" smtClean="0">
                            <a:solidFill>
                              <a:srgbClr val="0070C0"/>
                            </a:solidFill>
                            <a:latin typeface="Cambria Math" panose="02040503050406030204" pitchFamily="18" charset="0"/>
                            <a:ea typeface="Cambria Math" panose="02040503050406030204" pitchFamily="18" charset="0"/>
                          </a:rPr>
                          <m:t>f</m:t>
                        </m:r>
                        <m:r>
                          <m:rPr>
                            <m:nor/>
                          </m:rPr>
                          <a:rPr lang="en-US" b="0" i="1" dirty="0" smtClean="0">
                            <a:solidFill>
                              <a:srgbClr val="0070C0"/>
                            </a:solidFill>
                            <a:latin typeface="Cambria Math" panose="02040503050406030204" pitchFamily="18" charset="0"/>
                            <a:ea typeface="Cambria Math" panose="02040503050406030204" pitchFamily="18" charset="0"/>
                          </a:rPr>
                          <m:t>(</m:t>
                        </m:r>
                        <m:r>
                          <m:rPr>
                            <m:nor/>
                          </m:rPr>
                          <a:rPr lang="en-US" b="0" i="1" dirty="0" smtClean="0">
                            <a:solidFill>
                              <a:srgbClr val="0070C0"/>
                            </a:solidFill>
                            <a:latin typeface="Cambria Math" panose="02040503050406030204" pitchFamily="18" charset="0"/>
                            <a:ea typeface="Cambria Math" panose="02040503050406030204" pitchFamily="18" charset="0"/>
                          </a:rPr>
                          <m:t>A</m:t>
                        </m:r>
                        <m:r>
                          <m:rPr>
                            <m:nor/>
                          </m:rPr>
                          <a:rPr lang="en-US" b="0" i="1" dirty="0" smtClean="0">
                            <a:solidFill>
                              <a:srgbClr val="0070C0"/>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8" name="Rectangle 107"/>
                <p:cNvSpPr>
                  <a:spLocks noRot="1" noChangeAspect="1" noMove="1" noResize="1" noEditPoints="1" noAdjustHandles="1" noChangeArrowheads="1" noChangeShapeType="1" noTextEdit="1"/>
                </p:cNvSpPr>
                <p:nvPr/>
              </p:nvSpPr>
              <p:spPr>
                <a:xfrm>
                  <a:off x="8957984" y="3859222"/>
                  <a:ext cx="644728" cy="369332"/>
                </a:xfrm>
                <a:prstGeom prst="rect">
                  <a:avLst/>
                </a:prstGeom>
                <a:blipFill rotWithShape="0">
                  <a:blip r:embed="rId38"/>
                  <a:stretch>
                    <a:fillRect b="-13115"/>
                  </a:stretch>
                </a:blipFill>
              </p:spPr>
              <p:txBody>
                <a:bodyPr/>
                <a:lstStyle/>
                <a:p>
                  <a:r>
                    <a:rPr lang="en-US">
                      <a:noFill/>
                    </a:rPr>
                    <a:t> </a:t>
                  </a:r>
                </a:p>
              </p:txBody>
            </p:sp>
          </mc:Fallback>
        </mc:AlternateContent>
        <p:sp>
          <p:nvSpPr>
            <p:cNvPr id="109" name="Freeform 108"/>
            <p:cNvSpPr/>
            <p:nvPr/>
          </p:nvSpPr>
          <p:spPr>
            <a:xfrm>
              <a:off x="8911110" y="3681686"/>
              <a:ext cx="936280" cy="514350"/>
            </a:xfrm>
            <a:custGeom>
              <a:avLst/>
              <a:gdLst>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0 w 560070"/>
                <a:gd name="connsiteY4" fmla="*/ 285750 h 285750"/>
                <a:gd name="connsiteX0" fmla="*/ 0 w 560070"/>
                <a:gd name="connsiteY0" fmla="*/ 285750 h 285750"/>
                <a:gd name="connsiteX1" fmla="*/ 64770 w 560070"/>
                <a:gd name="connsiteY1" fmla="*/ 3810 h 285750"/>
                <a:gd name="connsiteX2" fmla="*/ 560070 w 560070"/>
                <a:gd name="connsiteY2" fmla="*/ 0 h 285750"/>
                <a:gd name="connsiteX3" fmla="*/ 495300 w 560070"/>
                <a:gd name="connsiteY3" fmla="*/ 285750 h 285750"/>
                <a:gd name="connsiteX4" fmla="*/ 244854 w 560070"/>
                <a:gd name="connsiteY4" fmla="*/ 281940 h 285750"/>
                <a:gd name="connsiteX5" fmla="*/ 0 w 560070"/>
                <a:gd name="connsiteY5" fmla="*/ 285750 h 28575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126744 w 560070"/>
                <a:gd name="connsiteY4" fmla="*/ 312420 h 312420"/>
                <a:gd name="connsiteX5" fmla="*/ 0 w 560070"/>
                <a:gd name="connsiteY5" fmla="*/ 285750 h 312420"/>
                <a:gd name="connsiteX0" fmla="*/ 0 w 560070"/>
                <a:gd name="connsiteY0" fmla="*/ 285750 h 312420"/>
                <a:gd name="connsiteX1" fmla="*/ 64770 w 560070"/>
                <a:gd name="connsiteY1" fmla="*/ 3810 h 312420"/>
                <a:gd name="connsiteX2" fmla="*/ 560070 w 560070"/>
                <a:gd name="connsiteY2" fmla="*/ 0 h 312420"/>
                <a:gd name="connsiteX3" fmla="*/ 495300 w 560070"/>
                <a:gd name="connsiteY3" fmla="*/ 285750 h 312420"/>
                <a:gd name="connsiteX4" fmla="*/ 206754 w 560070"/>
                <a:gd name="connsiteY4" fmla="*/ 308610 h 312420"/>
                <a:gd name="connsiteX5" fmla="*/ 126744 w 560070"/>
                <a:gd name="connsiteY5" fmla="*/ 312420 h 312420"/>
                <a:gd name="connsiteX6" fmla="*/ 0 w 560070"/>
                <a:gd name="connsiteY6" fmla="*/ 285750 h 31242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130554 w 560070"/>
                <a:gd name="connsiteY4" fmla="*/ 510540 h 510540"/>
                <a:gd name="connsiteX5" fmla="*/ 126744 w 560070"/>
                <a:gd name="connsiteY5" fmla="*/ 312420 h 510540"/>
                <a:gd name="connsiteX6" fmla="*/ 0 w 560070"/>
                <a:gd name="connsiteY6"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02004 w 560070"/>
                <a:gd name="connsiteY4" fmla="*/ 40767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263904 w 560070"/>
                <a:gd name="connsiteY4" fmla="*/ 499110 h 510540"/>
                <a:gd name="connsiteX5" fmla="*/ 130554 w 560070"/>
                <a:gd name="connsiteY5" fmla="*/ 510540 h 510540"/>
                <a:gd name="connsiteX6" fmla="*/ 126744 w 560070"/>
                <a:gd name="connsiteY6" fmla="*/ 312420 h 510540"/>
                <a:gd name="connsiteX7" fmla="*/ 0 w 560070"/>
                <a:gd name="connsiteY7"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66774 w 560070"/>
                <a:gd name="connsiteY4" fmla="*/ 40386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31242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13434 w 560070"/>
                <a:gd name="connsiteY4" fmla="*/ 32004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3904 w 560070"/>
                <a:gd name="connsiteY5" fmla="*/ 499110 h 510540"/>
                <a:gd name="connsiteX6" fmla="*/ 130554 w 560070"/>
                <a:gd name="connsiteY6" fmla="*/ 510540 h 510540"/>
                <a:gd name="connsiteX7" fmla="*/ 126744 w 560070"/>
                <a:gd name="connsiteY7" fmla="*/ 289560 h 510540"/>
                <a:gd name="connsiteX8" fmla="*/ 0 w 560070"/>
                <a:gd name="connsiteY8" fmla="*/ 285750 h 51054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9560 h 518160"/>
                <a:gd name="connsiteX8" fmla="*/ 0 w 560070"/>
                <a:gd name="connsiteY8" fmla="*/ 285750 h 518160"/>
                <a:gd name="connsiteX0" fmla="*/ 0 w 560070"/>
                <a:gd name="connsiteY0" fmla="*/ 285750 h 518160"/>
                <a:gd name="connsiteX1" fmla="*/ 64770 w 560070"/>
                <a:gd name="connsiteY1" fmla="*/ 3810 h 518160"/>
                <a:gd name="connsiteX2" fmla="*/ 560070 w 560070"/>
                <a:gd name="connsiteY2" fmla="*/ 0 h 518160"/>
                <a:gd name="connsiteX3" fmla="*/ 495300 w 560070"/>
                <a:gd name="connsiteY3" fmla="*/ 285750 h 518160"/>
                <a:gd name="connsiteX4" fmla="*/ 321054 w 560070"/>
                <a:gd name="connsiteY4" fmla="*/ 289560 h 518160"/>
                <a:gd name="connsiteX5" fmla="*/ 263904 w 560070"/>
                <a:gd name="connsiteY5" fmla="*/ 518160 h 518160"/>
                <a:gd name="connsiteX6" fmla="*/ 130554 w 560070"/>
                <a:gd name="connsiteY6" fmla="*/ 510540 h 518160"/>
                <a:gd name="connsiteX7" fmla="*/ 126744 w 560070"/>
                <a:gd name="connsiteY7" fmla="*/ 283845 h 518160"/>
                <a:gd name="connsiteX8" fmla="*/ 0 w 560070"/>
                <a:gd name="connsiteY8" fmla="*/ 285750 h 51816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384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321054 w 560070"/>
                <a:gd name="connsiteY4" fmla="*/ 289560 h 514350"/>
                <a:gd name="connsiteX5" fmla="*/ 265809 w 560070"/>
                <a:gd name="connsiteY5" fmla="*/ 514350 h 514350"/>
                <a:gd name="connsiteX6" fmla="*/ 130554 w 560070"/>
                <a:gd name="connsiteY6" fmla="*/ 510540 h 514350"/>
                <a:gd name="connsiteX7" fmla="*/ 126744 w 560070"/>
                <a:gd name="connsiteY7" fmla="*/ 287655 h 514350"/>
                <a:gd name="connsiteX8" fmla="*/ 0 w 560070"/>
                <a:gd name="connsiteY8" fmla="*/ 285750 h 51435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321054 w 560070"/>
                <a:gd name="connsiteY4" fmla="*/ 289560 h 510540"/>
                <a:gd name="connsiteX5" fmla="*/ 265809 w 560070"/>
                <a:gd name="connsiteY5" fmla="*/ 506730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321054 w 560070"/>
                <a:gd name="connsiteY4" fmla="*/ 289560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2445"/>
                <a:gd name="connsiteX1" fmla="*/ 64770 w 560070"/>
                <a:gd name="connsiteY1" fmla="*/ 3810 h 512445"/>
                <a:gd name="connsiteX2" fmla="*/ 560070 w 560070"/>
                <a:gd name="connsiteY2" fmla="*/ 0 h 512445"/>
                <a:gd name="connsiteX3" fmla="*/ 495300 w 560070"/>
                <a:gd name="connsiteY3" fmla="*/ 285750 h 512445"/>
                <a:gd name="connsiteX4" fmla="*/ 433068 w 560070"/>
                <a:gd name="connsiteY4" fmla="*/ 287655 h 512445"/>
                <a:gd name="connsiteX5" fmla="*/ 265809 w 560070"/>
                <a:gd name="connsiteY5" fmla="*/ 512445 h 512445"/>
                <a:gd name="connsiteX6" fmla="*/ 130554 w 560070"/>
                <a:gd name="connsiteY6" fmla="*/ 510540 h 512445"/>
                <a:gd name="connsiteX7" fmla="*/ 126744 w 560070"/>
                <a:gd name="connsiteY7" fmla="*/ 287655 h 512445"/>
                <a:gd name="connsiteX8" fmla="*/ 0 w 560070"/>
                <a:gd name="connsiteY8" fmla="*/ 285750 h 512445"/>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126744 w 560070"/>
                <a:gd name="connsiteY7" fmla="*/ 287655 h 510540"/>
                <a:gd name="connsiteX8" fmla="*/ 0 w 560070"/>
                <a:gd name="connsiteY8" fmla="*/ 285750 h 510540"/>
                <a:gd name="connsiteX0" fmla="*/ 0 w 560070"/>
                <a:gd name="connsiteY0" fmla="*/ 285750 h 510540"/>
                <a:gd name="connsiteX1" fmla="*/ 64770 w 560070"/>
                <a:gd name="connsiteY1" fmla="*/ 3810 h 510540"/>
                <a:gd name="connsiteX2" fmla="*/ 560070 w 560070"/>
                <a:gd name="connsiteY2" fmla="*/ 0 h 510540"/>
                <a:gd name="connsiteX3" fmla="*/ 495300 w 560070"/>
                <a:gd name="connsiteY3" fmla="*/ 285750 h 510540"/>
                <a:gd name="connsiteX4" fmla="*/ 433068 w 560070"/>
                <a:gd name="connsiteY4" fmla="*/ 287655 h 510540"/>
                <a:gd name="connsiteX5" fmla="*/ 373220 w 560070"/>
                <a:gd name="connsiteY5" fmla="*/ 508635 h 510540"/>
                <a:gd name="connsiteX6" fmla="*/ 130554 w 560070"/>
                <a:gd name="connsiteY6" fmla="*/ 510540 h 510540"/>
                <a:gd name="connsiteX7" fmla="*/ 82245 w 560070"/>
                <a:gd name="connsiteY7" fmla="*/ 283845 h 510540"/>
                <a:gd name="connsiteX8" fmla="*/ 0 w 560070"/>
                <a:gd name="connsiteY8" fmla="*/ 285750 h 510540"/>
                <a:gd name="connsiteX0" fmla="*/ 0 w 560070"/>
                <a:gd name="connsiteY0" fmla="*/ 285750 h 514350"/>
                <a:gd name="connsiteX1" fmla="*/ 64770 w 560070"/>
                <a:gd name="connsiteY1" fmla="*/ 3810 h 514350"/>
                <a:gd name="connsiteX2" fmla="*/ 560070 w 560070"/>
                <a:gd name="connsiteY2" fmla="*/ 0 h 514350"/>
                <a:gd name="connsiteX3" fmla="*/ 495300 w 560070"/>
                <a:gd name="connsiteY3" fmla="*/ 285750 h 514350"/>
                <a:gd name="connsiteX4" fmla="*/ 433068 w 560070"/>
                <a:gd name="connsiteY4" fmla="*/ 287655 h 514350"/>
                <a:gd name="connsiteX5" fmla="*/ 373220 w 560070"/>
                <a:gd name="connsiteY5" fmla="*/ 508635 h 514350"/>
                <a:gd name="connsiteX6" fmla="*/ 27746 w 560070"/>
                <a:gd name="connsiteY6" fmla="*/ 514350 h 514350"/>
                <a:gd name="connsiteX7" fmla="*/ 82245 w 560070"/>
                <a:gd name="connsiteY7" fmla="*/ 283845 h 514350"/>
                <a:gd name="connsiteX8" fmla="*/ 0 w 560070"/>
                <a:gd name="connsiteY8" fmla="*/ 2857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070" h="514350">
                  <a:moveTo>
                    <a:pt x="0" y="285750"/>
                  </a:moveTo>
                  <a:lnTo>
                    <a:pt x="64770" y="3810"/>
                  </a:lnTo>
                  <a:lnTo>
                    <a:pt x="560070" y="0"/>
                  </a:lnTo>
                  <a:lnTo>
                    <a:pt x="495300" y="285750"/>
                  </a:lnTo>
                  <a:lnTo>
                    <a:pt x="433068" y="287655"/>
                  </a:lnTo>
                  <a:lnTo>
                    <a:pt x="373220" y="508635"/>
                  </a:lnTo>
                  <a:lnTo>
                    <a:pt x="27746" y="514350"/>
                  </a:lnTo>
                  <a:lnTo>
                    <a:pt x="82245" y="283845"/>
                  </a:lnTo>
                  <a:lnTo>
                    <a:pt x="0" y="285750"/>
                  </a:ln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0" name="Freeform 109"/>
          <p:cNvSpPr/>
          <p:nvPr/>
        </p:nvSpPr>
        <p:spPr>
          <a:xfrm flipH="1">
            <a:off x="4389975" y="3617256"/>
            <a:ext cx="590308" cy="57981"/>
          </a:xfrm>
          <a:custGeom>
            <a:avLst/>
            <a:gdLst>
              <a:gd name="connsiteX0" fmla="*/ 590308 w 590308"/>
              <a:gd name="connsiteY0" fmla="*/ 57981 h 57981"/>
              <a:gd name="connsiteX1" fmla="*/ 289367 w 590308"/>
              <a:gd name="connsiteY1" fmla="*/ 108 h 57981"/>
              <a:gd name="connsiteX2" fmla="*/ 0 w 590308"/>
              <a:gd name="connsiteY2" fmla="*/ 46407 h 57981"/>
            </a:gdLst>
            <a:ahLst/>
            <a:cxnLst>
              <a:cxn ang="0">
                <a:pos x="connsiteX0" y="connsiteY0"/>
              </a:cxn>
              <a:cxn ang="0">
                <a:pos x="connsiteX1" y="connsiteY1"/>
              </a:cxn>
              <a:cxn ang="0">
                <a:pos x="connsiteX2" y="connsiteY2"/>
              </a:cxn>
            </a:cxnLst>
            <a:rect l="l" t="t" r="r" b="b"/>
            <a:pathLst>
              <a:path w="590308" h="57981">
                <a:moveTo>
                  <a:pt x="590308" y="57981"/>
                </a:moveTo>
                <a:cubicBezTo>
                  <a:pt x="489030" y="30009"/>
                  <a:pt x="387752" y="2037"/>
                  <a:pt x="289367" y="108"/>
                </a:cubicBezTo>
                <a:cubicBezTo>
                  <a:pt x="190982" y="-1821"/>
                  <a:pt x="95491" y="22293"/>
                  <a:pt x="0" y="46407"/>
                </a:cubicBezTo>
              </a:path>
            </a:pathLst>
          </a:custGeom>
          <a:noFill/>
          <a:ln w="25400">
            <a:solidFill>
              <a:srgbClr val="00B0F0"/>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rot="16508696" flipV="1">
            <a:off x="5409661" y="2940865"/>
            <a:ext cx="1817001" cy="1295768"/>
          </a:xfrm>
          <a:custGeom>
            <a:avLst/>
            <a:gdLst>
              <a:gd name="connsiteX0" fmla="*/ 590308 w 590308"/>
              <a:gd name="connsiteY0" fmla="*/ 57981 h 57981"/>
              <a:gd name="connsiteX1" fmla="*/ 289367 w 590308"/>
              <a:gd name="connsiteY1" fmla="*/ 108 h 57981"/>
              <a:gd name="connsiteX2" fmla="*/ 0 w 590308"/>
              <a:gd name="connsiteY2" fmla="*/ 46407 h 57981"/>
              <a:gd name="connsiteX0" fmla="*/ 495541 w 495541"/>
              <a:gd name="connsiteY0" fmla="*/ 67923 h 67923"/>
              <a:gd name="connsiteX1" fmla="*/ 289367 w 495541"/>
              <a:gd name="connsiteY1" fmla="*/ 329 h 67923"/>
              <a:gd name="connsiteX2" fmla="*/ 0 w 495541"/>
              <a:gd name="connsiteY2" fmla="*/ 46628 h 67923"/>
              <a:gd name="connsiteX0" fmla="*/ 495541 w 502087"/>
              <a:gd name="connsiteY0" fmla="*/ 67923 h 67923"/>
              <a:gd name="connsiteX1" fmla="*/ 289367 w 502087"/>
              <a:gd name="connsiteY1" fmla="*/ 329 h 67923"/>
              <a:gd name="connsiteX2" fmla="*/ 0 w 502087"/>
              <a:gd name="connsiteY2" fmla="*/ 46628 h 67923"/>
              <a:gd name="connsiteX0" fmla="*/ 495541 w 504840"/>
              <a:gd name="connsiteY0" fmla="*/ 68236 h 68236"/>
              <a:gd name="connsiteX1" fmla="*/ 349098 w 504840"/>
              <a:gd name="connsiteY1" fmla="*/ 326 h 68236"/>
              <a:gd name="connsiteX2" fmla="*/ 0 w 504840"/>
              <a:gd name="connsiteY2" fmla="*/ 46941 h 68236"/>
              <a:gd name="connsiteX0" fmla="*/ 495541 w 537618"/>
              <a:gd name="connsiteY0" fmla="*/ 67951 h 67951"/>
              <a:gd name="connsiteX1" fmla="*/ 349098 w 537618"/>
              <a:gd name="connsiteY1" fmla="*/ 41 h 67951"/>
              <a:gd name="connsiteX2" fmla="*/ 0 w 537618"/>
              <a:gd name="connsiteY2" fmla="*/ 46656 h 67951"/>
              <a:gd name="connsiteX0" fmla="*/ 495541 w 514430"/>
              <a:gd name="connsiteY0" fmla="*/ 67928 h 67928"/>
              <a:gd name="connsiteX1" fmla="*/ 349098 w 514430"/>
              <a:gd name="connsiteY1" fmla="*/ 18 h 67928"/>
              <a:gd name="connsiteX2" fmla="*/ 0 w 514430"/>
              <a:gd name="connsiteY2" fmla="*/ 46633 h 67928"/>
              <a:gd name="connsiteX0" fmla="*/ 495541 w 511164"/>
              <a:gd name="connsiteY0" fmla="*/ 59331 h 59331"/>
              <a:gd name="connsiteX1" fmla="*/ 330316 w 511164"/>
              <a:gd name="connsiteY1" fmla="*/ 28 h 59331"/>
              <a:gd name="connsiteX2" fmla="*/ 0 w 511164"/>
              <a:gd name="connsiteY2" fmla="*/ 38036 h 59331"/>
              <a:gd name="connsiteX0" fmla="*/ 495541 w 525818"/>
              <a:gd name="connsiteY0" fmla="*/ 59344 h 59344"/>
              <a:gd name="connsiteX1" fmla="*/ 330316 w 525818"/>
              <a:gd name="connsiteY1" fmla="*/ 41 h 59344"/>
              <a:gd name="connsiteX2" fmla="*/ 0 w 525818"/>
              <a:gd name="connsiteY2" fmla="*/ 38049 h 59344"/>
              <a:gd name="connsiteX0" fmla="*/ 428166 w 435873"/>
              <a:gd name="connsiteY0" fmla="*/ 63242 h 63242"/>
              <a:gd name="connsiteX1" fmla="*/ 262941 w 435873"/>
              <a:gd name="connsiteY1" fmla="*/ 3939 h 63242"/>
              <a:gd name="connsiteX2" fmla="*/ 0 w 435873"/>
              <a:gd name="connsiteY2" fmla="*/ 21388 h 63242"/>
              <a:gd name="connsiteX0" fmla="*/ 428166 w 438578"/>
              <a:gd name="connsiteY0" fmla="*/ 60252 h 60252"/>
              <a:gd name="connsiteX1" fmla="*/ 262941 w 438578"/>
              <a:gd name="connsiteY1" fmla="*/ 949 h 60252"/>
              <a:gd name="connsiteX2" fmla="*/ 0 w 438578"/>
              <a:gd name="connsiteY2" fmla="*/ 18398 h 60252"/>
              <a:gd name="connsiteX0" fmla="*/ 428166 w 446246"/>
              <a:gd name="connsiteY0" fmla="*/ 60320 h 60320"/>
              <a:gd name="connsiteX1" fmla="*/ 262941 w 446246"/>
              <a:gd name="connsiteY1" fmla="*/ 1017 h 60320"/>
              <a:gd name="connsiteX2" fmla="*/ 0 w 446246"/>
              <a:gd name="connsiteY2" fmla="*/ 18466 h 60320"/>
              <a:gd name="connsiteX0" fmla="*/ 874448 w 876838"/>
              <a:gd name="connsiteY0" fmla="*/ 17662 h 23066"/>
              <a:gd name="connsiteX1" fmla="*/ 262941 w 876838"/>
              <a:gd name="connsiteY1" fmla="*/ 5617 h 23066"/>
              <a:gd name="connsiteX2" fmla="*/ 0 w 876838"/>
              <a:gd name="connsiteY2" fmla="*/ 23066 h 23066"/>
              <a:gd name="connsiteX0" fmla="*/ 874448 w 877980"/>
              <a:gd name="connsiteY0" fmla="*/ 25258 h 30662"/>
              <a:gd name="connsiteX1" fmla="*/ 437416 w 877980"/>
              <a:gd name="connsiteY1" fmla="*/ 782 h 30662"/>
              <a:gd name="connsiteX2" fmla="*/ 0 w 877980"/>
              <a:gd name="connsiteY2" fmla="*/ 30662 h 30662"/>
            </a:gdLst>
            <a:ahLst/>
            <a:cxnLst>
              <a:cxn ang="0">
                <a:pos x="connsiteX0" y="connsiteY0"/>
              </a:cxn>
              <a:cxn ang="0">
                <a:pos x="connsiteX1" y="connsiteY1"/>
              </a:cxn>
              <a:cxn ang="0">
                <a:pos x="connsiteX2" y="connsiteY2"/>
              </a:cxn>
            </a:cxnLst>
            <a:rect l="l" t="t" r="r" b="b"/>
            <a:pathLst>
              <a:path w="877980" h="30662">
                <a:moveTo>
                  <a:pt x="874448" y="25258"/>
                </a:moveTo>
                <a:cubicBezTo>
                  <a:pt x="915811" y="-4692"/>
                  <a:pt x="583157" y="-119"/>
                  <a:pt x="437416" y="782"/>
                </a:cubicBezTo>
                <a:cubicBezTo>
                  <a:pt x="291675" y="1683"/>
                  <a:pt x="95491" y="6548"/>
                  <a:pt x="0" y="30662"/>
                </a:cubicBezTo>
              </a:path>
            </a:pathLst>
          </a:custGeom>
          <a:noFill/>
          <a:ln w="25400">
            <a:solidFill>
              <a:srgbClr val="00B0F0"/>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11"/>
          <p:cNvSpPr/>
          <p:nvPr/>
        </p:nvSpPr>
        <p:spPr>
          <a:xfrm rot="15300000" flipV="1">
            <a:off x="2488976" y="3836362"/>
            <a:ext cx="793264" cy="45719"/>
          </a:xfrm>
          <a:custGeom>
            <a:avLst/>
            <a:gdLst>
              <a:gd name="connsiteX0" fmla="*/ 590308 w 590308"/>
              <a:gd name="connsiteY0" fmla="*/ 57981 h 57981"/>
              <a:gd name="connsiteX1" fmla="*/ 289367 w 590308"/>
              <a:gd name="connsiteY1" fmla="*/ 108 h 57981"/>
              <a:gd name="connsiteX2" fmla="*/ 0 w 590308"/>
              <a:gd name="connsiteY2" fmla="*/ 46407 h 57981"/>
            </a:gdLst>
            <a:ahLst/>
            <a:cxnLst>
              <a:cxn ang="0">
                <a:pos x="connsiteX0" y="connsiteY0"/>
              </a:cxn>
              <a:cxn ang="0">
                <a:pos x="connsiteX1" y="connsiteY1"/>
              </a:cxn>
              <a:cxn ang="0">
                <a:pos x="connsiteX2" y="connsiteY2"/>
              </a:cxn>
            </a:cxnLst>
            <a:rect l="l" t="t" r="r" b="b"/>
            <a:pathLst>
              <a:path w="590308" h="57981">
                <a:moveTo>
                  <a:pt x="590308" y="57981"/>
                </a:moveTo>
                <a:cubicBezTo>
                  <a:pt x="489030" y="30009"/>
                  <a:pt x="387752" y="2037"/>
                  <a:pt x="289367" y="108"/>
                </a:cubicBezTo>
                <a:cubicBezTo>
                  <a:pt x="190982" y="-1821"/>
                  <a:pt x="95491" y="22293"/>
                  <a:pt x="0" y="46407"/>
                </a:cubicBezTo>
              </a:path>
            </a:pathLst>
          </a:custGeom>
          <a:noFill/>
          <a:ln w="25400">
            <a:solidFill>
              <a:srgbClr val="00B0F0"/>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rot="15300000">
            <a:off x="3602034" y="4030689"/>
            <a:ext cx="392945" cy="115828"/>
          </a:xfrm>
          <a:custGeom>
            <a:avLst/>
            <a:gdLst>
              <a:gd name="connsiteX0" fmla="*/ 590308 w 590308"/>
              <a:gd name="connsiteY0" fmla="*/ 57981 h 57981"/>
              <a:gd name="connsiteX1" fmla="*/ 289367 w 590308"/>
              <a:gd name="connsiteY1" fmla="*/ 108 h 57981"/>
              <a:gd name="connsiteX2" fmla="*/ 0 w 590308"/>
              <a:gd name="connsiteY2" fmla="*/ 46407 h 57981"/>
            </a:gdLst>
            <a:ahLst/>
            <a:cxnLst>
              <a:cxn ang="0">
                <a:pos x="connsiteX0" y="connsiteY0"/>
              </a:cxn>
              <a:cxn ang="0">
                <a:pos x="connsiteX1" y="connsiteY1"/>
              </a:cxn>
              <a:cxn ang="0">
                <a:pos x="connsiteX2" y="connsiteY2"/>
              </a:cxn>
            </a:cxnLst>
            <a:rect l="l" t="t" r="r" b="b"/>
            <a:pathLst>
              <a:path w="590308" h="57981">
                <a:moveTo>
                  <a:pt x="590308" y="57981"/>
                </a:moveTo>
                <a:cubicBezTo>
                  <a:pt x="489030" y="30009"/>
                  <a:pt x="387752" y="2037"/>
                  <a:pt x="289367" y="108"/>
                </a:cubicBezTo>
                <a:cubicBezTo>
                  <a:pt x="190982" y="-1821"/>
                  <a:pt x="95491" y="22293"/>
                  <a:pt x="0" y="46407"/>
                </a:cubicBezTo>
              </a:path>
            </a:pathLst>
          </a:custGeom>
          <a:noFill/>
          <a:ln w="25400">
            <a:solidFill>
              <a:srgbClr val="00B0F0"/>
            </a:solidFill>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394289" y="5795492"/>
            <a:ext cx="2244768" cy="408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6" name="Rectangle 115"/>
              <p:cNvSpPr/>
              <p:nvPr/>
            </p:nvSpPr>
            <p:spPr>
              <a:xfrm>
                <a:off x="7807353" y="6993396"/>
                <a:ext cx="1799147" cy="400110"/>
              </a:xfrm>
              <a:prstGeom prst="rect">
                <a:avLst/>
              </a:prstGeom>
            </p:spPr>
            <p:txBody>
              <a:bodyPr wrap="none">
                <a:spAutoFit/>
              </a:bodyPr>
              <a:lstStyle/>
              <a:p>
                <a14:m>
                  <m:oMath xmlns:m="http://schemas.openxmlformats.org/officeDocument/2006/math">
                    <m:d>
                      <m:dPr>
                        <m:ctrlPr>
                          <a:rPr lang="en-US" sz="2000" b="0" i="1" smtClean="0">
                            <a:solidFill>
                              <a:srgbClr val="0070C0"/>
                            </a:solidFill>
                            <a:latin typeface="Cambria Math" panose="02040503050406030204" pitchFamily="18" charset="0"/>
                            <a:ea typeface="Cambria Math" panose="02040503050406030204" pitchFamily="18" charset="0"/>
                          </a:rPr>
                        </m:ctrlPr>
                      </m:dPr>
                      <m:e>
                        <m:r>
                          <a:rPr lang="en-US" sz="2000" b="0" i="1" smtClean="0">
                            <a:solidFill>
                              <a:srgbClr val="0070C0"/>
                            </a:solidFill>
                            <a:latin typeface="Cambria Math" panose="02040503050406030204" pitchFamily="18" charset="0"/>
                            <a:ea typeface="Cambria Math" panose="02040503050406030204" pitchFamily="18" charset="0"/>
                          </a:rPr>
                          <m:t>𝑋</m:t>
                        </m:r>
                      </m:e>
                    </m:d>
                    <m:r>
                      <m:rPr>
                        <m:nor/>
                      </m:rPr>
                      <a:rPr lang="en-US" sz="2000" baseline="30000" dirty="0" smtClean="0">
                        <a:solidFill>
                          <a:srgbClr val="0070C0"/>
                        </a:solidFill>
                        <a:latin typeface="Cambria Math" panose="02040503050406030204" pitchFamily="18" charset="0"/>
                        <a:ea typeface="Cambria Math" panose="02040503050406030204" pitchFamily="18" charset="0"/>
                      </a:rPr>
                      <m:t>−1</m:t>
                    </m:r>
                    <m:r>
                      <a:rPr lang="en-US" sz="2000" b="0" i="1" smtClean="0">
                        <a:solidFill>
                          <a:srgbClr val="0070C0"/>
                        </a:solidFill>
                        <a:latin typeface="Cambria Math" panose="02040503050406030204" pitchFamily="18" charset="0"/>
                        <a:ea typeface="Cambria Math" panose="02040503050406030204" pitchFamily="18" charset="0"/>
                      </a:rPr>
                      <m:t>→</m:t>
                    </m:r>
                  </m:oMath>
                </a14:m>
                <a:r>
                  <a:rPr lang="en-US" sz="2000" dirty="0" smtClean="0">
                    <a:solidFill>
                      <a:srgbClr val="0070C0"/>
                    </a:solidFill>
                    <a:latin typeface="Cambria Math" panose="02040503050406030204" pitchFamily="18" charset="0"/>
                    <a:ea typeface="Cambria Math" panose="02040503050406030204" pitchFamily="18" charset="0"/>
                  </a:rPr>
                  <a:t> O(n</a:t>
                </a:r>
                <a:r>
                  <a:rPr lang="en-US" sz="2000" baseline="30000" dirty="0" smtClean="0">
                    <a:solidFill>
                      <a:srgbClr val="0070C0"/>
                    </a:solidFill>
                    <a:latin typeface="Cambria Math" panose="02040503050406030204" pitchFamily="18" charset="0"/>
                    <a:ea typeface="Cambria Math" panose="02040503050406030204" pitchFamily="18" charset="0"/>
                  </a:rPr>
                  <a:t>3</a:t>
                </a:r>
                <a:r>
                  <a:rPr lang="en-US" sz="2000" dirty="0" smtClean="0">
                    <a:solidFill>
                      <a:srgbClr val="0070C0"/>
                    </a:solidFill>
                    <a:latin typeface="Cambria Math" panose="02040503050406030204" pitchFamily="18" charset="0"/>
                    <a:ea typeface="Cambria Math" panose="02040503050406030204" pitchFamily="18" charset="0"/>
                  </a:rPr>
                  <a:t>)</a:t>
                </a:r>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116" name="Rectangle 115"/>
              <p:cNvSpPr>
                <a:spLocks noRot="1" noChangeAspect="1" noMove="1" noResize="1" noEditPoints="1" noAdjustHandles="1" noChangeArrowheads="1" noChangeShapeType="1" noTextEdit="1"/>
              </p:cNvSpPr>
              <p:nvPr/>
            </p:nvSpPr>
            <p:spPr>
              <a:xfrm>
                <a:off x="7807353" y="6993396"/>
                <a:ext cx="1799147" cy="400110"/>
              </a:xfrm>
              <a:prstGeom prst="rect">
                <a:avLst/>
              </a:prstGeom>
              <a:blipFill rotWithShape="0">
                <a:blip r:embed="rId39"/>
                <a:stretch>
                  <a:fillRect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422898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3672 0.67801 L -2.08333E-6 3.7037E-6 " pathEditMode="relative" rAng="0" ptsTypes="AA">
                                      <p:cBhvr>
                                        <p:cTn id="6" dur="1000" fill="hold"/>
                                        <p:tgtEl>
                                          <p:spTgt spid="71"/>
                                        </p:tgtEl>
                                        <p:attrNameLst>
                                          <p:attrName>ppt_x</p:attrName>
                                          <p:attrName>ppt_y</p:attrName>
                                        </p:attrNameLst>
                                      </p:cBhvr>
                                      <p:rCtr x="-1836" y="-3391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par>
                                <p:cTn id="22" presetID="10" presetClass="exit" presetSubtype="0" fill="hold" grpId="1" nodeType="withEffect">
                                  <p:stCondLst>
                                    <p:cond delay="0"/>
                                  </p:stCondLst>
                                  <p:childTnLst>
                                    <p:animEffect transition="out" filter="fade">
                                      <p:cBhvr>
                                        <p:cTn id="23" dur="500"/>
                                        <p:tgtEl>
                                          <p:spTgt spid="73"/>
                                        </p:tgtEl>
                                      </p:cBhvr>
                                    </p:animEffect>
                                    <p:set>
                                      <p:cBhvr>
                                        <p:cTn id="24" dur="1" fill="hold">
                                          <p:stCondLst>
                                            <p:cond delay="499"/>
                                          </p:stCondLst>
                                        </p:cTn>
                                        <p:tgtEl>
                                          <p:spTgt spid="7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500"/>
                                        <p:tgtEl>
                                          <p:spTgt spid="96"/>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500"/>
                                        <p:tgtEl>
                                          <p:spTgt spid="97"/>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childTnLst>
                          </p:cTn>
                        </p:par>
                        <p:par>
                          <p:cTn id="60" fill="hold">
                            <p:stCondLst>
                              <p:cond delay="500"/>
                            </p:stCondLst>
                            <p:childTnLst>
                              <p:par>
                                <p:cTn id="61" presetID="1" presetClass="entr" presetSubtype="0" fill="hold" grpId="0" nodeType="afterEffect">
                                  <p:stCondLst>
                                    <p:cond delay="0"/>
                                  </p:stCondLst>
                                  <p:iterate type="wd">
                                    <p:tmAbs val="100"/>
                                  </p:iterate>
                                  <p:childTnLst>
                                    <p:set>
                                      <p:cBhvr>
                                        <p:cTn id="62" dur="1" fill="hold">
                                          <p:stCondLst>
                                            <p:cond delay="0"/>
                                          </p:stCondLst>
                                        </p:cTn>
                                        <p:tgtEl>
                                          <p:spTgt spid="76"/>
                                        </p:tgtEl>
                                        <p:attrNameLst>
                                          <p:attrName>style.visibility</p:attrName>
                                        </p:attrNameLst>
                                      </p:cBhvr>
                                      <p:to>
                                        <p:strVal val="visible"/>
                                      </p:to>
                                    </p:set>
                                  </p:childTnLst>
                                </p:cTn>
                              </p:par>
                              <p:par>
                                <p:cTn id="63" presetID="10" presetClass="entr" presetSubtype="0" fill="hold" grpId="0" nodeType="withEffect">
                                  <p:stCondLst>
                                    <p:cond delay="70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nodeType="withEffect">
                                  <p:stCondLst>
                                    <p:cond delay="10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nodeType="withEffect">
                                  <p:stCondLst>
                                    <p:cond delay="120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par>
                                <p:cTn id="75" presetID="10" presetClass="entr" presetSubtype="0" fill="hold" grpId="0" nodeType="withEffect">
                                  <p:stCondLst>
                                    <p:cond delay="1400"/>
                                  </p:stCondLst>
                                  <p:childTnLst>
                                    <p:set>
                                      <p:cBhvr>
                                        <p:cTn id="76" dur="1" fill="hold">
                                          <p:stCondLst>
                                            <p:cond delay="0"/>
                                          </p:stCondLst>
                                        </p:cTn>
                                        <p:tgtEl>
                                          <p:spTgt spid="70"/>
                                        </p:tgtEl>
                                        <p:attrNameLst>
                                          <p:attrName>style.visibility</p:attrName>
                                        </p:attrNameLst>
                                      </p:cBhvr>
                                      <p:to>
                                        <p:strVal val="visible"/>
                                      </p:to>
                                    </p:set>
                                    <p:animEffect transition="in" filter="fade">
                                      <p:cBhvr>
                                        <p:cTn id="77" dur="500"/>
                                        <p:tgtEl>
                                          <p:spTgt spid="70"/>
                                        </p:tgtEl>
                                      </p:cBhvr>
                                    </p:animEffect>
                                  </p:childTnLst>
                                </p:cTn>
                              </p:par>
                              <p:par>
                                <p:cTn id="78" presetID="10" presetClass="entr" presetSubtype="0" fill="hold" nodeType="withEffect">
                                  <p:stCondLst>
                                    <p:cond delay="180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200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par>
                                <p:cTn id="84" presetID="10" presetClass="entr" presetSubtype="0" fill="hold" nodeType="withEffect">
                                  <p:stCondLst>
                                    <p:cond delay="240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260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500"/>
                                        <p:tgtEl>
                                          <p:spTgt spid="72"/>
                                        </p:tgtEl>
                                      </p:cBhvr>
                                    </p:animEffect>
                                  </p:childTnLst>
                                </p:cTn>
                              </p:par>
                              <p:par>
                                <p:cTn id="90" presetID="10" presetClass="entr" presetSubtype="0" fill="hold" nodeType="withEffect">
                                  <p:stCondLst>
                                    <p:cond delay="280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par>
                                <p:cTn id="93" presetID="10" presetClass="entr" presetSubtype="0" fill="hold" grpId="0" nodeType="withEffect">
                                  <p:stCondLst>
                                    <p:cond delay="290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500"/>
                                        <p:tgtEl>
                                          <p:spTgt spid="66"/>
                                        </p:tgtEl>
                                      </p:cBhvr>
                                    </p:animEffect>
                                  </p:childTnLst>
                                </p:cTn>
                              </p:par>
                              <p:par>
                                <p:cTn id="96" presetID="10" presetClass="entr" presetSubtype="0" fill="hold" nodeType="withEffect">
                                  <p:stCondLst>
                                    <p:cond delay="320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500"/>
                                        <p:tgtEl>
                                          <p:spTgt spid="98"/>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99"/>
                                        </p:tgtEl>
                                        <p:attrNameLst>
                                          <p:attrName>style.visibility</p:attrName>
                                        </p:attrNameLst>
                                      </p:cBhvr>
                                      <p:to>
                                        <p:strVal val="visible"/>
                                      </p:to>
                                    </p:set>
                                    <p:animEffect transition="in" filter="fade">
                                      <p:cBhvr>
                                        <p:cTn id="107" dur="500"/>
                                        <p:tgtEl>
                                          <p:spTgt spid="99"/>
                                        </p:tgtEl>
                                      </p:cBhvr>
                                    </p:animEffect>
                                  </p:childTnLst>
                                </p:cTn>
                              </p:par>
                            </p:childTnLst>
                          </p:cTn>
                        </p:par>
                        <p:par>
                          <p:cTn id="108" fill="hold">
                            <p:stCondLst>
                              <p:cond delay="1000"/>
                            </p:stCondLst>
                            <p:childTnLst>
                              <p:par>
                                <p:cTn id="109" presetID="10" presetClass="entr" presetSubtype="0" fill="hold"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childTnLst>
                                </p:cTn>
                              </p:par>
                            </p:childTnLst>
                          </p:cTn>
                        </p:par>
                        <p:par>
                          <p:cTn id="112" fill="hold">
                            <p:stCondLst>
                              <p:cond delay="1500"/>
                            </p:stCondLst>
                            <p:childTnLst>
                              <p:par>
                                <p:cTn id="113" presetID="10" presetClass="entr" presetSubtype="0" fill="hold" grpId="0" nodeType="afterEffect">
                                  <p:stCondLst>
                                    <p:cond delay="0"/>
                                  </p:stCondLst>
                                  <p:childTnLst>
                                    <p:set>
                                      <p:cBhvr>
                                        <p:cTn id="114" dur="1" fill="hold">
                                          <p:stCondLst>
                                            <p:cond delay="0"/>
                                          </p:stCondLst>
                                        </p:cTn>
                                        <p:tgtEl>
                                          <p:spTgt spid="100"/>
                                        </p:tgtEl>
                                        <p:attrNameLst>
                                          <p:attrName>style.visibility</p:attrName>
                                        </p:attrNameLst>
                                      </p:cBhvr>
                                      <p:to>
                                        <p:strVal val="visible"/>
                                      </p:to>
                                    </p:set>
                                    <p:animEffect transition="in" filter="fade">
                                      <p:cBhvr>
                                        <p:cTn id="115" dur="500"/>
                                        <p:tgtEl>
                                          <p:spTgt spid="100"/>
                                        </p:tgtEl>
                                      </p:cBhvr>
                                    </p:animEffect>
                                  </p:childTnLst>
                                </p:cTn>
                              </p:par>
                            </p:childTnLst>
                          </p:cTn>
                        </p:par>
                        <p:par>
                          <p:cTn id="116" fill="hold">
                            <p:stCondLst>
                              <p:cond delay="2000"/>
                            </p:stCondLst>
                            <p:childTnLst>
                              <p:par>
                                <p:cTn id="117" presetID="10" presetClass="entr" presetSubtype="0" fill="hold" grpId="0" nodeType="afterEffect">
                                  <p:stCondLst>
                                    <p:cond delay="0"/>
                                  </p:stCondLst>
                                  <p:childTnLst>
                                    <p:set>
                                      <p:cBhvr>
                                        <p:cTn id="118" dur="1" fill="hold">
                                          <p:stCondLst>
                                            <p:cond delay="0"/>
                                          </p:stCondLst>
                                        </p:cTn>
                                        <p:tgtEl>
                                          <p:spTgt spid="95"/>
                                        </p:tgtEl>
                                        <p:attrNameLst>
                                          <p:attrName>style.visibility</p:attrName>
                                        </p:attrNameLst>
                                      </p:cBhvr>
                                      <p:to>
                                        <p:strVal val="visible"/>
                                      </p:to>
                                    </p:set>
                                    <p:animEffect transition="in" filter="fade">
                                      <p:cBhvr>
                                        <p:cTn id="119" dur="500"/>
                                        <p:tgtEl>
                                          <p:spTgt spid="95"/>
                                        </p:tgtEl>
                                      </p:cBhvr>
                                    </p:animEffect>
                                  </p:childTnLst>
                                </p:cTn>
                              </p:par>
                            </p:childTnLst>
                          </p:cTn>
                        </p:par>
                        <p:par>
                          <p:cTn id="120" fill="hold">
                            <p:stCondLst>
                              <p:cond delay="2500"/>
                            </p:stCondLst>
                            <p:childTnLst>
                              <p:par>
                                <p:cTn id="121" presetID="10" presetClass="entr" presetSubtype="0" fill="hold" grpId="0" nodeType="afterEffect">
                                  <p:stCondLst>
                                    <p:cond delay="0"/>
                                  </p:stCondLst>
                                  <p:childTnLst>
                                    <p:set>
                                      <p:cBhvr>
                                        <p:cTn id="122" dur="1" fill="hold">
                                          <p:stCondLst>
                                            <p:cond delay="0"/>
                                          </p:stCondLst>
                                        </p:cTn>
                                        <p:tgtEl>
                                          <p:spTgt spid="78"/>
                                        </p:tgtEl>
                                        <p:attrNameLst>
                                          <p:attrName>style.visibility</p:attrName>
                                        </p:attrNameLst>
                                      </p:cBhvr>
                                      <p:to>
                                        <p:strVal val="visible"/>
                                      </p:to>
                                    </p:set>
                                    <p:animEffect transition="in" filter="fade">
                                      <p:cBhvr>
                                        <p:cTn id="123" dur="500"/>
                                        <p:tgtEl>
                                          <p:spTgt spid="78"/>
                                        </p:tgtEl>
                                      </p:cBhvr>
                                    </p:animEffect>
                                  </p:childTnLst>
                                </p:cTn>
                              </p:par>
                            </p:childTnLst>
                          </p:cTn>
                        </p:par>
                        <p:par>
                          <p:cTn id="124" fill="hold">
                            <p:stCondLst>
                              <p:cond delay="3000"/>
                            </p:stCondLst>
                            <p:childTnLst>
                              <p:par>
                                <p:cTn id="125" presetID="10" presetClass="entr" presetSubtype="0" fill="hold" grpId="0" nodeType="afterEffect">
                                  <p:stCondLst>
                                    <p:cond delay="0"/>
                                  </p:stCondLst>
                                  <p:childTnLst>
                                    <p:set>
                                      <p:cBhvr>
                                        <p:cTn id="126" dur="1" fill="hold">
                                          <p:stCondLst>
                                            <p:cond delay="0"/>
                                          </p:stCondLst>
                                        </p:cTn>
                                        <p:tgtEl>
                                          <p:spTgt spid="110"/>
                                        </p:tgtEl>
                                        <p:attrNameLst>
                                          <p:attrName>style.visibility</p:attrName>
                                        </p:attrNameLst>
                                      </p:cBhvr>
                                      <p:to>
                                        <p:strVal val="visible"/>
                                      </p:to>
                                    </p:set>
                                    <p:animEffect transition="in" filter="fade">
                                      <p:cBhvr>
                                        <p:cTn id="127" dur="500"/>
                                        <p:tgtEl>
                                          <p:spTgt spid="110"/>
                                        </p:tgtEl>
                                      </p:cBhvr>
                                    </p:animEffect>
                                  </p:childTnLst>
                                </p:cTn>
                              </p:par>
                            </p:childTnLst>
                          </p:cTn>
                        </p:par>
                        <p:par>
                          <p:cTn id="128" fill="hold">
                            <p:stCondLst>
                              <p:cond delay="3500"/>
                            </p:stCondLst>
                            <p:childTnLst>
                              <p:par>
                                <p:cTn id="129" presetID="10" presetClass="entr" presetSubtype="0" fill="hold" nodeType="after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fade">
                                      <p:cBhvr>
                                        <p:cTn id="136" dur="500"/>
                                        <p:tgtEl>
                                          <p:spTgt spid="83"/>
                                        </p:tgtEl>
                                      </p:cBhvr>
                                    </p:animEffect>
                                  </p:childTnLst>
                                </p:cTn>
                              </p:par>
                            </p:childTnLst>
                          </p:cTn>
                        </p:par>
                        <p:par>
                          <p:cTn id="137" fill="hold">
                            <p:stCondLst>
                              <p:cond delay="1000"/>
                            </p:stCondLst>
                            <p:childTnLst>
                              <p:par>
                                <p:cTn id="138" presetID="10" presetClass="entr" presetSubtype="0" fill="hold" grpId="0" nodeType="afterEffect">
                                  <p:stCondLst>
                                    <p:cond delay="0"/>
                                  </p:stCondLst>
                                  <p:childTnLst>
                                    <p:set>
                                      <p:cBhvr>
                                        <p:cTn id="139" dur="1" fill="hold">
                                          <p:stCondLst>
                                            <p:cond delay="0"/>
                                          </p:stCondLst>
                                        </p:cTn>
                                        <p:tgtEl>
                                          <p:spTgt spid="112"/>
                                        </p:tgtEl>
                                        <p:attrNameLst>
                                          <p:attrName>style.visibility</p:attrName>
                                        </p:attrNameLst>
                                      </p:cBhvr>
                                      <p:to>
                                        <p:strVal val="visible"/>
                                      </p:to>
                                    </p:set>
                                    <p:animEffect transition="in" filter="fade">
                                      <p:cBhvr>
                                        <p:cTn id="140" dur="500"/>
                                        <p:tgtEl>
                                          <p:spTgt spid="112"/>
                                        </p:tgtEl>
                                      </p:cBhvr>
                                    </p:animEffect>
                                  </p:childTnLst>
                                </p:cTn>
                              </p:par>
                            </p:childTnLst>
                          </p:cTn>
                        </p:par>
                        <p:par>
                          <p:cTn id="141" fill="hold">
                            <p:stCondLst>
                              <p:cond delay="1500"/>
                            </p:stCondLst>
                            <p:childTnLst>
                              <p:par>
                                <p:cTn id="142" presetID="10" presetClass="entr" presetSubtype="0" fill="hold" grpId="0" nodeType="afterEffect">
                                  <p:stCondLst>
                                    <p:cond delay="0"/>
                                  </p:stCondLst>
                                  <p:childTnLst>
                                    <p:set>
                                      <p:cBhvr>
                                        <p:cTn id="143" dur="1" fill="hold">
                                          <p:stCondLst>
                                            <p:cond delay="0"/>
                                          </p:stCondLst>
                                        </p:cTn>
                                        <p:tgtEl>
                                          <p:spTgt spid="113"/>
                                        </p:tgtEl>
                                        <p:attrNameLst>
                                          <p:attrName>style.visibility</p:attrName>
                                        </p:attrNameLst>
                                      </p:cBhvr>
                                      <p:to>
                                        <p:strVal val="visible"/>
                                      </p:to>
                                    </p:set>
                                    <p:animEffect transition="in" filter="fade">
                                      <p:cBhvr>
                                        <p:cTn id="144" dur="500"/>
                                        <p:tgtEl>
                                          <p:spTgt spid="113"/>
                                        </p:tgtEl>
                                      </p:cBhvr>
                                    </p:animEffect>
                                  </p:childTnLst>
                                </p:cTn>
                              </p:par>
                            </p:childTnLst>
                          </p:cTn>
                        </p:par>
                        <p:par>
                          <p:cTn id="145" fill="hold">
                            <p:stCondLst>
                              <p:cond delay="2000"/>
                            </p:stCondLst>
                            <p:childTnLst>
                              <p:par>
                                <p:cTn id="146" presetID="10" presetClass="entr" presetSubtype="0" fill="hold" grpId="0" nodeType="afterEffect">
                                  <p:stCondLst>
                                    <p:cond delay="0"/>
                                  </p:stCondLst>
                                  <p:childTnLst>
                                    <p:set>
                                      <p:cBhvr>
                                        <p:cTn id="147" dur="1" fill="hold">
                                          <p:stCondLst>
                                            <p:cond delay="0"/>
                                          </p:stCondLst>
                                        </p:cTn>
                                        <p:tgtEl>
                                          <p:spTgt spid="111"/>
                                        </p:tgtEl>
                                        <p:attrNameLst>
                                          <p:attrName>style.visibility</p:attrName>
                                        </p:attrNameLst>
                                      </p:cBhvr>
                                      <p:to>
                                        <p:strVal val="visible"/>
                                      </p:to>
                                    </p:set>
                                    <p:animEffect transition="in" filter="fade">
                                      <p:cBhvr>
                                        <p:cTn id="148" dur="500"/>
                                        <p:tgtEl>
                                          <p:spTgt spid="111"/>
                                        </p:tgtEl>
                                      </p:cBhvr>
                                    </p:animEffect>
                                  </p:childTnLst>
                                </p:cTn>
                              </p:par>
                            </p:childTnLst>
                          </p:cTn>
                        </p:par>
                        <p:par>
                          <p:cTn id="149" fill="hold">
                            <p:stCondLst>
                              <p:cond delay="2500"/>
                            </p:stCondLst>
                            <p:childTnLst>
                              <p:par>
                                <p:cTn id="150" presetID="22" presetClass="entr" presetSubtype="4" fill="hold" nodeType="afterEffect">
                                  <p:stCondLst>
                                    <p:cond delay="0"/>
                                  </p:stCondLst>
                                  <p:childTnLst>
                                    <p:set>
                                      <p:cBhvr>
                                        <p:cTn id="151" dur="1" fill="hold">
                                          <p:stCondLst>
                                            <p:cond delay="0"/>
                                          </p:stCondLst>
                                        </p:cTn>
                                        <p:tgtEl>
                                          <p:spTgt spid="14"/>
                                        </p:tgtEl>
                                        <p:attrNameLst>
                                          <p:attrName>style.visibility</p:attrName>
                                        </p:attrNameLst>
                                      </p:cBhvr>
                                      <p:to>
                                        <p:strVal val="visible"/>
                                      </p:to>
                                    </p:set>
                                    <p:animEffect transition="in" filter="wipe(down)">
                                      <p:cBhvr>
                                        <p:cTn id="152" dur="500"/>
                                        <p:tgtEl>
                                          <p:spTgt spid="14"/>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84"/>
                                        </p:tgtEl>
                                        <p:attrNameLst>
                                          <p:attrName>style.visibility</p:attrName>
                                        </p:attrNameLst>
                                      </p:cBhvr>
                                      <p:to>
                                        <p:strVal val="visible"/>
                                      </p:to>
                                    </p:set>
                                    <p:animEffect transition="in" filter="fade">
                                      <p:cBhvr>
                                        <p:cTn id="157" dur="500"/>
                                        <p:tgtEl>
                                          <p:spTgt spid="84"/>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85"/>
                                        </p:tgtEl>
                                        <p:attrNameLst>
                                          <p:attrName>style.visibility</p:attrName>
                                        </p:attrNameLst>
                                      </p:cBhvr>
                                      <p:to>
                                        <p:strVal val="visible"/>
                                      </p:to>
                                    </p:set>
                                    <p:animEffect transition="in" filter="fade">
                                      <p:cBhvr>
                                        <p:cTn id="162" dur="500"/>
                                        <p:tgtEl>
                                          <p:spTgt spid="85"/>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87"/>
                                        </p:tgtEl>
                                        <p:attrNameLst>
                                          <p:attrName>style.visibility</p:attrName>
                                        </p:attrNameLst>
                                      </p:cBhvr>
                                      <p:to>
                                        <p:strVal val="visible"/>
                                      </p:to>
                                    </p:set>
                                    <p:animEffect transition="in" filter="fade">
                                      <p:cBhvr>
                                        <p:cTn id="167" dur="500"/>
                                        <p:tgtEl>
                                          <p:spTgt spid="8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9"/>
                                        </p:tgtEl>
                                        <p:attrNameLst>
                                          <p:attrName>style.visibility</p:attrName>
                                        </p:attrNameLst>
                                      </p:cBhvr>
                                      <p:to>
                                        <p:strVal val="visible"/>
                                      </p:to>
                                    </p:set>
                                    <p:animEffect transition="in" filter="fade">
                                      <p:cBhvr>
                                        <p:cTn id="172" dur="500"/>
                                        <p:tgtEl>
                                          <p:spTgt spid="89"/>
                                        </p:tgtEl>
                                      </p:cBhvr>
                                    </p:animEffect>
                                  </p:childTnLst>
                                </p:cTn>
                              </p:par>
                            </p:childTnLst>
                          </p:cTn>
                        </p:par>
                        <p:par>
                          <p:cTn id="173" fill="hold">
                            <p:stCondLst>
                              <p:cond delay="500"/>
                            </p:stCondLst>
                            <p:childTnLst>
                              <p:par>
                                <p:cTn id="174" presetID="10" presetClass="entr" presetSubtype="0" fill="hold" grpId="0" nodeType="afterEffect">
                                  <p:stCondLst>
                                    <p:cond delay="0"/>
                                  </p:stCondLst>
                                  <p:childTnLst>
                                    <p:set>
                                      <p:cBhvr>
                                        <p:cTn id="175" dur="1" fill="hold">
                                          <p:stCondLst>
                                            <p:cond delay="0"/>
                                          </p:stCondLst>
                                        </p:cTn>
                                        <p:tgtEl>
                                          <p:spTgt spid="114"/>
                                        </p:tgtEl>
                                        <p:attrNameLst>
                                          <p:attrName>style.visibility</p:attrName>
                                        </p:attrNameLst>
                                      </p:cBhvr>
                                      <p:to>
                                        <p:strVal val="visible"/>
                                      </p:to>
                                    </p:set>
                                    <p:animEffect transition="in" filter="fade">
                                      <p:cBhvr>
                                        <p:cTn id="176" dur="500"/>
                                        <p:tgtEl>
                                          <p:spTgt spid="114"/>
                                        </p:tgtEl>
                                      </p:cBhvr>
                                    </p:animEffect>
                                  </p:childTnLst>
                                </p:cTn>
                              </p:par>
                            </p:childTnLst>
                          </p:cTn>
                        </p:par>
                        <p:par>
                          <p:cTn id="177" fill="hold">
                            <p:stCondLst>
                              <p:cond delay="1000"/>
                            </p:stCondLst>
                            <p:childTnLst>
                              <p:par>
                                <p:cTn id="178" presetID="10" presetClass="entr" presetSubtype="0" fill="hold" grpId="0" nodeType="afterEffect">
                                  <p:stCondLst>
                                    <p:cond delay="0"/>
                                  </p:stCondLst>
                                  <p:childTnLst>
                                    <p:set>
                                      <p:cBhvr>
                                        <p:cTn id="179" dur="1" fill="hold">
                                          <p:stCondLst>
                                            <p:cond delay="0"/>
                                          </p:stCondLst>
                                        </p:cTn>
                                        <p:tgtEl>
                                          <p:spTgt spid="123"/>
                                        </p:tgtEl>
                                        <p:attrNameLst>
                                          <p:attrName>style.visibility</p:attrName>
                                        </p:attrNameLst>
                                      </p:cBhvr>
                                      <p:to>
                                        <p:strVal val="visible"/>
                                      </p:to>
                                    </p:set>
                                    <p:animEffect transition="in" filter="fade">
                                      <p:cBhvr>
                                        <p:cTn id="18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81" grpId="0"/>
      <p:bldP spid="123" grpId="0"/>
      <p:bldP spid="71" grpId="0"/>
      <p:bldP spid="76" grpId="0"/>
      <p:bldP spid="78" grpId="0"/>
      <p:bldP spid="80" grpId="0"/>
      <p:bldP spid="82" grpId="0" animBg="1"/>
      <p:bldP spid="83" grpId="0"/>
      <p:bldP spid="84" grpId="0"/>
      <p:bldP spid="85" grpId="0"/>
      <p:bldP spid="87" grpId="0"/>
      <p:bldP spid="89" grpId="0"/>
      <p:bldP spid="96" grpId="0"/>
      <p:bldP spid="97" grpId="0"/>
      <p:bldP spid="98" grpId="0"/>
      <p:bldP spid="99" grpId="0"/>
      <p:bldP spid="100" grpId="0"/>
      <p:bldP spid="105" grpId="0"/>
      <p:bldP spid="53" grpId="0"/>
      <p:bldP spid="56" grpId="0"/>
      <p:bldP spid="8" grpId="0"/>
      <p:bldP spid="9" grpId="0"/>
      <p:bldP spid="64" grpId="0"/>
      <p:bldP spid="66" grpId="0"/>
      <p:bldP spid="70" grpId="0"/>
      <p:bldP spid="72" grpId="0"/>
      <p:bldP spid="94" grpId="0" animBg="1"/>
      <p:bldP spid="95" grpId="0" animBg="1"/>
      <p:bldP spid="110" grpId="0" animBg="1"/>
      <p:bldP spid="111" grpId="0" animBg="1"/>
      <p:bldP spid="112" grpId="0" animBg="1"/>
      <p:bldP spid="113" grpId="0" animBg="1"/>
      <p:bldP spid="1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Freeform 313"/>
          <p:cNvSpPr/>
          <p:nvPr/>
        </p:nvSpPr>
        <p:spPr>
          <a:xfrm>
            <a:off x="10674" y="1202276"/>
            <a:ext cx="12209620" cy="4291529"/>
          </a:xfrm>
          <a:custGeom>
            <a:avLst/>
            <a:gdLst>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833378 w 12211291"/>
              <a:gd name="connsiteY10" fmla="*/ 2361235 h 4328931"/>
              <a:gd name="connsiteX11" fmla="*/ 11575 w 12211291"/>
              <a:gd name="connsiteY11" fmla="*/ 2361235 h 4328931"/>
              <a:gd name="connsiteX12" fmla="*/ 0 w 12211291"/>
              <a:gd name="connsiteY12"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11575 w 12211291"/>
              <a:gd name="connsiteY10" fmla="*/ 2361235 h 4328931"/>
              <a:gd name="connsiteX11" fmla="*/ 0 w 12211291"/>
              <a:gd name="connsiteY11"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0 w 12211291"/>
              <a:gd name="connsiteY10" fmla="*/ 11574 h 4328931"/>
              <a:gd name="connsiteX0" fmla="*/ 8488 w 11366339"/>
              <a:gd name="connsiteY0" fmla="*/ 1224 h 4328931"/>
              <a:gd name="connsiteX1" fmla="*/ 11354765 w 11366339"/>
              <a:gd name="connsiteY1" fmla="*/ 0 h 4328931"/>
              <a:gd name="connsiteX2" fmla="*/ 11366339 w 11366339"/>
              <a:gd name="connsiteY2" fmla="*/ 2395959 h 4328931"/>
              <a:gd name="connsiteX3" fmla="*/ 8113853 w 11366339"/>
              <a:gd name="connsiteY3" fmla="*/ 2395959 h 4328931"/>
              <a:gd name="connsiteX4" fmla="*/ 8113853 w 11366339"/>
              <a:gd name="connsiteY4" fmla="*/ 4328931 h 4328931"/>
              <a:gd name="connsiteX5" fmla="*/ 6481823 w 11366339"/>
              <a:gd name="connsiteY5" fmla="*/ 4317357 h 4328931"/>
              <a:gd name="connsiteX6" fmla="*/ 6481823 w 11366339"/>
              <a:gd name="connsiteY6" fmla="*/ 2372810 h 4328931"/>
              <a:gd name="connsiteX7" fmla="*/ 1122745 w 11366339"/>
              <a:gd name="connsiteY7" fmla="*/ 2361235 h 4328931"/>
              <a:gd name="connsiteX8" fmla="*/ 1134319 w 11366339"/>
              <a:gd name="connsiteY8" fmla="*/ 2592729 h 4328931"/>
              <a:gd name="connsiteX9" fmla="*/ 0 w 11366339"/>
              <a:gd name="connsiteY9" fmla="*/ 2592729 h 4328931"/>
              <a:gd name="connsiteX10" fmla="*/ 8488 w 11366339"/>
              <a:gd name="connsiteY10" fmla="*/ 1224 h 4328931"/>
              <a:gd name="connsiteX0" fmla="*/ 203 w 11388534"/>
              <a:gd name="connsiteY0" fmla="*/ 1224 h 4328931"/>
              <a:gd name="connsiteX1" fmla="*/ 11376960 w 11388534"/>
              <a:gd name="connsiteY1" fmla="*/ 0 h 4328931"/>
              <a:gd name="connsiteX2" fmla="*/ 11388534 w 11388534"/>
              <a:gd name="connsiteY2" fmla="*/ 2395959 h 4328931"/>
              <a:gd name="connsiteX3" fmla="*/ 8136048 w 11388534"/>
              <a:gd name="connsiteY3" fmla="*/ 2395959 h 4328931"/>
              <a:gd name="connsiteX4" fmla="*/ 8136048 w 11388534"/>
              <a:gd name="connsiteY4" fmla="*/ 4328931 h 4328931"/>
              <a:gd name="connsiteX5" fmla="*/ 6504018 w 11388534"/>
              <a:gd name="connsiteY5" fmla="*/ 4317357 h 4328931"/>
              <a:gd name="connsiteX6" fmla="*/ 6504018 w 11388534"/>
              <a:gd name="connsiteY6" fmla="*/ 2372810 h 4328931"/>
              <a:gd name="connsiteX7" fmla="*/ 1144940 w 11388534"/>
              <a:gd name="connsiteY7" fmla="*/ 2361235 h 4328931"/>
              <a:gd name="connsiteX8" fmla="*/ 1156514 w 11388534"/>
              <a:gd name="connsiteY8" fmla="*/ 2592729 h 4328931"/>
              <a:gd name="connsiteX9" fmla="*/ 22195 w 11388534"/>
              <a:gd name="connsiteY9" fmla="*/ 2592729 h 4328931"/>
              <a:gd name="connsiteX10" fmla="*/ 203 w 11388534"/>
              <a:gd name="connsiteY10" fmla="*/ 1224 h 4328931"/>
              <a:gd name="connsiteX0" fmla="*/ 662 w 11368673"/>
              <a:gd name="connsiteY0" fmla="*/ 1224 h 4328931"/>
              <a:gd name="connsiteX1" fmla="*/ 11357099 w 11368673"/>
              <a:gd name="connsiteY1" fmla="*/ 0 h 4328931"/>
              <a:gd name="connsiteX2" fmla="*/ 11368673 w 11368673"/>
              <a:gd name="connsiteY2" fmla="*/ 2395959 h 4328931"/>
              <a:gd name="connsiteX3" fmla="*/ 8116187 w 11368673"/>
              <a:gd name="connsiteY3" fmla="*/ 2395959 h 4328931"/>
              <a:gd name="connsiteX4" fmla="*/ 8116187 w 11368673"/>
              <a:gd name="connsiteY4" fmla="*/ 4328931 h 4328931"/>
              <a:gd name="connsiteX5" fmla="*/ 6484157 w 11368673"/>
              <a:gd name="connsiteY5" fmla="*/ 4317357 h 4328931"/>
              <a:gd name="connsiteX6" fmla="*/ 6484157 w 11368673"/>
              <a:gd name="connsiteY6" fmla="*/ 2372810 h 4328931"/>
              <a:gd name="connsiteX7" fmla="*/ 1125079 w 11368673"/>
              <a:gd name="connsiteY7" fmla="*/ 2361235 h 4328931"/>
              <a:gd name="connsiteX8" fmla="*/ 1136653 w 11368673"/>
              <a:gd name="connsiteY8" fmla="*/ 2592729 h 4328931"/>
              <a:gd name="connsiteX9" fmla="*/ 2334 w 11368673"/>
              <a:gd name="connsiteY9" fmla="*/ 2592729 h 4328931"/>
              <a:gd name="connsiteX10" fmla="*/ 662 w 11368673"/>
              <a:gd name="connsiteY10" fmla="*/ 1224 h 4328931"/>
              <a:gd name="connsiteX0" fmla="*/ 662 w 12200379"/>
              <a:gd name="connsiteY0" fmla="*/ 32275 h 4359982"/>
              <a:gd name="connsiteX1" fmla="*/ 12200379 w 12200379"/>
              <a:gd name="connsiteY1" fmla="*/ 0 h 4359982"/>
              <a:gd name="connsiteX2" fmla="*/ 11368673 w 12200379"/>
              <a:gd name="connsiteY2" fmla="*/ 242701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01929 w 12200379"/>
              <a:gd name="connsiteY8" fmla="*/ 3107240 h 4359982"/>
              <a:gd name="connsiteX9" fmla="*/ 2334 w 12200379"/>
              <a:gd name="connsiteY9" fmla="*/ 2623780 h 4359982"/>
              <a:gd name="connsiteX10" fmla="*/ 662 w 12200379"/>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6493398 w 12209620"/>
              <a:gd name="connsiteY6" fmla="*/ 2403861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7187879 w 12209620"/>
              <a:gd name="connsiteY3" fmla="*/ 2391635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602147 w 12209620"/>
              <a:gd name="connsiteY6" fmla="*/ 2403862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43026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78401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9620" h="4371991">
                <a:moveTo>
                  <a:pt x="9903" y="32275"/>
                </a:moveTo>
                <a:lnTo>
                  <a:pt x="12209620" y="0"/>
                </a:lnTo>
                <a:cubicBezTo>
                  <a:pt x="12207648" y="781009"/>
                  <a:pt x="12205675" y="1597392"/>
                  <a:pt x="12203703" y="2378401"/>
                </a:cubicBezTo>
                <a:lnTo>
                  <a:pt x="7187879" y="2391635"/>
                </a:lnTo>
                <a:lnTo>
                  <a:pt x="7245753" y="4371774"/>
                </a:lnTo>
                <a:lnTo>
                  <a:pt x="5567423" y="4371991"/>
                </a:lnTo>
                <a:lnTo>
                  <a:pt x="5521124" y="2403863"/>
                </a:lnTo>
                <a:lnTo>
                  <a:pt x="1134320" y="2392286"/>
                </a:lnTo>
                <a:lnTo>
                  <a:pt x="1111170" y="3107240"/>
                </a:lnTo>
                <a:lnTo>
                  <a:pt x="0" y="3095448"/>
                </a:lnTo>
                <a:cubicBezTo>
                  <a:pt x="2829" y="2231613"/>
                  <a:pt x="7074" y="896110"/>
                  <a:pt x="9903" y="32275"/>
                </a:cubicBezTo>
                <a:close/>
              </a:path>
            </a:pathLst>
          </a:custGeom>
          <a:solidFill>
            <a:srgbClr val="FFF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p:cNvSpPr/>
          <p:nvPr/>
        </p:nvSpPr>
        <p:spPr>
          <a:xfrm>
            <a:off x="3535" y="3506259"/>
            <a:ext cx="12203235" cy="2019865"/>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819860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7" fmla="*/ 0 w 12196354"/>
              <a:gd name="connsiteY7" fmla="*/ 819860 h 3124215"/>
              <a:gd name="connsiteX0" fmla="*/ 0 w 12196354"/>
              <a:gd name="connsiteY0" fmla="*/ 3124215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0" fmla="*/ 0 w 11576594"/>
              <a:gd name="connsiteY0" fmla="*/ 3140172 h 3140172"/>
              <a:gd name="connsiteX1" fmla="*/ 638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576594"/>
              <a:gd name="connsiteY0" fmla="*/ 3140172 h 3140172"/>
              <a:gd name="connsiteX1" fmla="*/ 22990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363234"/>
              <a:gd name="connsiteY0" fmla="*/ 3124215 h 3124215"/>
              <a:gd name="connsiteX1" fmla="*/ 16546 w 11363234"/>
              <a:gd name="connsiteY1" fmla="*/ 0 h 3124215"/>
              <a:gd name="connsiteX2" fmla="*/ 1099602 w 11363234"/>
              <a:gd name="connsiteY2" fmla="*/ 6095 h 3124215"/>
              <a:gd name="connsiteX3" fmla="*/ 1091474 w 11363234"/>
              <a:gd name="connsiteY3" fmla="*/ 813273 h 3124215"/>
              <a:gd name="connsiteX4" fmla="*/ 11363234 w 11363234"/>
              <a:gd name="connsiteY4" fmla="*/ 819860 h 3124215"/>
              <a:gd name="connsiteX5" fmla="*/ 11363234 w 11363234"/>
              <a:gd name="connsiteY5" fmla="*/ 3124215 h 3124215"/>
              <a:gd name="connsiteX6" fmla="*/ 0 w 11363234"/>
              <a:gd name="connsiteY6" fmla="*/ 3124215 h 3124215"/>
              <a:gd name="connsiteX0" fmla="*/ 0 w 12186194"/>
              <a:gd name="connsiteY0" fmla="*/ 3124215 h 3124215"/>
              <a:gd name="connsiteX1" fmla="*/ 16546 w 12186194"/>
              <a:gd name="connsiteY1" fmla="*/ 0 h 3124215"/>
              <a:gd name="connsiteX2" fmla="*/ 1099602 w 12186194"/>
              <a:gd name="connsiteY2" fmla="*/ 6095 h 3124215"/>
              <a:gd name="connsiteX3" fmla="*/ 1091474 w 12186194"/>
              <a:gd name="connsiteY3" fmla="*/ 813273 h 3124215"/>
              <a:gd name="connsiteX4" fmla="*/ 12186194 w 12186194"/>
              <a:gd name="connsiteY4" fmla="*/ 819860 h 3124215"/>
              <a:gd name="connsiteX5" fmla="*/ 11363234 w 12186194"/>
              <a:gd name="connsiteY5" fmla="*/ 3124215 h 3124215"/>
              <a:gd name="connsiteX6" fmla="*/ 0 w 12186194"/>
              <a:gd name="connsiteY6" fmla="*/ 3124215 h 3124215"/>
              <a:gd name="connsiteX0" fmla="*/ 0 w 12196354"/>
              <a:gd name="connsiteY0" fmla="*/ 3124215 h 3156129"/>
              <a:gd name="connsiteX1" fmla="*/ 16546 w 12196354"/>
              <a:gd name="connsiteY1" fmla="*/ 0 h 3156129"/>
              <a:gd name="connsiteX2" fmla="*/ 1099602 w 12196354"/>
              <a:gd name="connsiteY2" fmla="*/ 6095 h 3156129"/>
              <a:gd name="connsiteX3" fmla="*/ 1091474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099602 w 12196354"/>
              <a:gd name="connsiteY2" fmla="*/ 6095 h 3156129"/>
              <a:gd name="connsiteX3" fmla="*/ 1103049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103049 w 12196354"/>
              <a:gd name="connsiteY2" fmla="*/ 813273 h 3156129"/>
              <a:gd name="connsiteX3" fmla="*/ 12186194 w 12196354"/>
              <a:gd name="connsiteY3" fmla="*/ 819860 h 3156129"/>
              <a:gd name="connsiteX4" fmla="*/ 12196354 w 12196354"/>
              <a:gd name="connsiteY4" fmla="*/ 3156129 h 3156129"/>
              <a:gd name="connsiteX5" fmla="*/ 0 w 12196354"/>
              <a:gd name="connsiteY5" fmla="*/ 3124215 h 3156129"/>
              <a:gd name="connsiteX0" fmla="*/ 6881 w 12203235"/>
              <a:gd name="connsiteY0" fmla="*/ 2360712 h 2392626"/>
              <a:gd name="connsiteX1" fmla="*/ 278 w 12203235"/>
              <a:gd name="connsiteY1" fmla="*/ 0 h 2392626"/>
              <a:gd name="connsiteX2" fmla="*/ 1109930 w 12203235"/>
              <a:gd name="connsiteY2" fmla="*/ 49770 h 2392626"/>
              <a:gd name="connsiteX3" fmla="*/ 12193075 w 12203235"/>
              <a:gd name="connsiteY3" fmla="*/ 56357 h 2392626"/>
              <a:gd name="connsiteX4" fmla="*/ 12203235 w 12203235"/>
              <a:gd name="connsiteY4" fmla="*/ 2392626 h 2392626"/>
              <a:gd name="connsiteX5" fmla="*/ 6881 w 12203235"/>
              <a:gd name="connsiteY5" fmla="*/ 2360712 h 2392626"/>
              <a:gd name="connsiteX0" fmla="*/ 6881 w 12203235"/>
              <a:gd name="connsiteY0" fmla="*/ 2360712 h 2392626"/>
              <a:gd name="connsiteX1" fmla="*/ 278 w 12203235"/>
              <a:gd name="connsiteY1" fmla="*/ 0 h 2392626"/>
              <a:gd name="connsiteX2" fmla="*/ 12193075 w 12203235"/>
              <a:gd name="connsiteY2" fmla="*/ 56357 h 2392626"/>
              <a:gd name="connsiteX3" fmla="*/ 12203235 w 12203235"/>
              <a:gd name="connsiteY3" fmla="*/ 2392626 h 2392626"/>
              <a:gd name="connsiteX4" fmla="*/ 6881 w 12203235"/>
              <a:gd name="connsiteY4" fmla="*/ 2360712 h 2392626"/>
              <a:gd name="connsiteX0" fmla="*/ 6881 w 12203235"/>
              <a:gd name="connsiteY0" fmla="*/ 2342533 h 2374447"/>
              <a:gd name="connsiteX1" fmla="*/ 278 w 12203235"/>
              <a:gd name="connsiteY1" fmla="*/ 0 h 2374447"/>
              <a:gd name="connsiteX2" fmla="*/ 12193075 w 12203235"/>
              <a:gd name="connsiteY2" fmla="*/ 38178 h 2374447"/>
              <a:gd name="connsiteX3" fmla="*/ 12203235 w 12203235"/>
              <a:gd name="connsiteY3" fmla="*/ 2374447 h 2374447"/>
              <a:gd name="connsiteX4" fmla="*/ 6881 w 12203235"/>
              <a:gd name="connsiteY4" fmla="*/ 2342533 h 23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235" h="2374447">
                <a:moveTo>
                  <a:pt x="6881" y="2342533"/>
                </a:moveTo>
                <a:cubicBezTo>
                  <a:pt x="9010" y="1295809"/>
                  <a:pt x="-1851" y="1046724"/>
                  <a:pt x="278" y="0"/>
                </a:cubicBezTo>
                <a:lnTo>
                  <a:pt x="12193075" y="38178"/>
                </a:lnTo>
                <a:cubicBezTo>
                  <a:pt x="12196462" y="816934"/>
                  <a:pt x="12199848" y="1595691"/>
                  <a:pt x="12203235" y="2374447"/>
                </a:cubicBezTo>
                <a:lnTo>
                  <a:pt x="6881" y="2342533"/>
                </a:lnTo>
                <a:close/>
              </a:path>
            </a:pathLst>
          </a:custGeom>
          <a:solidFill>
            <a:srgbClr val="F8F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310"/>
          <p:cNvSpPr/>
          <p:nvPr/>
        </p:nvSpPr>
        <p:spPr>
          <a:xfrm>
            <a:off x="258" y="2893910"/>
            <a:ext cx="12218089" cy="3981869"/>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3526509 h 5830864"/>
              <a:gd name="connsiteX1" fmla="*/ 629387 w 12196354"/>
              <a:gd name="connsiteY1" fmla="*/ 3529722 h 5830864"/>
              <a:gd name="connsiteX2" fmla="*/ 626146 w 12196354"/>
              <a:gd name="connsiteY2" fmla="*/ 2706649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35383 w 12196354"/>
              <a:gd name="connsiteY2" fmla="*/ 2545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32602 h 5836957"/>
              <a:gd name="connsiteX1" fmla="*/ 629387 w 12196354"/>
              <a:gd name="connsiteY1" fmla="*/ 3535815 h 5836957"/>
              <a:gd name="connsiteX2" fmla="*/ 616910 w 12196354"/>
              <a:gd name="connsiteY2" fmla="*/ 0 h 5836957"/>
              <a:gd name="connsiteX3" fmla="*/ 1951195 w 12196354"/>
              <a:gd name="connsiteY3" fmla="*/ 6093 h 5836957"/>
              <a:gd name="connsiteX4" fmla="*/ 1924594 w 12196354"/>
              <a:gd name="connsiteY4" fmla="*/ 3526015 h 5836957"/>
              <a:gd name="connsiteX5" fmla="*/ 12196354 w 12196354"/>
              <a:gd name="connsiteY5" fmla="*/ 3532602 h 5836957"/>
              <a:gd name="connsiteX6" fmla="*/ 12196354 w 12196354"/>
              <a:gd name="connsiteY6" fmla="*/ 5836957 h 5836957"/>
              <a:gd name="connsiteX7" fmla="*/ 0 w 12196354"/>
              <a:gd name="connsiteY7" fmla="*/ 5836957 h 5836957"/>
              <a:gd name="connsiteX8" fmla="*/ 0 w 12196354"/>
              <a:gd name="connsiteY8" fmla="*/ 3532602 h 5836957"/>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9007384 w 12196354"/>
              <a:gd name="connsiteY5" fmla="*/ 3520338 h 5830864"/>
              <a:gd name="connsiteX6" fmla="*/ 12196354 w 12196354"/>
              <a:gd name="connsiteY6" fmla="*/ 3526509 h 5830864"/>
              <a:gd name="connsiteX7" fmla="*/ 12196354 w 12196354"/>
              <a:gd name="connsiteY7" fmla="*/ 5830864 h 5830864"/>
              <a:gd name="connsiteX8" fmla="*/ 0 w 12196354"/>
              <a:gd name="connsiteY8" fmla="*/ 5830864 h 5830864"/>
              <a:gd name="connsiteX9" fmla="*/ 0 w 12196354"/>
              <a:gd name="connsiteY9"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9007384 w 12196354"/>
              <a:gd name="connsiteY6" fmla="*/ 3520338 h 5830864"/>
              <a:gd name="connsiteX7" fmla="*/ 12196354 w 12196354"/>
              <a:gd name="connsiteY7" fmla="*/ 3526509 h 5830864"/>
              <a:gd name="connsiteX8" fmla="*/ 12196354 w 12196354"/>
              <a:gd name="connsiteY8" fmla="*/ 5830864 h 5830864"/>
              <a:gd name="connsiteX9" fmla="*/ 0 w 12196354"/>
              <a:gd name="connsiteY9" fmla="*/ 5830864 h 5830864"/>
              <a:gd name="connsiteX10" fmla="*/ 0 w 12196354"/>
              <a:gd name="connsiteY10"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3520338 h 5830864"/>
              <a:gd name="connsiteX8" fmla="*/ 12196354 w 12196354"/>
              <a:gd name="connsiteY8" fmla="*/ 3526509 h 5830864"/>
              <a:gd name="connsiteX9" fmla="*/ 12196354 w 12196354"/>
              <a:gd name="connsiteY9" fmla="*/ 5830864 h 5830864"/>
              <a:gd name="connsiteX10" fmla="*/ 0 w 12196354"/>
              <a:gd name="connsiteY10" fmla="*/ 5830864 h 5830864"/>
              <a:gd name="connsiteX11" fmla="*/ 0 w 12196354"/>
              <a:gd name="connsiteY11"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8908324 w 12196354"/>
              <a:gd name="connsiteY7" fmla="*/ 3513832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02999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65562"/>
              <a:gd name="connsiteX1" fmla="*/ 629387 w 12196354"/>
              <a:gd name="connsiteY1" fmla="*/ 3529722 h 5865562"/>
              <a:gd name="connsiteX2" fmla="*/ 616910 w 12196354"/>
              <a:gd name="connsiteY2" fmla="*/ 9680 h 5865562"/>
              <a:gd name="connsiteX3" fmla="*/ 1951195 w 12196354"/>
              <a:gd name="connsiteY3" fmla="*/ 0 h 5865562"/>
              <a:gd name="connsiteX4" fmla="*/ 1924594 w 12196354"/>
              <a:gd name="connsiteY4" fmla="*/ 3519922 h 5865562"/>
              <a:gd name="connsiteX5" fmla="*/ 7029994 w 12196354"/>
              <a:gd name="connsiteY5" fmla="*/ 3513832 h 5865562"/>
              <a:gd name="connsiteX6" fmla="*/ 7029994 w 12196354"/>
              <a:gd name="connsiteY6" fmla="*/ 1750746 h 5865562"/>
              <a:gd name="connsiteX7" fmla="*/ 9007384 w 12196354"/>
              <a:gd name="connsiteY7" fmla="*/ 1737735 h 5865562"/>
              <a:gd name="connsiteX8" fmla="*/ 9007384 w 12196354"/>
              <a:gd name="connsiteY8" fmla="*/ 3520338 h 5865562"/>
              <a:gd name="connsiteX9" fmla="*/ 12196354 w 12196354"/>
              <a:gd name="connsiteY9" fmla="*/ 3526509 h 5865562"/>
              <a:gd name="connsiteX10" fmla="*/ 12196354 w 12196354"/>
              <a:gd name="connsiteY10" fmla="*/ 5830864 h 5865562"/>
              <a:gd name="connsiteX11" fmla="*/ 599440 w 12196354"/>
              <a:gd name="connsiteY11" fmla="*/ 5865562 h 5865562"/>
              <a:gd name="connsiteX12" fmla="*/ 0 w 12196354"/>
              <a:gd name="connsiteY12" fmla="*/ 3526509 h 5865562"/>
              <a:gd name="connsiteX0" fmla="*/ 0 w 12196354"/>
              <a:gd name="connsiteY0" fmla="*/ 3526509 h 5848213"/>
              <a:gd name="connsiteX1" fmla="*/ 629387 w 12196354"/>
              <a:gd name="connsiteY1" fmla="*/ 3529722 h 5848213"/>
              <a:gd name="connsiteX2" fmla="*/ 616910 w 12196354"/>
              <a:gd name="connsiteY2" fmla="*/ 9680 h 5848213"/>
              <a:gd name="connsiteX3" fmla="*/ 1951195 w 12196354"/>
              <a:gd name="connsiteY3" fmla="*/ 0 h 5848213"/>
              <a:gd name="connsiteX4" fmla="*/ 1924594 w 12196354"/>
              <a:gd name="connsiteY4" fmla="*/ 3519922 h 5848213"/>
              <a:gd name="connsiteX5" fmla="*/ 7029994 w 12196354"/>
              <a:gd name="connsiteY5" fmla="*/ 3513832 h 5848213"/>
              <a:gd name="connsiteX6" fmla="*/ 7029994 w 12196354"/>
              <a:gd name="connsiteY6" fmla="*/ 1750746 h 5848213"/>
              <a:gd name="connsiteX7" fmla="*/ 9007384 w 12196354"/>
              <a:gd name="connsiteY7" fmla="*/ 1737735 h 5848213"/>
              <a:gd name="connsiteX8" fmla="*/ 9007384 w 12196354"/>
              <a:gd name="connsiteY8" fmla="*/ 3520338 h 5848213"/>
              <a:gd name="connsiteX9" fmla="*/ 12196354 w 12196354"/>
              <a:gd name="connsiteY9" fmla="*/ 3526509 h 5848213"/>
              <a:gd name="connsiteX10" fmla="*/ 12196354 w 12196354"/>
              <a:gd name="connsiteY10" fmla="*/ 5830864 h 5848213"/>
              <a:gd name="connsiteX11" fmla="*/ 599440 w 12196354"/>
              <a:gd name="connsiteY11" fmla="*/ 5848213 h 5848213"/>
              <a:gd name="connsiteX12" fmla="*/ 0 w 12196354"/>
              <a:gd name="connsiteY12" fmla="*/ 3526509 h 5848213"/>
              <a:gd name="connsiteX0" fmla="*/ 0 w 12196354"/>
              <a:gd name="connsiteY0" fmla="*/ 3526509 h 5848213"/>
              <a:gd name="connsiteX1" fmla="*/ 616910 w 12196354"/>
              <a:gd name="connsiteY1" fmla="*/ 9680 h 5848213"/>
              <a:gd name="connsiteX2" fmla="*/ 1951195 w 12196354"/>
              <a:gd name="connsiteY2" fmla="*/ 0 h 5848213"/>
              <a:gd name="connsiteX3" fmla="*/ 1924594 w 12196354"/>
              <a:gd name="connsiteY3" fmla="*/ 3519922 h 5848213"/>
              <a:gd name="connsiteX4" fmla="*/ 7029994 w 12196354"/>
              <a:gd name="connsiteY4" fmla="*/ 3513832 h 5848213"/>
              <a:gd name="connsiteX5" fmla="*/ 7029994 w 12196354"/>
              <a:gd name="connsiteY5" fmla="*/ 1750746 h 5848213"/>
              <a:gd name="connsiteX6" fmla="*/ 9007384 w 12196354"/>
              <a:gd name="connsiteY6" fmla="*/ 1737735 h 5848213"/>
              <a:gd name="connsiteX7" fmla="*/ 9007384 w 12196354"/>
              <a:gd name="connsiteY7" fmla="*/ 3520338 h 5848213"/>
              <a:gd name="connsiteX8" fmla="*/ 12196354 w 12196354"/>
              <a:gd name="connsiteY8" fmla="*/ 3526509 h 5848213"/>
              <a:gd name="connsiteX9" fmla="*/ 12196354 w 12196354"/>
              <a:gd name="connsiteY9" fmla="*/ 5830864 h 5848213"/>
              <a:gd name="connsiteX10" fmla="*/ 599440 w 12196354"/>
              <a:gd name="connsiteY10" fmla="*/ 5848213 h 5848213"/>
              <a:gd name="connsiteX11" fmla="*/ 0 w 12196354"/>
              <a:gd name="connsiteY11" fmla="*/ 3526509 h 5848213"/>
              <a:gd name="connsiteX0" fmla="*/ 0 w 11596914"/>
              <a:gd name="connsiteY0" fmla="*/ 5848213 h 5848213"/>
              <a:gd name="connsiteX1" fmla="*/ 17470 w 11596914"/>
              <a:gd name="connsiteY1" fmla="*/ 9680 h 5848213"/>
              <a:gd name="connsiteX2" fmla="*/ 1351755 w 11596914"/>
              <a:gd name="connsiteY2" fmla="*/ 0 h 5848213"/>
              <a:gd name="connsiteX3" fmla="*/ 1325154 w 11596914"/>
              <a:gd name="connsiteY3" fmla="*/ 3519922 h 5848213"/>
              <a:gd name="connsiteX4" fmla="*/ 6430554 w 11596914"/>
              <a:gd name="connsiteY4" fmla="*/ 3513832 h 5848213"/>
              <a:gd name="connsiteX5" fmla="*/ 6430554 w 11596914"/>
              <a:gd name="connsiteY5" fmla="*/ 1750746 h 5848213"/>
              <a:gd name="connsiteX6" fmla="*/ 8407944 w 11596914"/>
              <a:gd name="connsiteY6" fmla="*/ 1737735 h 5848213"/>
              <a:gd name="connsiteX7" fmla="*/ 8407944 w 11596914"/>
              <a:gd name="connsiteY7" fmla="*/ 3520338 h 5848213"/>
              <a:gd name="connsiteX8" fmla="*/ 11596914 w 11596914"/>
              <a:gd name="connsiteY8" fmla="*/ 3526509 h 5848213"/>
              <a:gd name="connsiteX9" fmla="*/ 11596914 w 11596914"/>
              <a:gd name="connsiteY9" fmla="*/ 5830864 h 5848213"/>
              <a:gd name="connsiteX10" fmla="*/ 0 w 11596914"/>
              <a:gd name="connsiteY10" fmla="*/ 5848213 h 5848213"/>
              <a:gd name="connsiteX0" fmla="*/ 4259 w 11580853"/>
              <a:gd name="connsiteY0" fmla="*/ 5778817 h 5830864"/>
              <a:gd name="connsiteX1" fmla="*/ 1409 w 11580853"/>
              <a:gd name="connsiteY1" fmla="*/ 9680 h 5830864"/>
              <a:gd name="connsiteX2" fmla="*/ 1335694 w 11580853"/>
              <a:gd name="connsiteY2" fmla="*/ 0 h 5830864"/>
              <a:gd name="connsiteX3" fmla="*/ 1309093 w 11580853"/>
              <a:gd name="connsiteY3" fmla="*/ 3519922 h 5830864"/>
              <a:gd name="connsiteX4" fmla="*/ 6414493 w 11580853"/>
              <a:gd name="connsiteY4" fmla="*/ 3513832 h 5830864"/>
              <a:gd name="connsiteX5" fmla="*/ 6414493 w 11580853"/>
              <a:gd name="connsiteY5" fmla="*/ 1750746 h 5830864"/>
              <a:gd name="connsiteX6" fmla="*/ 8391883 w 11580853"/>
              <a:gd name="connsiteY6" fmla="*/ 1737735 h 5830864"/>
              <a:gd name="connsiteX7" fmla="*/ 8391883 w 11580853"/>
              <a:gd name="connsiteY7" fmla="*/ 3520338 h 5830864"/>
              <a:gd name="connsiteX8" fmla="*/ 11580853 w 11580853"/>
              <a:gd name="connsiteY8" fmla="*/ 3526509 h 5830864"/>
              <a:gd name="connsiteX9" fmla="*/ 11580853 w 11580853"/>
              <a:gd name="connsiteY9" fmla="*/ 5830864 h 5830864"/>
              <a:gd name="connsiteX10" fmla="*/ 4259 w 11580853"/>
              <a:gd name="connsiteY10" fmla="*/ 5778817 h 5830864"/>
              <a:gd name="connsiteX0" fmla="*/ 0 w 11576594"/>
              <a:gd name="connsiteY0" fmla="*/ 5778817 h 5830864"/>
              <a:gd name="connsiteX1" fmla="*/ 210510 w 11576594"/>
              <a:gd name="connsiteY1" fmla="*/ 9680 h 5830864"/>
              <a:gd name="connsiteX2" fmla="*/ 1331435 w 11576594"/>
              <a:gd name="connsiteY2" fmla="*/ 0 h 5830864"/>
              <a:gd name="connsiteX3" fmla="*/ 1304834 w 11576594"/>
              <a:gd name="connsiteY3" fmla="*/ 3519922 h 5830864"/>
              <a:gd name="connsiteX4" fmla="*/ 6410234 w 11576594"/>
              <a:gd name="connsiteY4" fmla="*/ 3513832 h 5830864"/>
              <a:gd name="connsiteX5" fmla="*/ 6410234 w 11576594"/>
              <a:gd name="connsiteY5" fmla="*/ 1750746 h 5830864"/>
              <a:gd name="connsiteX6" fmla="*/ 8387624 w 11576594"/>
              <a:gd name="connsiteY6" fmla="*/ 1737735 h 5830864"/>
              <a:gd name="connsiteX7" fmla="*/ 8387624 w 11576594"/>
              <a:gd name="connsiteY7" fmla="*/ 3520338 h 5830864"/>
              <a:gd name="connsiteX8" fmla="*/ 11576594 w 11576594"/>
              <a:gd name="connsiteY8" fmla="*/ 3526509 h 5830864"/>
              <a:gd name="connsiteX9" fmla="*/ 11576594 w 11576594"/>
              <a:gd name="connsiteY9" fmla="*/ 5830864 h 5830864"/>
              <a:gd name="connsiteX10" fmla="*/ 0 w 11576594"/>
              <a:gd name="connsiteY10" fmla="*/ 5778817 h 5830864"/>
              <a:gd name="connsiteX0" fmla="*/ 0 w 11373394"/>
              <a:gd name="connsiteY0" fmla="*/ 5796166 h 5830864"/>
              <a:gd name="connsiteX1" fmla="*/ 7310 w 11373394"/>
              <a:gd name="connsiteY1" fmla="*/ 9680 h 5830864"/>
              <a:gd name="connsiteX2" fmla="*/ 1128235 w 11373394"/>
              <a:gd name="connsiteY2" fmla="*/ 0 h 5830864"/>
              <a:gd name="connsiteX3" fmla="*/ 1101634 w 11373394"/>
              <a:gd name="connsiteY3" fmla="*/ 3519922 h 5830864"/>
              <a:gd name="connsiteX4" fmla="*/ 6207034 w 11373394"/>
              <a:gd name="connsiteY4" fmla="*/ 3513832 h 5830864"/>
              <a:gd name="connsiteX5" fmla="*/ 6207034 w 11373394"/>
              <a:gd name="connsiteY5" fmla="*/ 1750746 h 5830864"/>
              <a:gd name="connsiteX6" fmla="*/ 8184424 w 11373394"/>
              <a:gd name="connsiteY6" fmla="*/ 1737735 h 5830864"/>
              <a:gd name="connsiteX7" fmla="*/ 8184424 w 11373394"/>
              <a:gd name="connsiteY7" fmla="*/ 3520338 h 5830864"/>
              <a:gd name="connsiteX8" fmla="*/ 11373394 w 11373394"/>
              <a:gd name="connsiteY8" fmla="*/ 3526509 h 5830864"/>
              <a:gd name="connsiteX9" fmla="*/ 11373394 w 11373394"/>
              <a:gd name="connsiteY9" fmla="*/ 5830864 h 5830864"/>
              <a:gd name="connsiteX10" fmla="*/ 0 w 11373394"/>
              <a:gd name="connsiteY10" fmla="*/ 5796166 h 5830864"/>
              <a:gd name="connsiteX0" fmla="*/ 0 w 12176034"/>
              <a:gd name="connsiteY0" fmla="*/ 5796166 h 5830864"/>
              <a:gd name="connsiteX1" fmla="*/ 7310 w 12176034"/>
              <a:gd name="connsiteY1" fmla="*/ 9680 h 5830864"/>
              <a:gd name="connsiteX2" fmla="*/ 1128235 w 12176034"/>
              <a:gd name="connsiteY2" fmla="*/ 0 h 5830864"/>
              <a:gd name="connsiteX3" fmla="*/ 1101634 w 12176034"/>
              <a:gd name="connsiteY3" fmla="*/ 3519922 h 5830864"/>
              <a:gd name="connsiteX4" fmla="*/ 6207034 w 12176034"/>
              <a:gd name="connsiteY4" fmla="*/ 3513832 h 5830864"/>
              <a:gd name="connsiteX5" fmla="*/ 6207034 w 12176034"/>
              <a:gd name="connsiteY5" fmla="*/ 1750746 h 5830864"/>
              <a:gd name="connsiteX6" fmla="*/ 8184424 w 12176034"/>
              <a:gd name="connsiteY6" fmla="*/ 1737735 h 5830864"/>
              <a:gd name="connsiteX7" fmla="*/ 8184424 w 12176034"/>
              <a:gd name="connsiteY7" fmla="*/ 3520338 h 5830864"/>
              <a:gd name="connsiteX8" fmla="*/ 12176034 w 12176034"/>
              <a:gd name="connsiteY8" fmla="*/ 3526509 h 5830864"/>
              <a:gd name="connsiteX9" fmla="*/ 11373394 w 12176034"/>
              <a:gd name="connsiteY9" fmla="*/ 5830864 h 5830864"/>
              <a:gd name="connsiteX10" fmla="*/ 0 w 1217603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6207034 w 12206514"/>
              <a:gd name="connsiteY4" fmla="*/ 3513832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7327898 w 12206514"/>
              <a:gd name="connsiteY7" fmla="*/ 3500574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6764631 h 6764631"/>
              <a:gd name="connsiteX1" fmla="*/ 7310 w 12206514"/>
              <a:gd name="connsiteY1" fmla="*/ 9680 h 6764631"/>
              <a:gd name="connsiteX2" fmla="*/ 1128235 w 12206514"/>
              <a:gd name="connsiteY2" fmla="*/ 0 h 6764631"/>
              <a:gd name="connsiteX3" fmla="*/ 1101634 w 12206514"/>
              <a:gd name="connsiteY3" fmla="*/ 3519922 h 6764631"/>
              <a:gd name="connsiteX4" fmla="*/ 5281060 w 12206514"/>
              <a:gd name="connsiteY4" fmla="*/ 3494067 h 6764631"/>
              <a:gd name="connsiteX5" fmla="*/ 5813495 w 12206514"/>
              <a:gd name="connsiteY5" fmla="*/ 1770512 h 6764631"/>
              <a:gd name="connsiteX6" fmla="*/ 6911209 w 12206514"/>
              <a:gd name="connsiteY6" fmla="*/ 1757500 h 6764631"/>
              <a:gd name="connsiteX7" fmla="*/ 7327898 w 12206514"/>
              <a:gd name="connsiteY7" fmla="*/ 3500574 h 6764631"/>
              <a:gd name="connsiteX8" fmla="*/ 12176034 w 12206514"/>
              <a:gd name="connsiteY8" fmla="*/ 3526509 h 6764631"/>
              <a:gd name="connsiteX9" fmla="*/ 12206514 w 12206514"/>
              <a:gd name="connsiteY9" fmla="*/ 5830864 h 6764631"/>
              <a:gd name="connsiteX10" fmla="*/ 0 w 12206514"/>
              <a:gd name="connsiteY10" fmla="*/ 6764631 h 6764631"/>
              <a:gd name="connsiteX0" fmla="*/ 0 w 12218089"/>
              <a:gd name="connsiteY0" fmla="*/ 6764631 h 6799329"/>
              <a:gd name="connsiteX1" fmla="*/ 7310 w 12218089"/>
              <a:gd name="connsiteY1" fmla="*/ 9680 h 6799329"/>
              <a:gd name="connsiteX2" fmla="*/ 1128235 w 12218089"/>
              <a:gd name="connsiteY2" fmla="*/ 0 h 6799329"/>
              <a:gd name="connsiteX3" fmla="*/ 1101634 w 12218089"/>
              <a:gd name="connsiteY3" fmla="*/ 3519922 h 6799329"/>
              <a:gd name="connsiteX4" fmla="*/ 5281060 w 12218089"/>
              <a:gd name="connsiteY4" fmla="*/ 3494067 h 6799329"/>
              <a:gd name="connsiteX5" fmla="*/ 5813495 w 12218089"/>
              <a:gd name="connsiteY5" fmla="*/ 1770512 h 6799329"/>
              <a:gd name="connsiteX6" fmla="*/ 6911209 w 12218089"/>
              <a:gd name="connsiteY6" fmla="*/ 1757500 h 6799329"/>
              <a:gd name="connsiteX7" fmla="*/ 7327898 w 12218089"/>
              <a:gd name="connsiteY7" fmla="*/ 3500574 h 6799329"/>
              <a:gd name="connsiteX8" fmla="*/ 12176034 w 12218089"/>
              <a:gd name="connsiteY8" fmla="*/ 3526509 h 6799329"/>
              <a:gd name="connsiteX9" fmla="*/ 12218089 w 12218089"/>
              <a:gd name="connsiteY9" fmla="*/ 6799329 h 6799329"/>
              <a:gd name="connsiteX10" fmla="*/ 0 w 12218089"/>
              <a:gd name="connsiteY10" fmla="*/ 6764631 h 679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18089" h="6799329">
                <a:moveTo>
                  <a:pt x="0" y="6764631"/>
                </a:moveTo>
                <a:cubicBezTo>
                  <a:pt x="5823" y="4818453"/>
                  <a:pt x="1487" y="1955858"/>
                  <a:pt x="7310" y="9680"/>
                </a:cubicBezTo>
                <a:lnTo>
                  <a:pt x="1128235" y="0"/>
                </a:lnTo>
                <a:cubicBezTo>
                  <a:pt x="1125526" y="269059"/>
                  <a:pt x="1104343" y="3250863"/>
                  <a:pt x="1101634" y="3519922"/>
                </a:cubicBezTo>
                <a:lnTo>
                  <a:pt x="5281060" y="3494067"/>
                </a:lnTo>
                <a:lnTo>
                  <a:pt x="5813495" y="1770512"/>
                </a:lnTo>
                <a:lnTo>
                  <a:pt x="6911209" y="1757500"/>
                </a:lnTo>
                <a:lnTo>
                  <a:pt x="7327898" y="3500574"/>
                </a:lnTo>
                <a:lnTo>
                  <a:pt x="12176034" y="3526509"/>
                </a:lnTo>
                <a:lnTo>
                  <a:pt x="12218089" y="6799329"/>
                </a:lnTo>
                <a:lnTo>
                  <a:pt x="0" y="6764631"/>
                </a:lnTo>
                <a:close/>
              </a:path>
            </a:pathLst>
          </a:cu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Group 224"/>
          <p:cNvGrpSpPr/>
          <p:nvPr/>
        </p:nvGrpSpPr>
        <p:grpSpPr>
          <a:xfrm>
            <a:off x="607493" y="4187051"/>
            <a:ext cx="8066828" cy="2093095"/>
            <a:chOff x="607493" y="4187051"/>
            <a:chExt cx="8066828" cy="2093095"/>
          </a:xfrm>
        </p:grpSpPr>
        <p:sp>
          <p:nvSpPr>
            <p:cNvPr id="228" name="Content Placeholder 2"/>
            <p:cNvSpPr txBox="1">
              <a:spLocks/>
            </p:cNvSpPr>
            <p:nvPr/>
          </p:nvSpPr>
          <p:spPr>
            <a:xfrm>
              <a:off x="610974" y="5710023"/>
              <a:ext cx="1759767"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t>PRODUCTION</a:t>
              </a:r>
            </a:p>
          </p:txBody>
        </p:sp>
        <p:cxnSp>
          <p:nvCxnSpPr>
            <p:cNvPr id="234" name="Elbow Connector 233"/>
            <p:cNvCxnSpPr>
              <a:endCxn id="287" idx="1"/>
            </p:cNvCxnSpPr>
            <p:nvPr/>
          </p:nvCxnSpPr>
          <p:spPr>
            <a:xfrm rot="16200000" flipH="1">
              <a:off x="774493" y="4020051"/>
              <a:ext cx="1392472"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5" name="Snip Diagonal Corner Rectangle 234"/>
            <p:cNvSpPr/>
            <p:nvPr/>
          </p:nvSpPr>
          <p:spPr>
            <a:xfrm>
              <a:off x="7287924" y="5446612"/>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6" name="Snip Diagonal Corner Rectangle 235"/>
            <p:cNvSpPr/>
            <p:nvPr/>
          </p:nvSpPr>
          <p:spPr>
            <a:xfrm>
              <a:off x="7185607" y="5509578"/>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7" name="Snip Diagonal Corner Rectangle 236"/>
            <p:cNvSpPr/>
            <p:nvPr/>
          </p:nvSpPr>
          <p:spPr>
            <a:xfrm>
              <a:off x="7100910" y="5588467"/>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8" name="Content Placeholder 2"/>
            <p:cNvSpPr txBox="1">
              <a:spLocks/>
            </p:cNvSpPr>
            <p:nvPr/>
          </p:nvSpPr>
          <p:spPr>
            <a:xfrm>
              <a:off x="6879935" y="6058547"/>
              <a:ext cx="179438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a:t>
              </a:r>
              <a:endParaRPr lang="en-US" sz="1600" dirty="0">
                <a:latin typeface="Gill Sans MT" panose="020B0502020104020203" pitchFamily="34" charset="0"/>
              </a:endParaRPr>
            </a:p>
          </p:txBody>
        </p:sp>
        <p:sp>
          <p:nvSpPr>
            <p:cNvPr id="239" name="Folded Corner 238"/>
            <p:cNvSpPr/>
            <p:nvPr/>
          </p:nvSpPr>
          <p:spPr>
            <a:xfrm>
              <a:off x="2528882" y="5123181"/>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40" name="Rounded Rectangle 239"/>
            <p:cNvSpPr/>
            <p:nvPr/>
          </p:nvSpPr>
          <p:spPr>
            <a:xfrm>
              <a:off x="3471312" y="5308524"/>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grpSp>
          <p:nvGrpSpPr>
            <p:cNvPr id="241" name="Group 240"/>
            <p:cNvGrpSpPr/>
            <p:nvPr/>
          </p:nvGrpSpPr>
          <p:grpSpPr>
            <a:xfrm>
              <a:off x="5166583" y="4934519"/>
              <a:ext cx="167700" cy="1140332"/>
              <a:chOff x="5303912" y="1916013"/>
              <a:chExt cx="1080120" cy="7344655"/>
            </a:xfrm>
            <a:effectLst>
              <a:outerShdw blurRad="50800" dist="38100" dir="2700000" algn="tl" rotWithShape="0">
                <a:prstClr val="black">
                  <a:alpha val="40000"/>
                </a:prstClr>
              </a:outerShdw>
            </a:effectLst>
          </p:grpSpPr>
          <p:sp>
            <p:nvSpPr>
              <p:cNvPr id="333" name="Rectangle 332"/>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4" name="Rectangle 333"/>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5" name="Rectangle 334"/>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6" name="Rectangle 335"/>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7" name="Rectangle 336"/>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38" name="Group 337"/>
              <p:cNvGrpSpPr/>
              <p:nvPr/>
            </p:nvGrpSpPr>
            <p:grpSpPr>
              <a:xfrm>
                <a:off x="5715955" y="6448020"/>
                <a:ext cx="256034" cy="1371663"/>
                <a:chOff x="7264127" y="3328658"/>
                <a:chExt cx="256034" cy="1371663"/>
              </a:xfrm>
            </p:grpSpPr>
            <p:sp>
              <p:nvSpPr>
                <p:cNvPr id="339" name="Oval 338"/>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0" name="Oval 339"/>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1" name="Oval 340"/>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42" name="Group 241"/>
            <p:cNvGrpSpPr/>
            <p:nvPr/>
          </p:nvGrpSpPr>
          <p:grpSpPr>
            <a:xfrm>
              <a:off x="5110698" y="4968506"/>
              <a:ext cx="167700" cy="1140332"/>
              <a:chOff x="5303912" y="1916013"/>
              <a:chExt cx="1080120" cy="7344655"/>
            </a:xfrm>
            <a:effectLst>
              <a:outerShdw blurRad="50800" dist="38100" dir="2700000" algn="tl" rotWithShape="0">
                <a:prstClr val="black">
                  <a:alpha val="40000"/>
                </a:prstClr>
              </a:outerShdw>
            </a:effectLst>
          </p:grpSpPr>
          <p:sp>
            <p:nvSpPr>
              <p:cNvPr id="312" name="Rectangle 311"/>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3" name="Rectangle 312"/>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6" name="Rectangle 315"/>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7" name="Rectangle 326"/>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8" name="Rectangle 327"/>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29" name="Group 328"/>
              <p:cNvGrpSpPr/>
              <p:nvPr/>
            </p:nvGrpSpPr>
            <p:grpSpPr>
              <a:xfrm>
                <a:off x="5715955" y="6448020"/>
                <a:ext cx="256034" cy="1371663"/>
                <a:chOff x="7264127" y="3328658"/>
                <a:chExt cx="256034" cy="1371663"/>
              </a:xfrm>
            </p:grpSpPr>
            <p:sp>
              <p:nvSpPr>
                <p:cNvPr id="330" name="Oval 329"/>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1" name="Oval 330"/>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2" name="Oval 331"/>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46" name="Group 245"/>
            <p:cNvGrpSpPr/>
            <p:nvPr/>
          </p:nvGrpSpPr>
          <p:grpSpPr>
            <a:xfrm>
              <a:off x="5055488" y="5026965"/>
              <a:ext cx="167700" cy="1140332"/>
              <a:chOff x="5303912" y="1916013"/>
              <a:chExt cx="1080120" cy="7344655"/>
            </a:xfrm>
            <a:effectLst>
              <a:outerShdw blurRad="50800" dist="38100" dir="2700000" algn="tl" rotWithShape="0">
                <a:prstClr val="black">
                  <a:alpha val="40000"/>
                </a:prstClr>
              </a:outerShdw>
            </a:effectLst>
          </p:grpSpPr>
          <p:sp>
            <p:nvSpPr>
              <p:cNvPr id="300" name="Rectangle 299"/>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1" name="Rectangle 300"/>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3" name="Rectangle 30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4" name="Rectangle 303"/>
              <p:cNvSpPr/>
              <p:nvPr/>
            </p:nvSpPr>
            <p:spPr>
              <a:xfrm>
                <a:off x="5303912" y="5147287"/>
                <a:ext cx="1080120" cy="108012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5" name="Rectangle 30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06" name="Group 305"/>
              <p:cNvGrpSpPr/>
              <p:nvPr/>
            </p:nvGrpSpPr>
            <p:grpSpPr>
              <a:xfrm>
                <a:off x="5715955" y="6448020"/>
                <a:ext cx="256034" cy="1371663"/>
                <a:chOff x="7264127" y="3328658"/>
                <a:chExt cx="256034" cy="1371663"/>
              </a:xfrm>
            </p:grpSpPr>
            <p:sp>
              <p:nvSpPr>
                <p:cNvPr id="307" name="Oval 30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8" name="Oval 30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9" name="Oval 30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48" name="Content Placeholder 2"/>
            <p:cNvSpPr txBox="1">
              <a:spLocks/>
            </p:cNvSpPr>
            <p:nvPr/>
          </p:nvSpPr>
          <p:spPr>
            <a:xfrm>
              <a:off x="4239068" y="5071148"/>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sp>
          <p:nvSpPr>
            <p:cNvPr id="286" name="Folded Corner 285"/>
            <p:cNvSpPr/>
            <p:nvPr/>
          </p:nvSpPr>
          <p:spPr>
            <a:xfrm>
              <a:off x="2425942" y="516505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87" name="Folded Corner 286"/>
            <p:cNvSpPr/>
            <p:nvPr/>
          </p:nvSpPr>
          <p:spPr>
            <a:xfrm>
              <a:off x="2333965" y="520777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89" name="Elbow Connector 288"/>
            <p:cNvCxnSpPr>
              <a:stCxn id="295" idx="6"/>
              <a:endCxn id="240" idx="1"/>
            </p:cNvCxnSpPr>
            <p:nvPr/>
          </p:nvCxnSpPr>
          <p:spPr>
            <a:xfrm>
              <a:off x="2985100" y="5610435"/>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Elbow Connector 291"/>
            <p:cNvCxnSpPr>
              <a:stCxn id="240" idx="3"/>
              <a:endCxn id="304" idx="1"/>
            </p:cNvCxnSpPr>
            <p:nvPr/>
          </p:nvCxnSpPr>
          <p:spPr>
            <a:xfrm flipV="1">
              <a:off x="4742663" y="5612503"/>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3" name="Oval 292"/>
            <p:cNvSpPr/>
            <p:nvPr/>
          </p:nvSpPr>
          <p:spPr>
            <a:xfrm>
              <a:off x="5057363" y="5536313"/>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5" name="Oval 294"/>
            <p:cNvSpPr/>
            <p:nvPr/>
          </p:nvSpPr>
          <p:spPr>
            <a:xfrm>
              <a:off x="2766479" y="550112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6" name="Content Placeholder 2"/>
            <p:cNvSpPr txBox="1">
              <a:spLocks/>
            </p:cNvSpPr>
            <p:nvPr/>
          </p:nvSpPr>
          <p:spPr>
            <a:xfrm>
              <a:off x="726955" y="5250046"/>
              <a:ext cx="154798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(infinite instances)</a:t>
              </a:r>
              <a:endParaRPr lang="en-US" sz="1600" dirty="0">
                <a:latin typeface="Gill Sans MT" panose="020B0502020104020203" pitchFamily="34" charset="0"/>
              </a:endParaRPr>
            </a:p>
          </p:txBody>
        </p:sp>
        <p:cxnSp>
          <p:nvCxnSpPr>
            <p:cNvPr id="298" name="Straight Arrow Connector 297"/>
            <p:cNvCxnSpPr>
              <a:stCxn id="313" idx="3"/>
            </p:cNvCxnSpPr>
            <p:nvPr/>
          </p:nvCxnSpPr>
          <p:spPr>
            <a:xfrm flipV="1">
              <a:off x="5278398" y="4636746"/>
              <a:ext cx="564328" cy="581791"/>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endCxn id="237" idx="3"/>
            </p:cNvCxnSpPr>
            <p:nvPr/>
          </p:nvCxnSpPr>
          <p:spPr>
            <a:xfrm>
              <a:off x="6934281" y="4662843"/>
              <a:ext cx="560021" cy="925624"/>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9" name="Rounded Rectangle 188"/>
          <p:cNvSpPr/>
          <p:nvPr/>
        </p:nvSpPr>
        <p:spPr>
          <a:xfrm>
            <a:off x="1767112" y="1429621"/>
            <a:ext cx="1628011" cy="3266179"/>
          </a:xfrm>
          <a:prstGeom prst="roundRect">
            <a:avLst/>
          </a:prstGeom>
          <a:noFill/>
          <a:ln>
            <a:solidFill>
              <a:schemeClr val="accent1">
                <a:lumMod val="75000"/>
              </a:schemeClr>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bg2">
                    <a:lumMod val="50000"/>
                  </a:schemeClr>
                </a:solidFill>
                <a:latin typeface="Gill Sans MT" panose="020B0502020104020203" pitchFamily="34" charset="0"/>
              </a:rPr>
              <a:t>Labeled Datasets</a:t>
            </a:r>
            <a:endParaRPr lang="en-US" sz="1400" b="1" dirty="0">
              <a:solidFill>
                <a:schemeClr val="bg2">
                  <a:lumMod val="50000"/>
                </a:schemeClr>
              </a:solidFill>
              <a:latin typeface="Gill Sans MT" panose="020B0502020104020203" pitchFamily="34" charset="0"/>
            </a:endParaRPr>
          </a:p>
        </p:txBody>
      </p:sp>
      <p:sp>
        <p:nvSpPr>
          <p:cNvPr id="2" name="Title 1"/>
          <p:cNvSpPr>
            <a:spLocks noGrp="1"/>
          </p:cNvSpPr>
          <p:nvPr>
            <p:ph type="title"/>
          </p:nvPr>
        </p:nvSpPr>
        <p:spPr>
          <a:xfrm>
            <a:off x="838200" y="181492"/>
            <a:ext cx="7683514" cy="701731"/>
          </a:xfrm>
        </p:spPr>
        <p:txBody>
          <a:bodyPr/>
          <a:lstStyle/>
          <a:p>
            <a:r>
              <a:rPr lang="en-US" dirty="0" smtClean="0"/>
              <a:t>ML </a:t>
            </a:r>
            <a:r>
              <a:rPr lang="en-US" dirty="0"/>
              <a:t>“Black Box</a:t>
            </a:r>
            <a:r>
              <a:rPr lang="en-US" dirty="0" smtClean="0"/>
              <a:t>” deconstructed</a:t>
            </a:r>
            <a:endParaRPr lang="en-US" dirty="0"/>
          </a:p>
        </p:txBody>
      </p:sp>
      <p:sp>
        <p:nvSpPr>
          <p:cNvPr id="3" name="Content Placeholder 2"/>
          <p:cNvSpPr>
            <a:spLocks noGrp="1"/>
          </p:cNvSpPr>
          <p:nvPr>
            <p:ph idx="1"/>
          </p:nvPr>
        </p:nvSpPr>
        <p:spPr>
          <a:xfrm>
            <a:off x="1278219" y="791502"/>
            <a:ext cx="4073729" cy="409709"/>
          </a:xfrm>
        </p:spPr>
        <p:txBody>
          <a:bodyPr>
            <a:noAutofit/>
          </a:bodyPr>
          <a:lstStyle/>
          <a:p>
            <a:pPr marL="0" indent="0">
              <a:buNone/>
            </a:pPr>
            <a:r>
              <a:rPr lang="en-US" sz="2800" dirty="0" smtClean="0"/>
              <a:t>Supervised Learning Model </a:t>
            </a:r>
            <a:endParaRPr lang="en-US" sz="2800" dirty="0"/>
          </a:p>
        </p:txBody>
      </p:sp>
      <p:sp>
        <p:nvSpPr>
          <p:cNvPr id="16" name="Folded Corner 15"/>
          <p:cNvSpPr/>
          <p:nvPr/>
        </p:nvSpPr>
        <p:spPr>
          <a:xfrm>
            <a:off x="2528882" y="2394636"/>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7" name="Snip Diagonal Corner Rectangle 16"/>
          <p:cNvSpPr/>
          <p:nvPr/>
        </p:nvSpPr>
        <p:spPr>
          <a:xfrm>
            <a:off x="2465435" y="1795127"/>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grpSp>
        <p:nvGrpSpPr>
          <p:cNvPr id="29" name="Group 28"/>
          <p:cNvGrpSpPr/>
          <p:nvPr/>
        </p:nvGrpSpPr>
        <p:grpSpPr>
          <a:xfrm>
            <a:off x="5166583" y="2205974"/>
            <a:ext cx="167700" cy="1140332"/>
            <a:chOff x="5303912" y="1916013"/>
            <a:chExt cx="1080120" cy="7344655"/>
          </a:xfrm>
          <a:effectLst>
            <a:outerShdw blurRad="50800" dist="38100" dir="2700000" algn="tl" rotWithShape="0">
              <a:prstClr val="black">
                <a:alpha val="40000"/>
              </a:prstClr>
            </a:outerShdw>
          </a:effectLst>
        </p:grpSpPr>
        <p:sp>
          <p:nvSpPr>
            <p:cNvPr id="19" name="Rectangle 18"/>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 name="Rectangle 19"/>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 name="Rectangle 20"/>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2" name="Rectangle 21"/>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4" name="Rectangle 23"/>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8" name="Group 27"/>
            <p:cNvGrpSpPr/>
            <p:nvPr/>
          </p:nvGrpSpPr>
          <p:grpSpPr>
            <a:xfrm>
              <a:off x="5715955" y="6448020"/>
              <a:ext cx="256034" cy="1371663"/>
              <a:chOff x="7264127" y="3328658"/>
              <a:chExt cx="256034" cy="1371663"/>
            </a:xfrm>
          </p:grpSpPr>
          <p:sp>
            <p:nvSpPr>
              <p:cNvPr id="25" name="Oval 24"/>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 name="Oval 25"/>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 name="Oval 26"/>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30" name="Group 29"/>
          <p:cNvGrpSpPr/>
          <p:nvPr/>
        </p:nvGrpSpPr>
        <p:grpSpPr>
          <a:xfrm>
            <a:off x="5110698" y="2239961"/>
            <a:ext cx="167700" cy="1140332"/>
            <a:chOff x="5303912" y="1916013"/>
            <a:chExt cx="1080120" cy="7344655"/>
          </a:xfrm>
          <a:effectLst>
            <a:outerShdw blurRad="50800" dist="38100" dir="2700000" algn="tl" rotWithShape="0">
              <a:prstClr val="black">
                <a:alpha val="40000"/>
              </a:prstClr>
            </a:outerShdw>
          </a:effectLst>
        </p:grpSpPr>
        <p:sp>
          <p:nvSpPr>
            <p:cNvPr id="31" name="Rectangle 3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 name="Rectangle 3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 name="Rectangle 3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 name="Rectangle 3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5" name="Rectangle 3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6" name="Group 35"/>
            <p:cNvGrpSpPr/>
            <p:nvPr/>
          </p:nvGrpSpPr>
          <p:grpSpPr>
            <a:xfrm>
              <a:off x="5715955" y="6448020"/>
              <a:ext cx="256034" cy="1371663"/>
              <a:chOff x="7264127" y="3328658"/>
              <a:chExt cx="256034" cy="1371663"/>
            </a:xfrm>
          </p:grpSpPr>
          <p:sp>
            <p:nvSpPr>
              <p:cNvPr id="37" name="Oval 3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8" name="Oval 3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9" name="Oval 3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1" name="Folded Corner 50"/>
          <p:cNvSpPr/>
          <p:nvPr/>
        </p:nvSpPr>
        <p:spPr>
          <a:xfrm>
            <a:off x="2425942" y="243651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2" name="Folded Corner 51"/>
          <p:cNvSpPr/>
          <p:nvPr/>
        </p:nvSpPr>
        <p:spPr>
          <a:xfrm>
            <a:off x="2333965" y="247922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3" name="Snip Diagonal Corner Rectangle 52"/>
          <p:cNvSpPr/>
          <p:nvPr/>
        </p:nvSpPr>
        <p:spPr>
          <a:xfrm>
            <a:off x="2405972" y="1831131"/>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4" name="Snip Diagonal Corner Rectangle 53"/>
          <p:cNvSpPr/>
          <p:nvPr/>
        </p:nvSpPr>
        <p:spPr>
          <a:xfrm>
            <a:off x="2333964" y="1867135"/>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5" name="Rounded Rectangle 54"/>
          <p:cNvSpPr/>
          <p:nvPr/>
        </p:nvSpPr>
        <p:spPr>
          <a:xfrm>
            <a:off x="5744292" y="1867134"/>
            <a:ext cx="1305566" cy="1468975"/>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MACHINE LEARNING</a:t>
            </a:r>
          </a:p>
          <a:p>
            <a:pPr algn="ctr"/>
            <a:r>
              <a:rPr lang="en-US" sz="1400" b="1" dirty="0" smtClean="0">
                <a:solidFill>
                  <a:schemeClr val="accent6">
                    <a:lumMod val="50000"/>
                  </a:schemeClr>
                </a:solidFill>
                <a:latin typeface="Gill Sans MT" panose="020B0502020104020203" pitchFamily="34" charset="0"/>
              </a:rPr>
              <a:t>ALGORITHM</a:t>
            </a:r>
            <a:endParaRPr lang="en-US" sz="1400" b="1" dirty="0">
              <a:solidFill>
                <a:schemeClr val="accent6">
                  <a:lumMod val="50000"/>
                </a:schemeClr>
              </a:solidFill>
              <a:latin typeface="Gill Sans MT" panose="020B0502020104020203" pitchFamily="34" charset="0"/>
            </a:endParaRPr>
          </a:p>
        </p:txBody>
      </p:sp>
      <p:sp>
        <p:nvSpPr>
          <p:cNvPr id="56" name="Rounded Rectangle 55"/>
          <p:cNvSpPr/>
          <p:nvPr/>
        </p:nvSpPr>
        <p:spPr>
          <a:xfrm>
            <a:off x="5812260" y="4065206"/>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CLASSIFIER MODEL</a:t>
            </a:r>
          </a:p>
        </p:txBody>
      </p:sp>
      <p:sp>
        <p:nvSpPr>
          <p:cNvPr id="57" name="Content Placeholder 2"/>
          <p:cNvSpPr txBox="1">
            <a:spLocks/>
          </p:cNvSpPr>
          <p:nvPr/>
        </p:nvSpPr>
        <p:spPr>
          <a:xfrm>
            <a:off x="361395" y="1966937"/>
            <a:ext cx="1375517" cy="19364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Gill Sans MT" panose="020B0502020104020203" pitchFamily="34" charset="0"/>
              </a:rPr>
              <a:t>TRAINING</a:t>
            </a:r>
            <a:endParaRPr lang="en-US" sz="1800" b="1" dirty="0">
              <a:latin typeface="Gill Sans MT" panose="020B0502020104020203" pitchFamily="34" charset="0"/>
            </a:endParaRPr>
          </a:p>
        </p:txBody>
      </p:sp>
      <p:sp>
        <p:nvSpPr>
          <p:cNvPr id="58" name="Content Placeholder 2"/>
          <p:cNvSpPr txBox="1">
            <a:spLocks/>
          </p:cNvSpPr>
          <p:nvPr/>
        </p:nvSpPr>
        <p:spPr>
          <a:xfrm>
            <a:off x="892396" y="4294597"/>
            <a:ext cx="1005578"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smtClean="0"/>
              <a:t>TEST</a:t>
            </a:r>
            <a:endParaRPr lang="en-US" sz="1800" dirty="0"/>
          </a:p>
        </p:txBody>
      </p:sp>
      <p:sp>
        <p:nvSpPr>
          <p:cNvPr id="60" name="Content Placeholder 2"/>
          <p:cNvSpPr txBox="1">
            <a:spLocks/>
          </p:cNvSpPr>
          <p:nvPr/>
        </p:nvSpPr>
        <p:spPr>
          <a:xfrm>
            <a:off x="5611121" y="4790782"/>
            <a:ext cx="1471436"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(aka,     prediction model,     learning model)</a:t>
            </a:r>
            <a:endParaRPr lang="en-US" sz="1600" dirty="0">
              <a:latin typeface="Gill Sans MT" panose="020B0502020104020203" pitchFamily="34" charset="0"/>
            </a:endParaRPr>
          </a:p>
        </p:txBody>
      </p:sp>
      <p:grpSp>
        <p:nvGrpSpPr>
          <p:cNvPr id="73" name="Group 72"/>
          <p:cNvGrpSpPr/>
          <p:nvPr/>
        </p:nvGrpSpPr>
        <p:grpSpPr>
          <a:xfrm>
            <a:off x="2985100" y="2579979"/>
            <a:ext cx="1757563" cy="608940"/>
            <a:chOff x="2985100" y="2579979"/>
            <a:chExt cx="1757563" cy="608940"/>
          </a:xfrm>
        </p:grpSpPr>
        <p:sp>
          <p:nvSpPr>
            <p:cNvPr id="18" name="Rounded Rectangle 17"/>
            <p:cNvSpPr/>
            <p:nvPr/>
          </p:nvSpPr>
          <p:spPr>
            <a:xfrm>
              <a:off x="3471312" y="2579979"/>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cxnSp>
          <p:nvCxnSpPr>
            <p:cNvPr id="66" name="Elbow Connector 65"/>
            <p:cNvCxnSpPr>
              <a:stCxn id="131" idx="6"/>
              <a:endCxn id="18" idx="1"/>
            </p:cNvCxnSpPr>
            <p:nvPr/>
          </p:nvCxnSpPr>
          <p:spPr>
            <a:xfrm>
              <a:off x="2985100" y="2881890"/>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4245933" y="2298420"/>
            <a:ext cx="977255" cy="1140332"/>
            <a:chOff x="4245933" y="2298420"/>
            <a:chExt cx="977255" cy="1140332"/>
          </a:xfrm>
        </p:grpSpPr>
        <p:grpSp>
          <p:nvGrpSpPr>
            <p:cNvPr id="40" name="Group 39"/>
            <p:cNvGrpSpPr/>
            <p:nvPr/>
          </p:nvGrpSpPr>
          <p:grpSpPr>
            <a:xfrm>
              <a:off x="5055488" y="2298420"/>
              <a:ext cx="167700" cy="1140332"/>
              <a:chOff x="5303912" y="1916013"/>
              <a:chExt cx="1080120" cy="7344655"/>
            </a:xfrm>
            <a:effectLst>
              <a:outerShdw blurRad="50800" dist="38100" dir="2700000" algn="tl" rotWithShape="0">
                <a:prstClr val="black">
                  <a:alpha val="40000"/>
                </a:prstClr>
              </a:outerShdw>
            </a:effectLst>
          </p:grpSpPr>
          <p:sp>
            <p:nvSpPr>
              <p:cNvPr id="41" name="Rectangle 4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2" name="Rectangle 4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3" name="Rectangle 4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4" name="Rectangle 4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5" name="Rectangle 4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46" name="Group 45"/>
              <p:cNvGrpSpPr/>
              <p:nvPr/>
            </p:nvGrpSpPr>
            <p:grpSpPr>
              <a:xfrm>
                <a:off x="5715955" y="6448020"/>
                <a:ext cx="256034" cy="1371663"/>
                <a:chOff x="7264127" y="3328658"/>
                <a:chExt cx="256034" cy="1371663"/>
              </a:xfrm>
            </p:grpSpPr>
            <p:sp>
              <p:nvSpPr>
                <p:cNvPr id="47" name="Oval 4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8" name="Oval 4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9" name="Oval 4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0" name="Content Placeholder 2"/>
            <p:cNvSpPr txBox="1">
              <a:spLocks/>
            </p:cNvSpPr>
            <p:nvPr/>
          </p:nvSpPr>
          <p:spPr>
            <a:xfrm>
              <a:off x="4245933" y="2312574"/>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70" name="Elbow Connector 69"/>
            <p:cNvCxnSpPr>
              <a:stCxn id="18" idx="3"/>
              <a:endCxn id="44" idx="1"/>
            </p:cNvCxnSpPr>
            <p:nvPr/>
          </p:nvCxnSpPr>
          <p:spPr>
            <a:xfrm flipV="1">
              <a:off x="4742663" y="2883958"/>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5" name="Elbow Connector 74"/>
          <p:cNvCxnSpPr>
            <a:stCxn id="54" idx="0"/>
            <a:endCxn id="76" idx="2"/>
          </p:cNvCxnSpPr>
          <p:nvPr/>
        </p:nvCxnSpPr>
        <p:spPr>
          <a:xfrm flipV="1">
            <a:off x="3179347" y="2076859"/>
            <a:ext cx="2575384" cy="2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754731" y="196754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0" name="Elbow Connector 79"/>
          <p:cNvCxnSpPr>
            <a:stCxn id="82" idx="6"/>
            <a:endCxn id="81" idx="2"/>
          </p:cNvCxnSpPr>
          <p:nvPr/>
        </p:nvCxnSpPr>
        <p:spPr>
          <a:xfrm flipV="1">
            <a:off x="5217403" y="2883848"/>
            <a:ext cx="52688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744292" y="277453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2" name="Oval 81"/>
          <p:cNvSpPr/>
          <p:nvPr/>
        </p:nvSpPr>
        <p:spPr>
          <a:xfrm>
            <a:off x="5057363" y="2807768"/>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1" name="Content Placeholder 2"/>
          <p:cNvSpPr txBox="1">
            <a:spLocks/>
          </p:cNvSpPr>
          <p:nvPr/>
        </p:nvSpPr>
        <p:spPr>
          <a:xfrm>
            <a:off x="5786798" y="1331214"/>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 the Model”</a:t>
            </a:r>
            <a:endParaRPr lang="en-US" sz="1600" dirty="0">
              <a:latin typeface="Gill Sans MT" panose="020B0502020104020203" pitchFamily="34" charset="0"/>
            </a:endParaRPr>
          </a:p>
        </p:txBody>
      </p:sp>
      <p:sp>
        <p:nvSpPr>
          <p:cNvPr id="182" name="Content Placeholder 2"/>
          <p:cNvSpPr txBox="1">
            <a:spLocks/>
          </p:cNvSpPr>
          <p:nvPr/>
        </p:nvSpPr>
        <p:spPr>
          <a:xfrm>
            <a:off x="2387149" y="3265547"/>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grpSp>
        <p:nvGrpSpPr>
          <p:cNvPr id="77" name="Group 76"/>
          <p:cNvGrpSpPr/>
          <p:nvPr/>
        </p:nvGrpSpPr>
        <p:grpSpPr>
          <a:xfrm>
            <a:off x="5378693" y="3336108"/>
            <a:ext cx="1220554" cy="729097"/>
            <a:chOff x="5378693" y="3336108"/>
            <a:chExt cx="1220554" cy="729097"/>
          </a:xfrm>
        </p:grpSpPr>
        <p:cxnSp>
          <p:nvCxnSpPr>
            <p:cNvPr id="84" name="Elbow Connector 83"/>
            <p:cNvCxnSpPr>
              <a:stCxn id="55" idx="2"/>
              <a:endCxn id="56" idx="0"/>
            </p:cNvCxnSpPr>
            <p:nvPr/>
          </p:nvCxnSpPr>
          <p:spPr>
            <a:xfrm rot="5400000">
              <a:off x="6028784" y="3696914"/>
              <a:ext cx="729097" cy="7486"/>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Content Placeholder 2"/>
            <p:cNvSpPr txBox="1">
              <a:spLocks/>
            </p:cNvSpPr>
            <p:nvPr/>
          </p:nvSpPr>
          <p:spPr>
            <a:xfrm>
              <a:off x="5378693" y="3510760"/>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grpSp>
      <p:sp>
        <p:nvSpPr>
          <p:cNvPr id="123" name="Content Placeholder 2"/>
          <p:cNvSpPr txBox="1">
            <a:spLocks/>
          </p:cNvSpPr>
          <p:nvPr/>
        </p:nvSpPr>
        <p:spPr>
          <a:xfrm>
            <a:off x="113602" y="3522254"/>
            <a:ext cx="987783"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Real-World Raw Input Data</a:t>
            </a:r>
            <a:endParaRPr lang="en-US" sz="1600" dirty="0">
              <a:latin typeface="Gill Sans MT" panose="020B0502020104020203" pitchFamily="34" charset="0"/>
            </a:endParaRPr>
          </a:p>
        </p:txBody>
      </p:sp>
      <p:cxnSp>
        <p:nvCxnSpPr>
          <p:cNvPr id="124" name="Elbow Connector 123"/>
          <p:cNvCxnSpPr>
            <a:stCxn id="123" idx="0"/>
            <a:endCxn id="52" idx="1"/>
          </p:cNvCxnSpPr>
          <p:nvPr/>
        </p:nvCxnSpPr>
        <p:spPr>
          <a:xfrm rot="5400000" flipH="1" flipV="1">
            <a:off x="1135091" y="2323381"/>
            <a:ext cx="671276"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2766479" y="277257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83" name="Group 82"/>
          <p:cNvGrpSpPr/>
          <p:nvPr/>
        </p:nvGrpSpPr>
        <p:grpSpPr>
          <a:xfrm>
            <a:off x="4239068" y="3563030"/>
            <a:ext cx="1791125" cy="1232778"/>
            <a:chOff x="4239068" y="3563030"/>
            <a:chExt cx="1791125" cy="1232778"/>
          </a:xfrm>
        </p:grpSpPr>
        <p:grpSp>
          <p:nvGrpSpPr>
            <p:cNvPr id="137" name="Group 136"/>
            <p:cNvGrpSpPr/>
            <p:nvPr/>
          </p:nvGrpSpPr>
          <p:grpSpPr>
            <a:xfrm>
              <a:off x="5166583" y="3563030"/>
              <a:ext cx="167700" cy="1140332"/>
              <a:chOff x="5303912" y="1916013"/>
              <a:chExt cx="1080120" cy="7344655"/>
            </a:xfrm>
            <a:effectLst>
              <a:outerShdw blurRad="50800" dist="38100" dir="2700000" algn="tl" rotWithShape="0">
                <a:prstClr val="black">
                  <a:alpha val="40000"/>
                </a:prstClr>
              </a:outerShdw>
            </a:effectLst>
          </p:grpSpPr>
          <p:sp>
            <p:nvSpPr>
              <p:cNvPr id="138" name="Rectangle 13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5" name="Rectangle 184"/>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8" name="Rectangle 187"/>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0" name="Rectangle 189"/>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2" name="Rectangle 19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93" name="Group 192"/>
              <p:cNvGrpSpPr/>
              <p:nvPr/>
            </p:nvGrpSpPr>
            <p:grpSpPr>
              <a:xfrm>
                <a:off x="5715955" y="6448020"/>
                <a:ext cx="256034" cy="1371663"/>
                <a:chOff x="7264127" y="3328658"/>
                <a:chExt cx="256034" cy="1371663"/>
              </a:xfrm>
            </p:grpSpPr>
            <p:sp>
              <p:nvSpPr>
                <p:cNvPr id="194" name="Oval 19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5" name="Oval 19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6" name="Oval 19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197" name="Group 196"/>
            <p:cNvGrpSpPr/>
            <p:nvPr/>
          </p:nvGrpSpPr>
          <p:grpSpPr>
            <a:xfrm>
              <a:off x="5110698" y="3597017"/>
              <a:ext cx="167700" cy="1140332"/>
              <a:chOff x="5303912" y="1916013"/>
              <a:chExt cx="1080120" cy="7344655"/>
            </a:xfrm>
            <a:effectLst>
              <a:outerShdw blurRad="50800" dist="38100" dir="2700000" algn="tl" rotWithShape="0">
                <a:prstClr val="black">
                  <a:alpha val="40000"/>
                </a:prstClr>
              </a:outerShdw>
            </a:effectLst>
          </p:grpSpPr>
          <p:sp>
            <p:nvSpPr>
              <p:cNvPr id="198" name="Rectangle 19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9" name="Rectangle 19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0" name="Rectangle 19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1" name="Rectangle 20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2" name="Rectangle 20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03" name="Group 202"/>
              <p:cNvGrpSpPr/>
              <p:nvPr/>
            </p:nvGrpSpPr>
            <p:grpSpPr>
              <a:xfrm>
                <a:off x="5715955" y="6448020"/>
                <a:ext cx="256034" cy="1371663"/>
                <a:chOff x="7264127" y="3328658"/>
                <a:chExt cx="256034" cy="1371663"/>
              </a:xfrm>
            </p:grpSpPr>
            <p:sp>
              <p:nvSpPr>
                <p:cNvPr id="204" name="Oval 20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5" name="Oval 20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6" name="Oval 20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07" name="Group 206"/>
            <p:cNvGrpSpPr/>
            <p:nvPr/>
          </p:nvGrpSpPr>
          <p:grpSpPr>
            <a:xfrm>
              <a:off x="5055488" y="3655476"/>
              <a:ext cx="167700" cy="1140332"/>
              <a:chOff x="5303912" y="1916013"/>
              <a:chExt cx="1080120" cy="7344655"/>
            </a:xfrm>
            <a:effectLst>
              <a:outerShdw blurRad="50800" dist="38100" dir="2700000" algn="tl" rotWithShape="0">
                <a:prstClr val="black">
                  <a:alpha val="40000"/>
                </a:prstClr>
              </a:outerShdw>
            </a:effectLst>
          </p:grpSpPr>
          <p:sp>
            <p:nvSpPr>
              <p:cNvPr id="208" name="Rectangle 20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9" name="Rectangle 20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0" name="Rectangle 20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1" name="Rectangle 21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2" name="Rectangle 21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13" name="Group 212"/>
              <p:cNvGrpSpPr/>
              <p:nvPr/>
            </p:nvGrpSpPr>
            <p:grpSpPr>
              <a:xfrm>
                <a:off x="5715955" y="6448020"/>
                <a:ext cx="256034" cy="1371663"/>
                <a:chOff x="7264127" y="3328658"/>
                <a:chExt cx="256034" cy="1371663"/>
              </a:xfrm>
            </p:grpSpPr>
            <p:sp>
              <p:nvSpPr>
                <p:cNvPr id="214" name="Oval 21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5" name="Oval 21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6" name="Oval 21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17" name="Content Placeholder 2"/>
            <p:cNvSpPr txBox="1">
              <a:spLocks/>
            </p:cNvSpPr>
            <p:nvPr/>
          </p:nvSpPr>
          <p:spPr>
            <a:xfrm>
              <a:off x="4239068" y="3699659"/>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221" name="Elbow Connector 220"/>
            <p:cNvCxnSpPr>
              <a:stCxn id="136" idx="3"/>
              <a:endCxn id="211" idx="1"/>
            </p:cNvCxnSpPr>
            <p:nvPr/>
          </p:nvCxnSpPr>
          <p:spPr>
            <a:xfrm flipV="1">
              <a:off x="4742663" y="4241014"/>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lbow Connector 221"/>
            <p:cNvCxnSpPr>
              <a:stCxn id="224" idx="6"/>
              <a:endCxn id="223" idx="2"/>
            </p:cNvCxnSpPr>
            <p:nvPr/>
          </p:nvCxnSpPr>
          <p:spPr>
            <a:xfrm flipV="1">
              <a:off x="5217403" y="4240904"/>
              <a:ext cx="59416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Oval 222"/>
            <p:cNvSpPr/>
            <p:nvPr/>
          </p:nvSpPr>
          <p:spPr>
            <a:xfrm>
              <a:off x="5811572" y="413159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4" name="Oval 223"/>
            <p:cNvSpPr/>
            <p:nvPr/>
          </p:nvSpPr>
          <p:spPr>
            <a:xfrm>
              <a:off x="5057363" y="4164824"/>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26" name="Content Placeholder 2"/>
          <p:cNvSpPr txBox="1">
            <a:spLocks/>
          </p:cNvSpPr>
          <p:nvPr/>
        </p:nvSpPr>
        <p:spPr>
          <a:xfrm>
            <a:off x="2335947" y="3529254"/>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(Test)</a:t>
            </a:r>
            <a:endParaRPr lang="en-US" sz="1600" dirty="0">
              <a:latin typeface="Gill Sans MT" panose="020B0502020104020203" pitchFamily="34" charset="0"/>
            </a:endParaRPr>
          </a:p>
        </p:txBody>
      </p:sp>
      <p:grpSp>
        <p:nvGrpSpPr>
          <p:cNvPr id="78" name="Group 77"/>
          <p:cNvGrpSpPr/>
          <p:nvPr/>
        </p:nvGrpSpPr>
        <p:grpSpPr>
          <a:xfrm>
            <a:off x="2333965" y="3751692"/>
            <a:ext cx="2408698" cy="828092"/>
            <a:chOff x="2333965" y="3751692"/>
            <a:chExt cx="2408698" cy="828092"/>
          </a:xfrm>
        </p:grpSpPr>
        <p:sp>
          <p:nvSpPr>
            <p:cNvPr id="135" name="Folded Corner 134"/>
            <p:cNvSpPr/>
            <p:nvPr/>
          </p:nvSpPr>
          <p:spPr>
            <a:xfrm>
              <a:off x="2528882" y="375169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36" name="Rounded Rectangle 135"/>
            <p:cNvSpPr/>
            <p:nvPr/>
          </p:nvSpPr>
          <p:spPr>
            <a:xfrm>
              <a:off x="3471312" y="3937035"/>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sp>
          <p:nvSpPr>
            <p:cNvPr id="218" name="Folded Corner 217"/>
            <p:cNvSpPr/>
            <p:nvPr/>
          </p:nvSpPr>
          <p:spPr>
            <a:xfrm>
              <a:off x="2425942" y="3793568"/>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19" name="Folded Corner 218"/>
            <p:cNvSpPr/>
            <p:nvPr/>
          </p:nvSpPr>
          <p:spPr>
            <a:xfrm>
              <a:off x="2333965" y="3836283"/>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20" name="Elbow Connector 219"/>
            <p:cNvCxnSpPr>
              <a:stCxn id="227" idx="6"/>
              <a:endCxn id="136" idx="1"/>
            </p:cNvCxnSpPr>
            <p:nvPr/>
          </p:nvCxnSpPr>
          <p:spPr>
            <a:xfrm>
              <a:off x="2985100" y="4238946"/>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p:cNvSpPr/>
            <p:nvPr/>
          </p:nvSpPr>
          <p:spPr>
            <a:xfrm>
              <a:off x="2766479" y="41296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229" name="Elbow Connector 228"/>
          <p:cNvCxnSpPr>
            <a:stCxn id="123" idx="0"/>
            <a:endCxn id="219" idx="1"/>
          </p:cNvCxnSpPr>
          <p:nvPr/>
        </p:nvCxnSpPr>
        <p:spPr>
          <a:xfrm rot="16200000" flipH="1">
            <a:off x="1127839" y="3001909"/>
            <a:ext cx="685780" cy="1726471"/>
          </a:xfrm>
          <a:prstGeom prst="bentConnector4">
            <a:avLst>
              <a:gd name="adj1" fmla="val -97852"/>
              <a:gd name="adj2" fmla="val 6430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0" name="Content Placeholder 2"/>
          <p:cNvSpPr txBox="1">
            <a:spLocks/>
          </p:cNvSpPr>
          <p:nvPr/>
        </p:nvSpPr>
        <p:spPr>
          <a:xfrm>
            <a:off x="465176" y="2348314"/>
            <a:ext cx="13574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(e.g.,             100 instances)  </a:t>
            </a:r>
            <a:endParaRPr lang="en-US" sz="1600" dirty="0">
              <a:latin typeface="Gill Sans MT" panose="020B0502020104020203" pitchFamily="34" charset="0"/>
            </a:endParaRPr>
          </a:p>
        </p:txBody>
      </p:sp>
      <p:sp>
        <p:nvSpPr>
          <p:cNvPr id="231" name="Content Placeholder 2"/>
          <p:cNvSpPr txBox="1">
            <a:spLocks/>
          </p:cNvSpPr>
          <p:nvPr/>
        </p:nvSpPr>
        <p:spPr>
          <a:xfrm>
            <a:off x="1814392" y="2995554"/>
            <a:ext cx="5868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60% Train</a:t>
            </a:r>
            <a:endParaRPr lang="en-US" sz="1600" dirty="0">
              <a:latin typeface="Gill Sans MT" panose="020B0502020104020203" pitchFamily="34" charset="0"/>
            </a:endParaRPr>
          </a:p>
        </p:txBody>
      </p:sp>
      <p:sp>
        <p:nvSpPr>
          <p:cNvPr id="232" name="Content Placeholder 2"/>
          <p:cNvSpPr txBox="1">
            <a:spLocks/>
          </p:cNvSpPr>
          <p:nvPr/>
        </p:nvSpPr>
        <p:spPr>
          <a:xfrm>
            <a:off x="1767113" y="3614684"/>
            <a:ext cx="6410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40% Test</a:t>
            </a:r>
            <a:endParaRPr lang="en-US" sz="1600" dirty="0">
              <a:latin typeface="Gill Sans MT" panose="020B0502020104020203" pitchFamily="34" charset="0"/>
            </a:endParaRPr>
          </a:p>
        </p:txBody>
      </p:sp>
      <p:grpSp>
        <p:nvGrpSpPr>
          <p:cNvPr id="85" name="Group 84"/>
          <p:cNvGrpSpPr/>
          <p:nvPr/>
        </p:nvGrpSpPr>
        <p:grpSpPr>
          <a:xfrm>
            <a:off x="6747676" y="3586674"/>
            <a:ext cx="2262438" cy="1324422"/>
            <a:chOff x="6747676" y="3586674"/>
            <a:chExt cx="2262438" cy="1324422"/>
          </a:xfrm>
        </p:grpSpPr>
        <p:sp>
          <p:nvSpPr>
            <p:cNvPr id="61" name="Snip Diagonal Corner Rectangle 60"/>
            <p:cNvSpPr/>
            <p:nvPr/>
          </p:nvSpPr>
          <p:spPr>
            <a:xfrm>
              <a:off x="7623717" y="3874069"/>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2" name="Snip Diagonal Corner Rectangle 61"/>
            <p:cNvSpPr/>
            <p:nvPr/>
          </p:nvSpPr>
          <p:spPr>
            <a:xfrm>
              <a:off x="7521400" y="3937035"/>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3" name="Snip Diagonal Corner Rectangle 62"/>
            <p:cNvSpPr/>
            <p:nvPr/>
          </p:nvSpPr>
          <p:spPr>
            <a:xfrm>
              <a:off x="7436703" y="4015924"/>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cxnSp>
          <p:nvCxnSpPr>
            <p:cNvPr id="87" name="Elbow Connector 86"/>
            <p:cNvCxnSpPr>
              <a:stCxn id="302" idx="6"/>
              <a:endCxn id="63" idx="2"/>
            </p:cNvCxnSpPr>
            <p:nvPr/>
          </p:nvCxnSpPr>
          <p:spPr>
            <a:xfrm flipV="1">
              <a:off x="6966297" y="4225669"/>
              <a:ext cx="470406" cy="4233"/>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Content Placeholder 2"/>
            <p:cNvSpPr txBox="1">
              <a:spLocks/>
            </p:cNvSpPr>
            <p:nvPr/>
          </p:nvSpPr>
          <p:spPr>
            <a:xfrm>
              <a:off x="7292110" y="4467898"/>
              <a:ext cx="17180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 vs expected label)</a:t>
              </a:r>
              <a:endParaRPr lang="en-US" sz="1600" dirty="0">
                <a:latin typeface="Gill Sans MT" panose="020B0502020104020203" pitchFamily="34" charset="0"/>
              </a:endParaRPr>
            </a:p>
          </p:txBody>
        </p:sp>
        <p:sp>
          <p:nvSpPr>
            <p:cNvPr id="187" name="Content Placeholder 2"/>
            <p:cNvSpPr txBox="1">
              <a:spLocks/>
            </p:cNvSpPr>
            <p:nvPr/>
          </p:nvSpPr>
          <p:spPr>
            <a:xfrm>
              <a:off x="7574905" y="3586674"/>
              <a:ext cx="83559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Stats</a:t>
              </a:r>
              <a:endParaRPr lang="en-US" sz="1600" dirty="0">
                <a:latin typeface="Gill Sans MT" panose="020B0502020104020203" pitchFamily="34" charset="0"/>
              </a:endParaRPr>
            </a:p>
          </p:txBody>
        </p:sp>
        <p:sp>
          <p:nvSpPr>
            <p:cNvPr id="302" name="Oval 301"/>
            <p:cNvSpPr/>
            <p:nvPr/>
          </p:nvSpPr>
          <p:spPr>
            <a:xfrm>
              <a:off x="6747676" y="412059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94" name="Oval 293"/>
          <p:cNvSpPr/>
          <p:nvPr/>
        </p:nvSpPr>
        <p:spPr>
          <a:xfrm>
            <a:off x="5842726" y="45274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7" name="Oval 296"/>
          <p:cNvSpPr/>
          <p:nvPr/>
        </p:nvSpPr>
        <p:spPr>
          <a:xfrm>
            <a:off x="6747676" y="447623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Oval 266"/>
          <p:cNvSpPr/>
          <p:nvPr/>
        </p:nvSpPr>
        <p:spPr>
          <a:xfrm>
            <a:off x="6748606" y="407709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5" name="Oval 274"/>
          <p:cNvSpPr/>
          <p:nvPr/>
        </p:nvSpPr>
        <p:spPr>
          <a:xfrm>
            <a:off x="12560568" y="182531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2" name="Oval 341"/>
          <p:cNvSpPr/>
          <p:nvPr/>
        </p:nvSpPr>
        <p:spPr>
          <a:xfrm>
            <a:off x="6293824" y="310414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1" name="Oval 290"/>
          <p:cNvSpPr/>
          <p:nvPr/>
        </p:nvSpPr>
        <p:spPr>
          <a:xfrm>
            <a:off x="6284544" y="338261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7" name="Group 6"/>
          <p:cNvGrpSpPr/>
          <p:nvPr/>
        </p:nvGrpSpPr>
        <p:grpSpPr>
          <a:xfrm>
            <a:off x="5744292" y="1268760"/>
            <a:ext cx="3716327" cy="2098179"/>
            <a:chOff x="5744292" y="1268760"/>
            <a:chExt cx="3716327" cy="2098179"/>
          </a:xfrm>
        </p:grpSpPr>
        <p:sp>
          <p:nvSpPr>
            <p:cNvPr id="310" name="Rounded Rectangle 309"/>
            <p:cNvSpPr/>
            <p:nvPr/>
          </p:nvSpPr>
          <p:spPr>
            <a:xfrm>
              <a:off x="5744292" y="1268760"/>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sp>
          <p:nvSpPr>
            <p:cNvPr id="343" name="Rounded Rectangle 342"/>
            <p:cNvSpPr/>
            <p:nvPr/>
          </p:nvSpPr>
          <p:spPr>
            <a:xfrm>
              <a:off x="6372438" y="167132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p:grpSp>
          <p:nvGrpSpPr>
            <p:cNvPr id="344" name="Group 343"/>
            <p:cNvGrpSpPr/>
            <p:nvPr/>
          </p:nvGrpSpPr>
          <p:grpSpPr>
            <a:xfrm>
              <a:off x="8267499" y="2280268"/>
              <a:ext cx="1154657" cy="935466"/>
              <a:chOff x="4881711" y="2591791"/>
              <a:chExt cx="1154657" cy="935466"/>
            </a:xfrm>
          </p:grpSpPr>
          <p:sp>
            <p:nvSpPr>
              <p:cNvPr id="345" name="Rounded Rectangle 344"/>
              <p:cNvSpPr/>
              <p:nvPr/>
            </p:nvSpPr>
            <p:spPr>
              <a:xfrm>
                <a:off x="4881711" y="2918317"/>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STOPPING CRITERIA</a:t>
                </a:r>
                <a:endParaRPr lang="en-US" sz="1400" b="1" dirty="0">
                  <a:solidFill>
                    <a:schemeClr val="bg1"/>
                  </a:solidFill>
                  <a:latin typeface="Gill Sans MT" panose="020B0502020104020203" pitchFamily="34" charset="0"/>
                </a:endParaRPr>
              </a:p>
            </p:txBody>
          </p:sp>
          <p:cxnSp>
            <p:nvCxnSpPr>
              <p:cNvPr id="346" name="Elbow Connector 345"/>
              <p:cNvCxnSpPr>
                <a:stCxn id="345" idx="0"/>
                <a:endCxn id="352" idx="2"/>
              </p:cNvCxnSpPr>
              <p:nvPr/>
            </p:nvCxnSpPr>
            <p:spPr>
              <a:xfrm rot="16200000" flipV="1">
                <a:off x="5174160" y="2633436"/>
                <a:ext cx="326526" cy="243235"/>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a:off x="6785936" y="2061646"/>
              <a:ext cx="1412403" cy="1160559"/>
              <a:chOff x="3632220" y="2373169"/>
              <a:chExt cx="1412403" cy="1160559"/>
            </a:xfrm>
          </p:grpSpPr>
          <p:sp>
            <p:nvSpPr>
              <p:cNvPr id="348" name="Rounded Rectangle 347"/>
              <p:cNvSpPr/>
              <p:nvPr/>
            </p:nvSpPr>
            <p:spPr>
              <a:xfrm>
                <a:off x="3632220" y="292478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INITIALIZE</a:t>
                </a:r>
                <a:endParaRPr lang="en-US" sz="1400" b="1" dirty="0">
                  <a:solidFill>
                    <a:schemeClr val="bg1"/>
                  </a:solidFill>
                  <a:latin typeface="Gill Sans MT" panose="020B0502020104020203" pitchFamily="34" charset="0"/>
                </a:endParaRPr>
              </a:p>
            </p:txBody>
          </p:sp>
          <p:cxnSp>
            <p:nvCxnSpPr>
              <p:cNvPr id="349" name="Elbow Connector 348"/>
              <p:cNvCxnSpPr>
                <a:stCxn id="348" idx="3"/>
                <a:endCxn id="350" idx="4"/>
              </p:cNvCxnSpPr>
              <p:nvPr/>
            </p:nvCxnSpPr>
            <p:spPr>
              <a:xfrm flipV="1">
                <a:off x="4786877" y="2591790"/>
                <a:ext cx="148436" cy="637468"/>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0" name="Oval 349"/>
              <p:cNvSpPr/>
              <p:nvPr/>
            </p:nvSpPr>
            <p:spPr>
              <a:xfrm>
                <a:off x="4826002"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51" name="Group 350"/>
            <p:cNvGrpSpPr/>
            <p:nvPr/>
          </p:nvGrpSpPr>
          <p:grpSpPr>
            <a:xfrm>
              <a:off x="7527095" y="1671328"/>
              <a:ext cx="1831554" cy="608940"/>
              <a:chOff x="4373379" y="1982851"/>
              <a:chExt cx="1831554" cy="608940"/>
            </a:xfrm>
          </p:grpSpPr>
          <p:sp>
            <p:nvSpPr>
              <p:cNvPr id="352" name="Rounded Rectangle 351"/>
              <p:cNvSpPr/>
              <p:nvPr/>
            </p:nvSpPr>
            <p:spPr>
              <a:xfrm>
                <a:off x="4690821" y="1982851"/>
                <a:ext cx="1514112"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OPTIMIZATION TECHNIQUE</a:t>
                </a:r>
                <a:endParaRPr lang="en-US" sz="1400" b="1" dirty="0">
                  <a:solidFill>
                    <a:schemeClr val="bg1"/>
                  </a:solidFill>
                  <a:latin typeface="Gill Sans MT" panose="020B0502020104020203" pitchFamily="34" charset="0"/>
                </a:endParaRPr>
              </a:p>
            </p:txBody>
          </p:sp>
          <p:cxnSp>
            <p:nvCxnSpPr>
              <p:cNvPr id="353" name="Elbow Connector 352"/>
              <p:cNvCxnSpPr>
                <a:stCxn id="352" idx="1"/>
              </p:cNvCxnSpPr>
              <p:nvPr/>
            </p:nvCxnSpPr>
            <p:spPr>
              <a:xfrm rot="10800000" flipV="1">
                <a:off x="4373379" y="2287321"/>
                <a:ext cx="317442" cy="153264"/>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4" name="Elbow Connector 353"/>
          <p:cNvCxnSpPr>
            <a:stCxn id="355" idx="4"/>
            <a:endCxn id="291" idx="0"/>
          </p:cNvCxnSpPr>
          <p:nvPr/>
        </p:nvCxnSpPr>
        <p:spPr>
          <a:xfrm rot="5400000">
            <a:off x="5950555" y="2720172"/>
            <a:ext cx="1105745" cy="219144"/>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5" name="Oval 354"/>
          <p:cNvSpPr/>
          <p:nvPr/>
        </p:nvSpPr>
        <p:spPr>
          <a:xfrm>
            <a:off x="6503688" y="20582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56" name="Elbow Connector 355"/>
          <p:cNvCxnSpPr>
            <a:stCxn id="357" idx="6"/>
            <a:endCxn id="358" idx="2"/>
          </p:cNvCxnSpPr>
          <p:nvPr/>
        </p:nvCxnSpPr>
        <p:spPr>
          <a:xfrm flipV="1">
            <a:off x="5759139" y="1832700"/>
            <a:ext cx="616996" cy="233076"/>
          </a:xfrm>
          <a:prstGeom prst="bentConnector3">
            <a:avLst>
              <a:gd name="adj1" fmla="val 2036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7" name="Oval 356"/>
          <p:cNvSpPr/>
          <p:nvPr/>
        </p:nvSpPr>
        <p:spPr>
          <a:xfrm>
            <a:off x="5540518" y="195646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8" name="Oval 357"/>
          <p:cNvSpPr/>
          <p:nvPr/>
        </p:nvSpPr>
        <p:spPr>
          <a:xfrm>
            <a:off x="6376135" y="172338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9" name="Oval 358"/>
          <p:cNvSpPr/>
          <p:nvPr/>
        </p:nvSpPr>
        <p:spPr>
          <a:xfrm>
            <a:off x="6376135" y="197802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61" name="Elbow Connector 360"/>
          <p:cNvCxnSpPr>
            <a:stCxn id="362" idx="6"/>
            <a:endCxn id="359" idx="2"/>
          </p:cNvCxnSpPr>
          <p:nvPr/>
        </p:nvCxnSpPr>
        <p:spPr>
          <a:xfrm flipV="1">
            <a:off x="5759139" y="2087337"/>
            <a:ext cx="616996" cy="79641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2" name="Oval 361"/>
          <p:cNvSpPr/>
          <p:nvPr/>
        </p:nvSpPr>
        <p:spPr>
          <a:xfrm>
            <a:off x="5540518" y="277443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9" name="Oval 368"/>
          <p:cNvSpPr/>
          <p:nvPr/>
        </p:nvSpPr>
        <p:spPr>
          <a:xfrm>
            <a:off x="13333770" y="94472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0" name="Oval 369"/>
          <p:cNvSpPr/>
          <p:nvPr/>
        </p:nvSpPr>
        <p:spPr>
          <a:xfrm>
            <a:off x="13323331" y="175171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1" name="Oval 370"/>
          <p:cNvSpPr/>
          <p:nvPr/>
        </p:nvSpPr>
        <p:spPr>
          <a:xfrm>
            <a:off x="14082727" y="103543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3" name="Oval 372"/>
          <p:cNvSpPr/>
          <p:nvPr/>
        </p:nvSpPr>
        <p:spPr>
          <a:xfrm>
            <a:off x="12433015" y="125405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4" name="Oval 373"/>
          <p:cNvSpPr/>
          <p:nvPr/>
        </p:nvSpPr>
        <p:spPr>
          <a:xfrm>
            <a:off x="13684365" y="-5336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7" name="Oval 376"/>
          <p:cNvSpPr/>
          <p:nvPr/>
        </p:nvSpPr>
        <p:spPr>
          <a:xfrm>
            <a:off x="13119557" y="175161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ectangular Callout 246"/>
          <p:cNvSpPr/>
          <p:nvPr/>
        </p:nvSpPr>
        <p:spPr>
          <a:xfrm>
            <a:off x="8879936" y="2442742"/>
            <a:ext cx="3256813" cy="696852"/>
          </a:xfrm>
          <a:prstGeom prst="wedgeRectCallout">
            <a:avLst>
              <a:gd name="adj1" fmla="val -59237"/>
              <a:gd name="adj2" fmla="val -7493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smtClean="0">
                <a:solidFill>
                  <a:schemeClr val="tx1"/>
                </a:solidFill>
              </a:rPr>
              <a:t>Prediction Metrics: (Continuous)</a:t>
            </a:r>
          </a:p>
          <a:p>
            <a:pPr marL="285750" indent="-285750">
              <a:buFontTx/>
              <a:buChar char="-"/>
            </a:pPr>
            <a:r>
              <a:rPr lang="en-US" dirty="0" smtClean="0">
                <a:solidFill>
                  <a:schemeClr val="tx1"/>
                </a:solidFill>
              </a:rPr>
              <a:t>Least Square Error (LSE)</a:t>
            </a:r>
          </a:p>
        </p:txBody>
      </p:sp>
      <p:grpSp>
        <p:nvGrpSpPr>
          <p:cNvPr id="249" name="Group 248"/>
          <p:cNvGrpSpPr/>
          <p:nvPr/>
        </p:nvGrpSpPr>
        <p:grpSpPr>
          <a:xfrm>
            <a:off x="6935211" y="3458043"/>
            <a:ext cx="3061762" cy="651068"/>
            <a:chOff x="6935211" y="3458043"/>
            <a:chExt cx="3061762" cy="651068"/>
          </a:xfrm>
        </p:grpSpPr>
        <p:sp>
          <p:nvSpPr>
            <p:cNvPr id="250" name="Rounded Rectangle 249"/>
            <p:cNvSpPr/>
            <p:nvPr/>
          </p:nvSpPr>
          <p:spPr>
            <a:xfrm>
              <a:off x="7451613" y="3458043"/>
              <a:ext cx="1332959" cy="373734"/>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EVALUATION</a:t>
              </a:r>
              <a:endParaRPr lang="en-US" sz="1400" b="1" dirty="0">
                <a:solidFill>
                  <a:schemeClr val="accent6">
                    <a:lumMod val="50000"/>
                  </a:schemeClr>
                </a:solidFill>
                <a:latin typeface="Gill Sans MT" panose="020B0502020104020203" pitchFamily="34" charset="0"/>
              </a:endParaRPr>
            </a:p>
          </p:txBody>
        </p:sp>
        <p:sp>
          <p:nvSpPr>
            <p:cNvPr id="251" name="Content Placeholder 2"/>
            <p:cNvSpPr txBox="1">
              <a:spLocks/>
            </p:cNvSpPr>
            <p:nvPr/>
          </p:nvSpPr>
          <p:spPr>
            <a:xfrm>
              <a:off x="9161377" y="3550640"/>
              <a:ext cx="83559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Stats</a:t>
              </a:r>
              <a:endParaRPr lang="en-US" sz="1600" dirty="0">
                <a:latin typeface="Gill Sans MT" panose="020B0502020104020203" pitchFamily="34" charset="0"/>
              </a:endParaRPr>
            </a:p>
          </p:txBody>
        </p:sp>
        <p:cxnSp>
          <p:nvCxnSpPr>
            <p:cNvPr id="252" name="Elbow Connector 371"/>
            <p:cNvCxnSpPr>
              <a:endCxn id="250" idx="1"/>
            </p:cNvCxnSpPr>
            <p:nvPr/>
          </p:nvCxnSpPr>
          <p:spPr>
            <a:xfrm flipV="1">
              <a:off x="6935211" y="3644910"/>
              <a:ext cx="516402" cy="464201"/>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3" name="Oval 252"/>
            <p:cNvSpPr/>
            <p:nvPr/>
          </p:nvSpPr>
          <p:spPr>
            <a:xfrm>
              <a:off x="9300356" y="353701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254" name="Elbow Connector 253"/>
            <p:cNvCxnSpPr>
              <a:stCxn id="250" idx="3"/>
              <a:endCxn id="253" idx="2"/>
            </p:cNvCxnSpPr>
            <p:nvPr/>
          </p:nvCxnSpPr>
          <p:spPr>
            <a:xfrm>
              <a:off x="8784572" y="3644910"/>
              <a:ext cx="515784" cy="1413"/>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55" name="Rectangular Callout 254"/>
          <p:cNvSpPr/>
          <p:nvPr/>
        </p:nvSpPr>
        <p:spPr>
          <a:xfrm>
            <a:off x="8879936" y="4016504"/>
            <a:ext cx="3256813" cy="696852"/>
          </a:xfrm>
          <a:prstGeom prst="wedgeRectCallout">
            <a:avLst>
              <a:gd name="adj1" fmla="val -59592"/>
              <a:gd name="adj2" fmla="val -7991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smtClean="0">
                <a:solidFill>
                  <a:schemeClr val="tx1"/>
                </a:solidFill>
              </a:rPr>
              <a:t>Evaluation Metrics:</a:t>
            </a:r>
          </a:p>
          <a:p>
            <a:pPr marL="285750" indent="-285750">
              <a:buFontTx/>
              <a:buChar char="-"/>
            </a:pPr>
            <a:r>
              <a:rPr lang="en-US" dirty="0" smtClean="0">
                <a:solidFill>
                  <a:schemeClr val="tx1"/>
                </a:solidFill>
              </a:rPr>
              <a:t>Mean Square Error (MSE)</a:t>
            </a:r>
          </a:p>
        </p:txBody>
      </p:sp>
    </p:spTree>
    <p:extLst>
      <p:ext uri="{BB962C8B-B14F-4D97-AF65-F5344CB8AC3E}">
        <p14:creationId xmlns:p14="http://schemas.microsoft.com/office/powerpoint/2010/main" val="176933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Effect transition="in" filter="fade">
                                      <p:cBhvr>
                                        <p:cTn id="10" dur="500"/>
                                        <p:tgtEl>
                                          <p:spTgt spid="356"/>
                                        </p:tgtEl>
                                      </p:cBhvr>
                                    </p:animEffect>
                                  </p:childTnLst>
                                </p:cTn>
                              </p:par>
                              <p:par>
                                <p:cTn id="11" presetID="10" presetClass="entr" presetSubtype="0" fill="hold" nodeType="withEffect">
                                  <p:stCondLst>
                                    <p:cond delay="0"/>
                                  </p:stCondLst>
                                  <p:childTnLst>
                                    <p:set>
                                      <p:cBhvr>
                                        <p:cTn id="12" dur="1" fill="hold">
                                          <p:stCondLst>
                                            <p:cond delay="0"/>
                                          </p:stCondLst>
                                        </p:cTn>
                                        <p:tgtEl>
                                          <p:spTgt spid="361"/>
                                        </p:tgtEl>
                                        <p:attrNameLst>
                                          <p:attrName>style.visibility</p:attrName>
                                        </p:attrNameLst>
                                      </p:cBhvr>
                                      <p:to>
                                        <p:strVal val="visible"/>
                                      </p:to>
                                    </p:set>
                                    <p:animEffect transition="in" filter="fade">
                                      <p:cBhvr>
                                        <p:cTn id="13" dur="500"/>
                                        <p:tgtEl>
                                          <p:spTgt spid="361"/>
                                        </p:tgtEl>
                                      </p:cBhvr>
                                    </p:animEffect>
                                  </p:childTnLst>
                                </p:cTn>
                              </p:par>
                              <p:par>
                                <p:cTn id="14" presetID="10" presetClass="entr" presetSubtype="0" fill="hold" nodeType="withEffect">
                                  <p:stCondLst>
                                    <p:cond delay="0"/>
                                  </p:stCondLst>
                                  <p:childTnLst>
                                    <p:set>
                                      <p:cBhvr>
                                        <p:cTn id="15" dur="1" fill="hold">
                                          <p:stCondLst>
                                            <p:cond delay="0"/>
                                          </p:stCondLst>
                                        </p:cTn>
                                        <p:tgtEl>
                                          <p:spTgt spid="354"/>
                                        </p:tgtEl>
                                        <p:attrNameLst>
                                          <p:attrName>style.visibility</p:attrName>
                                        </p:attrNameLst>
                                      </p:cBhvr>
                                      <p:to>
                                        <p:strVal val="visible"/>
                                      </p:to>
                                    </p:set>
                                    <p:animEffect transition="in" filter="fade">
                                      <p:cBhvr>
                                        <p:cTn id="16" dur="500"/>
                                        <p:tgtEl>
                                          <p:spTgt spid="3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7"/>
                                        </p:tgtEl>
                                        <p:attrNameLst>
                                          <p:attrName>style.visibility</p:attrName>
                                        </p:attrNameLst>
                                      </p:cBhvr>
                                      <p:to>
                                        <p:strVal val="visible"/>
                                      </p:to>
                                    </p:set>
                                    <p:animEffect transition="in" filter="fade">
                                      <p:cBhvr>
                                        <p:cTn id="21" dur="500"/>
                                        <p:tgtEl>
                                          <p:spTgt spid="2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9"/>
                                        </p:tgtEl>
                                        <p:attrNameLst>
                                          <p:attrName>style.visibility</p:attrName>
                                        </p:attrNameLst>
                                      </p:cBhvr>
                                      <p:to>
                                        <p:strVal val="visible"/>
                                      </p:to>
                                    </p:set>
                                    <p:animEffect transition="in" filter="fade">
                                      <p:cBhvr>
                                        <p:cTn id="26" dur="500"/>
                                        <p:tgtEl>
                                          <p:spTgt spid="2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5"/>
                                        </p:tgtEl>
                                        <p:attrNameLst>
                                          <p:attrName>style.visibility</p:attrName>
                                        </p:attrNameLst>
                                      </p:cBhvr>
                                      <p:to>
                                        <p:strVal val="visible"/>
                                      </p:to>
                                    </p:set>
                                    <p:animEffect transition="in" filter="fade">
                                      <p:cBhvr>
                                        <p:cTn id="31"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5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Freeform 313"/>
          <p:cNvSpPr/>
          <p:nvPr/>
        </p:nvSpPr>
        <p:spPr>
          <a:xfrm>
            <a:off x="10674" y="1202276"/>
            <a:ext cx="12209620" cy="4291529"/>
          </a:xfrm>
          <a:custGeom>
            <a:avLst/>
            <a:gdLst>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833378 w 12211291"/>
              <a:gd name="connsiteY10" fmla="*/ 2361235 h 4328931"/>
              <a:gd name="connsiteX11" fmla="*/ 11575 w 12211291"/>
              <a:gd name="connsiteY11" fmla="*/ 2361235 h 4328931"/>
              <a:gd name="connsiteX12" fmla="*/ 0 w 12211291"/>
              <a:gd name="connsiteY12"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11575 w 12211291"/>
              <a:gd name="connsiteY10" fmla="*/ 2361235 h 4328931"/>
              <a:gd name="connsiteX11" fmla="*/ 0 w 12211291"/>
              <a:gd name="connsiteY11"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0 w 12211291"/>
              <a:gd name="connsiteY10" fmla="*/ 11574 h 4328931"/>
              <a:gd name="connsiteX0" fmla="*/ 8488 w 11366339"/>
              <a:gd name="connsiteY0" fmla="*/ 1224 h 4328931"/>
              <a:gd name="connsiteX1" fmla="*/ 11354765 w 11366339"/>
              <a:gd name="connsiteY1" fmla="*/ 0 h 4328931"/>
              <a:gd name="connsiteX2" fmla="*/ 11366339 w 11366339"/>
              <a:gd name="connsiteY2" fmla="*/ 2395959 h 4328931"/>
              <a:gd name="connsiteX3" fmla="*/ 8113853 w 11366339"/>
              <a:gd name="connsiteY3" fmla="*/ 2395959 h 4328931"/>
              <a:gd name="connsiteX4" fmla="*/ 8113853 w 11366339"/>
              <a:gd name="connsiteY4" fmla="*/ 4328931 h 4328931"/>
              <a:gd name="connsiteX5" fmla="*/ 6481823 w 11366339"/>
              <a:gd name="connsiteY5" fmla="*/ 4317357 h 4328931"/>
              <a:gd name="connsiteX6" fmla="*/ 6481823 w 11366339"/>
              <a:gd name="connsiteY6" fmla="*/ 2372810 h 4328931"/>
              <a:gd name="connsiteX7" fmla="*/ 1122745 w 11366339"/>
              <a:gd name="connsiteY7" fmla="*/ 2361235 h 4328931"/>
              <a:gd name="connsiteX8" fmla="*/ 1134319 w 11366339"/>
              <a:gd name="connsiteY8" fmla="*/ 2592729 h 4328931"/>
              <a:gd name="connsiteX9" fmla="*/ 0 w 11366339"/>
              <a:gd name="connsiteY9" fmla="*/ 2592729 h 4328931"/>
              <a:gd name="connsiteX10" fmla="*/ 8488 w 11366339"/>
              <a:gd name="connsiteY10" fmla="*/ 1224 h 4328931"/>
              <a:gd name="connsiteX0" fmla="*/ 203 w 11388534"/>
              <a:gd name="connsiteY0" fmla="*/ 1224 h 4328931"/>
              <a:gd name="connsiteX1" fmla="*/ 11376960 w 11388534"/>
              <a:gd name="connsiteY1" fmla="*/ 0 h 4328931"/>
              <a:gd name="connsiteX2" fmla="*/ 11388534 w 11388534"/>
              <a:gd name="connsiteY2" fmla="*/ 2395959 h 4328931"/>
              <a:gd name="connsiteX3" fmla="*/ 8136048 w 11388534"/>
              <a:gd name="connsiteY3" fmla="*/ 2395959 h 4328931"/>
              <a:gd name="connsiteX4" fmla="*/ 8136048 w 11388534"/>
              <a:gd name="connsiteY4" fmla="*/ 4328931 h 4328931"/>
              <a:gd name="connsiteX5" fmla="*/ 6504018 w 11388534"/>
              <a:gd name="connsiteY5" fmla="*/ 4317357 h 4328931"/>
              <a:gd name="connsiteX6" fmla="*/ 6504018 w 11388534"/>
              <a:gd name="connsiteY6" fmla="*/ 2372810 h 4328931"/>
              <a:gd name="connsiteX7" fmla="*/ 1144940 w 11388534"/>
              <a:gd name="connsiteY7" fmla="*/ 2361235 h 4328931"/>
              <a:gd name="connsiteX8" fmla="*/ 1156514 w 11388534"/>
              <a:gd name="connsiteY8" fmla="*/ 2592729 h 4328931"/>
              <a:gd name="connsiteX9" fmla="*/ 22195 w 11388534"/>
              <a:gd name="connsiteY9" fmla="*/ 2592729 h 4328931"/>
              <a:gd name="connsiteX10" fmla="*/ 203 w 11388534"/>
              <a:gd name="connsiteY10" fmla="*/ 1224 h 4328931"/>
              <a:gd name="connsiteX0" fmla="*/ 662 w 11368673"/>
              <a:gd name="connsiteY0" fmla="*/ 1224 h 4328931"/>
              <a:gd name="connsiteX1" fmla="*/ 11357099 w 11368673"/>
              <a:gd name="connsiteY1" fmla="*/ 0 h 4328931"/>
              <a:gd name="connsiteX2" fmla="*/ 11368673 w 11368673"/>
              <a:gd name="connsiteY2" fmla="*/ 2395959 h 4328931"/>
              <a:gd name="connsiteX3" fmla="*/ 8116187 w 11368673"/>
              <a:gd name="connsiteY3" fmla="*/ 2395959 h 4328931"/>
              <a:gd name="connsiteX4" fmla="*/ 8116187 w 11368673"/>
              <a:gd name="connsiteY4" fmla="*/ 4328931 h 4328931"/>
              <a:gd name="connsiteX5" fmla="*/ 6484157 w 11368673"/>
              <a:gd name="connsiteY5" fmla="*/ 4317357 h 4328931"/>
              <a:gd name="connsiteX6" fmla="*/ 6484157 w 11368673"/>
              <a:gd name="connsiteY6" fmla="*/ 2372810 h 4328931"/>
              <a:gd name="connsiteX7" fmla="*/ 1125079 w 11368673"/>
              <a:gd name="connsiteY7" fmla="*/ 2361235 h 4328931"/>
              <a:gd name="connsiteX8" fmla="*/ 1136653 w 11368673"/>
              <a:gd name="connsiteY8" fmla="*/ 2592729 h 4328931"/>
              <a:gd name="connsiteX9" fmla="*/ 2334 w 11368673"/>
              <a:gd name="connsiteY9" fmla="*/ 2592729 h 4328931"/>
              <a:gd name="connsiteX10" fmla="*/ 662 w 11368673"/>
              <a:gd name="connsiteY10" fmla="*/ 1224 h 4328931"/>
              <a:gd name="connsiteX0" fmla="*/ 662 w 12200379"/>
              <a:gd name="connsiteY0" fmla="*/ 32275 h 4359982"/>
              <a:gd name="connsiteX1" fmla="*/ 12200379 w 12200379"/>
              <a:gd name="connsiteY1" fmla="*/ 0 h 4359982"/>
              <a:gd name="connsiteX2" fmla="*/ 11368673 w 12200379"/>
              <a:gd name="connsiteY2" fmla="*/ 242701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01929 w 12200379"/>
              <a:gd name="connsiteY8" fmla="*/ 3107240 h 4359982"/>
              <a:gd name="connsiteX9" fmla="*/ 2334 w 12200379"/>
              <a:gd name="connsiteY9" fmla="*/ 2623780 h 4359982"/>
              <a:gd name="connsiteX10" fmla="*/ 662 w 12200379"/>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6493398 w 12209620"/>
              <a:gd name="connsiteY6" fmla="*/ 2403861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7187879 w 12209620"/>
              <a:gd name="connsiteY3" fmla="*/ 2391635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602147 w 12209620"/>
              <a:gd name="connsiteY6" fmla="*/ 2403862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43026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78401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9620" h="4371991">
                <a:moveTo>
                  <a:pt x="9903" y="32275"/>
                </a:moveTo>
                <a:lnTo>
                  <a:pt x="12209620" y="0"/>
                </a:lnTo>
                <a:cubicBezTo>
                  <a:pt x="12207648" y="781009"/>
                  <a:pt x="12205675" y="1597392"/>
                  <a:pt x="12203703" y="2378401"/>
                </a:cubicBezTo>
                <a:lnTo>
                  <a:pt x="7187879" y="2391635"/>
                </a:lnTo>
                <a:lnTo>
                  <a:pt x="7245753" y="4371774"/>
                </a:lnTo>
                <a:lnTo>
                  <a:pt x="5567423" y="4371991"/>
                </a:lnTo>
                <a:lnTo>
                  <a:pt x="5521124" y="2403863"/>
                </a:lnTo>
                <a:lnTo>
                  <a:pt x="1134320" y="2392286"/>
                </a:lnTo>
                <a:lnTo>
                  <a:pt x="1111170" y="3107240"/>
                </a:lnTo>
                <a:lnTo>
                  <a:pt x="0" y="3095448"/>
                </a:lnTo>
                <a:cubicBezTo>
                  <a:pt x="2829" y="2231613"/>
                  <a:pt x="7074" y="896110"/>
                  <a:pt x="9903" y="32275"/>
                </a:cubicBezTo>
                <a:close/>
              </a:path>
            </a:pathLst>
          </a:custGeom>
          <a:solidFill>
            <a:srgbClr val="FFF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p:cNvSpPr/>
          <p:nvPr/>
        </p:nvSpPr>
        <p:spPr>
          <a:xfrm>
            <a:off x="3535" y="3506259"/>
            <a:ext cx="12203235" cy="2019865"/>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819860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7" fmla="*/ 0 w 12196354"/>
              <a:gd name="connsiteY7" fmla="*/ 819860 h 3124215"/>
              <a:gd name="connsiteX0" fmla="*/ 0 w 12196354"/>
              <a:gd name="connsiteY0" fmla="*/ 3124215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0" fmla="*/ 0 w 11576594"/>
              <a:gd name="connsiteY0" fmla="*/ 3140172 h 3140172"/>
              <a:gd name="connsiteX1" fmla="*/ 638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576594"/>
              <a:gd name="connsiteY0" fmla="*/ 3140172 h 3140172"/>
              <a:gd name="connsiteX1" fmla="*/ 22990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363234"/>
              <a:gd name="connsiteY0" fmla="*/ 3124215 h 3124215"/>
              <a:gd name="connsiteX1" fmla="*/ 16546 w 11363234"/>
              <a:gd name="connsiteY1" fmla="*/ 0 h 3124215"/>
              <a:gd name="connsiteX2" fmla="*/ 1099602 w 11363234"/>
              <a:gd name="connsiteY2" fmla="*/ 6095 h 3124215"/>
              <a:gd name="connsiteX3" fmla="*/ 1091474 w 11363234"/>
              <a:gd name="connsiteY3" fmla="*/ 813273 h 3124215"/>
              <a:gd name="connsiteX4" fmla="*/ 11363234 w 11363234"/>
              <a:gd name="connsiteY4" fmla="*/ 819860 h 3124215"/>
              <a:gd name="connsiteX5" fmla="*/ 11363234 w 11363234"/>
              <a:gd name="connsiteY5" fmla="*/ 3124215 h 3124215"/>
              <a:gd name="connsiteX6" fmla="*/ 0 w 11363234"/>
              <a:gd name="connsiteY6" fmla="*/ 3124215 h 3124215"/>
              <a:gd name="connsiteX0" fmla="*/ 0 w 12186194"/>
              <a:gd name="connsiteY0" fmla="*/ 3124215 h 3124215"/>
              <a:gd name="connsiteX1" fmla="*/ 16546 w 12186194"/>
              <a:gd name="connsiteY1" fmla="*/ 0 h 3124215"/>
              <a:gd name="connsiteX2" fmla="*/ 1099602 w 12186194"/>
              <a:gd name="connsiteY2" fmla="*/ 6095 h 3124215"/>
              <a:gd name="connsiteX3" fmla="*/ 1091474 w 12186194"/>
              <a:gd name="connsiteY3" fmla="*/ 813273 h 3124215"/>
              <a:gd name="connsiteX4" fmla="*/ 12186194 w 12186194"/>
              <a:gd name="connsiteY4" fmla="*/ 819860 h 3124215"/>
              <a:gd name="connsiteX5" fmla="*/ 11363234 w 12186194"/>
              <a:gd name="connsiteY5" fmla="*/ 3124215 h 3124215"/>
              <a:gd name="connsiteX6" fmla="*/ 0 w 12186194"/>
              <a:gd name="connsiteY6" fmla="*/ 3124215 h 3124215"/>
              <a:gd name="connsiteX0" fmla="*/ 0 w 12196354"/>
              <a:gd name="connsiteY0" fmla="*/ 3124215 h 3156129"/>
              <a:gd name="connsiteX1" fmla="*/ 16546 w 12196354"/>
              <a:gd name="connsiteY1" fmla="*/ 0 h 3156129"/>
              <a:gd name="connsiteX2" fmla="*/ 1099602 w 12196354"/>
              <a:gd name="connsiteY2" fmla="*/ 6095 h 3156129"/>
              <a:gd name="connsiteX3" fmla="*/ 1091474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099602 w 12196354"/>
              <a:gd name="connsiteY2" fmla="*/ 6095 h 3156129"/>
              <a:gd name="connsiteX3" fmla="*/ 1103049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103049 w 12196354"/>
              <a:gd name="connsiteY2" fmla="*/ 813273 h 3156129"/>
              <a:gd name="connsiteX3" fmla="*/ 12186194 w 12196354"/>
              <a:gd name="connsiteY3" fmla="*/ 819860 h 3156129"/>
              <a:gd name="connsiteX4" fmla="*/ 12196354 w 12196354"/>
              <a:gd name="connsiteY4" fmla="*/ 3156129 h 3156129"/>
              <a:gd name="connsiteX5" fmla="*/ 0 w 12196354"/>
              <a:gd name="connsiteY5" fmla="*/ 3124215 h 3156129"/>
              <a:gd name="connsiteX0" fmla="*/ 6881 w 12203235"/>
              <a:gd name="connsiteY0" fmla="*/ 2360712 h 2392626"/>
              <a:gd name="connsiteX1" fmla="*/ 278 w 12203235"/>
              <a:gd name="connsiteY1" fmla="*/ 0 h 2392626"/>
              <a:gd name="connsiteX2" fmla="*/ 1109930 w 12203235"/>
              <a:gd name="connsiteY2" fmla="*/ 49770 h 2392626"/>
              <a:gd name="connsiteX3" fmla="*/ 12193075 w 12203235"/>
              <a:gd name="connsiteY3" fmla="*/ 56357 h 2392626"/>
              <a:gd name="connsiteX4" fmla="*/ 12203235 w 12203235"/>
              <a:gd name="connsiteY4" fmla="*/ 2392626 h 2392626"/>
              <a:gd name="connsiteX5" fmla="*/ 6881 w 12203235"/>
              <a:gd name="connsiteY5" fmla="*/ 2360712 h 2392626"/>
              <a:gd name="connsiteX0" fmla="*/ 6881 w 12203235"/>
              <a:gd name="connsiteY0" fmla="*/ 2360712 h 2392626"/>
              <a:gd name="connsiteX1" fmla="*/ 278 w 12203235"/>
              <a:gd name="connsiteY1" fmla="*/ 0 h 2392626"/>
              <a:gd name="connsiteX2" fmla="*/ 12193075 w 12203235"/>
              <a:gd name="connsiteY2" fmla="*/ 56357 h 2392626"/>
              <a:gd name="connsiteX3" fmla="*/ 12203235 w 12203235"/>
              <a:gd name="connsiteY3" fmla="*/ 2392626 h 2392626"/>
              <a:gd name="connsiteX4" fmla="*/ 6881 w 12203235"/>
              <a:gd name="connsiteY4" fmla="*/ 2360712 h 2392626"/>
              <a:gd name="connsiteX0" fmla="*/ 6881 w 12203235"/>
              <a:gd name="connsiteY0" fmla="*/ 2342533 h 2374447"/>
              <a:gd name="connsiteX1" fmla="*/ 278 w 12203235"/>
              <a:gd name="connsiteY1" fmla="*/ 0 h 2374447"/>
              <a:gd name="connsiteX2" fmla="*/ 12193075 w 12203235"/>
              <a:gd name="connsiteY2" fmla="*/ 38178 h 2374447"/>
              <a:gd name="connsiteX3" fmla="*/ 12203235 w 12203235"/>
              <a:gd name="connsiteY3" fmla="*/ 2374447 h 2374447"/>
              <a:gd name="connsiteX4" fmla="*/ 6881 w 12203235"/>
              <a:gd name="connsiteY4" fmla="*/ 2342533 h 23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235" h="2374447">
                <a:moveTo>
                  <a:pt x="6881" y="2342533"/>
                </a:moveTo>
                <a:cubicBezTo>
                  <a:pt x="9010" y="1295809"/>
                  <a:pt x="-1851" y="1046724"/>
                  <a:pt x="278" y="0"/>
                </a:cubicBezTo>
                <a:lnTo>
                  <a:pt x="12193075" y="38178"/>
                </a:lnTo>
                <a:cubicBezTo>
                  <a:pt x="12196462" y="816934"/>
                  <a:pt x="12199848" y="1595691"/>
                  <a:pt x="12203235" y="2374447"/>
                </a:cubicBezTo>
                <a:lnTo>
                  <a:pt x="6881" y="2342533"/>
                </a:lnTo>
                <a:close/>
              </a:path>
            </a:pathLst>
          </a:custGeom>
          <a:solidFill>
            <a:srgbClr val="F8F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310"/>
          <p:cNvSpPr/>
          <p:nvPr/>
        </p:nvSpPr>
        <p:spPr>
          <a:xfrm>
            <a:off x="258" y="2893910"/>
            <a:ext cx="12218089" cy="3981869"/>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3526509 h 5830864"/>
              <a:gd name="connsiteX1" fmla="*/ 629387 w 12196354"/>
              <a:gd name="connsiteY1" fmla="*/ 3529722 h 5830864"/>
              <a:gd name="connsiteX2" fmla="*/ 626146 w 12196354"/>
              <a:gd name="connsiteY2" fmla="*/ 2706649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35383 w 12196354"/>
              <a:gd name="connsiteY2" fmla="*/ 2545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32602 h 5836957"/>
              <a:gd name="connsiteX1" fmla="*/ 629387 w 12196354"/>
              <a:gd name="connsiteY1" fmla="*/ 3535815 h 5836957"/>
              <a:gd name="connsiteX2" fmla="*/ 616910 w 12196354"/>
              <a:gd name="connsiteY2" fmla="*/ 0 h 5836957"/>
              <a:gd name="connsiteX3" fmla="*/ 1951195 w 12196354"/>
              <a:gd name="connsiteY3" fmla="*/ 6093 h 5836957"/>
              <a:gd name="connsiteX4" fmla="*/ 1924594 w 12196354"/>
              <a:gd name="connsiteY4" fmla="*/ 3526015 h 5836957"/>
              <a:gd name="connsiteX5" fmla="*/ 12196354 w 12196354"/>
              <a:gd name="connsiteY5" fmla="*/ 3532602 h 5836957"/>
              <a:gd name="connsiteX6" fmla="*/ 12196354 w 12196354"/>
              <a:gd name="connsiteY6" fmla="*/ 5836957 h 5836957"/>
              <a:gd name="connsiteX7" fmla="*/ 0 w 12196354"/>
              <a:gd name="connsiteY7" fmla="*/ 5836957 h 5836957"/>
              <a:gd name="connsiteX8" fmla="*/ 0 w 12196354"/>
              <a:gd name="connsiteY8" fmla="*/ 3532602 h 5836957"/>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9007384 w 12196354"/>
              <a:gd name="connsiteY5" fmla="*/ 3520338 h 5830864"/>
              <a:gd name="connsiteX6" fmla="*/ 12196354 w 12196354"/>
              <a:gd name="connsiteY6" fmla="*/ 3526509 h 5830864"/>
              <a:gd name="connsiteX7" fmla="*/ 12196354 w 12196354"/>
              <a:gd name="connsiteY7" fmla="*/ 5830864 h 5830864"/>
              <a:gd name="connsiteX8" fmla="*/ 0 w 12196354"/>
              <a:gd name="connsiteY8" fmla="*/ 5830864 h 5830864"/>
              <a:gd name="connsiteX9" fmla="*/ 0 w 12196354"/>
              <a:gd name="connsiteY9"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9007384 w 12196354"/>
              <a:gd name="connsiteY6" fmla="*/ 3520338 h 5830864"/>
              <a:gd name="connsiteX7" fmla="*/ 12196354 w 12196354"/>
              <a:gd name="connsiteY7" fmla="*/ 3526509 h 5830864"/>
              <a:gd name="connsiteX8" fmla="*/ 12196354 w 12196354"/>
              <a:gd name="connsiteY8" fmla="*/ 5830864 h 5830864"/>
              <a:gd name="connsiteX9" fmla="*/ 0 w 12196354"/>
              <a:gd name="connsiteY9" fmla="*/ 5830864 h 5830864"/>
              <a:gd name="connsiteX10" fmla="*/ 0 w 12196354"/>
              <a:gd name="connsiteY10"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3520338 h 5830864"/>
              <a:gd name="connsiteX8" fmla="*/ 12196354 w 12196354"/>
              <a:gd name="connsiteY8" fmla="*/ 3526509 h 5830864"/>
              <a:gd name="connsiteX9" fmla="*/ 12196354 w 12196354"/>
              <a:gd name="connsiteY9" fmla="*/ 5830864 h 5830864"/>
              <a:gd name="connsiteX10" fmla="*/ 0 w 12196354"/>
              <a:gd name="connsiteY10" fmla="*/ 5830864 h 5830864"/>
              <a:gd name="connsiteX11" fmla="*/ 0 w 12196354"/>
              <a:gd name="connsiteY11"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8908324 w 12196354"/>
              <a:gd name="connsiteY7" fmla="*/ 3513832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02999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65562"/>
              <a:gd name="connsiteX1" fmla="*/ 629387 w 12196354"/>
              <a:gd name="connsiteY1" fmla="*/ 3529722 h 5865562"/>
              <a:gd name="connsiteX2" fmla="*/ 616910 w 12196354"/>
              <a:gd name="connsiteY2" fmla="*/ 9680 h 5865562"/>
              <a:gd name="connsiteX3" fmla="*/ 1951195 w 12196354"/>
              <a:gd name="connsiteY3" fmla="*/ 0 h 5865562"/>
              <a:gd name="connsiteX4" fmla="*/ 1924594 w 12196354"/>
              <a:gd name="connsiteY4" fmla="*/ 3519922 h 5865562"/>
              <a:gd name="connsiteX5" fmla="*/ 7029994 w 12196354"/>
              <a:gd name="connsiteY5" fmla="*/ 3513832 h 5865562"/>
              <a:gd name="connsiteX6" fmla="*/ 7029994 w 12196354"/>
              <a:gd name="connsiteY6" fmla="*/ 1750746 h 5865562"/>
              <a:gd name="connsiteX7" fmla="*/ 9007384 w 12196354"/>
              <a:gd name="connsiteY7" fmla="*/ 1737735 h 5865562"/>
              <a:gd name="connsiteX8" fmla="*/ 9007384 w 12196354"/>
              <a:gd name="connsiteY8" fmla="*/ 3520338 h 5865562"/>
              <a:gd name="connsiteX9" fmla="*/ 12196354 w 12196354"/>
              <a:gd name="connsiteY9" fmla="*/ 3526509 h 5865562"/>
              <a:gd name="connsiteX10" fmla="*/ 12196354 w 12196354"/>
              <a:gd name="connsiteY10" fmla="*/ 5830864 h 5865562"/>
              <a:gd name="connsiteX11" fmla="*/ 599440 w 12196354"/>
              <a:gd name="connsiteY11" fmla="*/ 5865562 h 5865562"/>
              <a:gd name="connsiteX12" fmla="*/ 0 w 12196354"/>
              <a:gd name="connsiteY12" fmla="*/ 3526509 h 5865562"/>
              <a:gd name="connsiteX0" fmla="*/ 0 w 12196354"/>
              <a:gd name="connsiteY0" fmla="*/ 3526509 h 5848213"/>
              <a:gd name="connsiteX1" fmla="*/ 629387 w 12196354"/>
              <a:gd name="connsiteY1" fmla="*/ 3529722 h 5848213"/>
              <a:gd name="connsiteX2" fmla="*/ 616910 w 12196354"/>
              <a:gd name="connsiteY2" fmla="*/ 9680 h 5848213"/>
              <a:gd name="connsiteX3" fmla="*/ 1951195 w 12196354"/>
              <a:gd name="connsiteY3" fmla="*/ 0 h 5848213"/>
              <a:gd name="connsiteX4" fmla="*/ 1924594 w 12196354"/>
              <a:gd name="connsiteY4" fmla="*/ 3519922 h 5848213"/>
              <a:gd name="connsiteX5" fmla="*/ 7029994 w 12196354"/>
              <a:gd name="connsiteY5" fmla="*/ 3513832 h 5848213"/>
              <a:gd name="connsiteX6" fmla="*/ 7029994 w 12196354"/>
              <a:gd name="connsiteY6" fmla="*/ 1750746 h 5848213"/>
              <a:gd name="connsiteX7" fmla="*/ 9007384 w 12196354"/>
              <a:gd name="connsiteY7" fmla="*/ 1737735 h 5848213"/>
              <a:gd name="connsiteX8" fmla="*/ 9007384 w 12196354"/>
              <a:gd name="connsiteY8" fmla="*/ 3520338 h 5848213"/>
              <a:gd name="connsiteX9" fmla="*/ 12196354 w 12196354"/>
              <a:gd name="connsiteY9" fmla="*/ 3526509 h 5848213"/>
              <a:gd name="connsiteX10" fmla="*/ 12196354 w 12196354"/>
              <a:gd name="connsiteY10" fmla="*/ 5830864 h 5848213"/>
              <a:gd name="connsiteX11" fmla="*/ 599440 w 12196354"/>
              <a:gd name="connsiteY11" fmla="*/ 5848213 h 5848213"/>
              <a:gd name="connsiteX12" fmla="*/ 0 w 12196354"/>
              <a:gd name="connsiteY12" fmla="*/ 3526509 h 5848213"/>
              <a:gd name="connsiteX0" fmla="*/ 0 w 12196354"/>
              <a:gd name="connsiteY0" fmla="*/ 3526509 h 5848213"/>
              <a:gd name="connsiteX1" fmla="*/ 616910 w 12196354"/>
              <a:gd name="connsiteY1" fmla="*/ 9680 h 5848213"/>
              <a:gd name="connsiteX2" fmla="*/ 1951195 w 12196354"/>
              <a:gd name="connsiteY2" fmla="*/ 0 h 5848213"/>
              <a:gd name="connsiteX3" fmla="*/ 1924594 w 12196354"/>
              <a:gd name="connsiteY3" fmla="*/ 3519922 h 5848213"/>
              <a:gd name="connsiteX4" fmla="*/ 7029994 w 12196354"/>
              <a:gd name="connsiteY4" fmla="*/ 3513832 h 5848213"/>
              <a:gd name="connsiteX5" fmla="*/ 7029994 w 12196354"/>
              <a:gd name="connsiteY5" fmla="*/ 1750746 h 5848213"/>
              <a:gd name="connsiteX6" fmla="*/ 9007384 w 12196354"/>
              <a:gd name="connsiteY6" fmla="*/ 1737735 h 5848213"/>
              <a:gd name="connsiteX7" fmla="*/ 9007384 w 12196354"/>
              <a:gd name="connsiteY7" fmla="*/ 3520338 h 5848213"/>
              <a:gd name="connsiteX8" fmla="*/ 12196354 w 12196354"/>
              <a:gd name="connsiteY8" fmla="*/ 3526509 h 5848213"/>
              <a:gd name="connsiteX9" fmla="*/ 12196354 w 12196354"/>
              <a:gd name="connsiteY9" fmla="*/ 5830864 h 5848213"/>
              <a:gd name="connsiteX10" fmla="*/ 599440 w 12196354"/>
              <a:gd name="connsiteY10" fmla="*/ 5848213 h 5848213"/>
              <a:gd name="connsiteX11" fmla="*/ 0 w 12196354"/>
              <a:gd name="connsiteY11" fmla="*/ 3526509 h 5848213"/>
              <a:gd name="connsiteX0" fmla="*/ 0 w 11596914"/>
              <a:gd name="connsiteY0" fmla="*/ 5848213 h 5848213"/>
              <a:gd name="connsiteX1" fmla="*/ 17470 w 11596914"/>
              <a:gd name="connsiteY1" fmla="*/ 9680 h 5848213"/>
              <a:gd name="connsiteX2" fmla="*/ 1351755 w 11596914"/>
              <a:gd name="connsiteY2" fmla="*/ 0 h 5848213"/>
              <a:gd name="connsiteX3" fmla="*/ 1325154 w 11596914"/>
              <a:gd name="connsiteY3" fmla="*/ 3519922 h 5848213"/>
              <a:gd name="connsiteX4" fmla="*/ 6430554 w 11596914"/>
              <a:gd name="connsiteY4" fmla="*/ 3513832 h 5848213"/>
              <a:gd name="connsiteX5" fmla="*/ 6430554 w 11596914"/>
              <a:gd name="connsiteY5" fmla="*/ 1750746 h 5848213"/>
              <a:gd name="connsiteX6" fmla="*/ 8407944 w 11596914"/>
              <a:gd name="connsiteY6" fmla="*/ 1737735 h 5848213"/>
              <a:gd name="connsiteX7" fmla="*/ 8407944 w 11596914"/>
              <a:gd name="connsiteY7" fmla="*/ 3520338 h 5848213"/>
              <a:gd name="connsiteX8" fmla="*/ 11596914 w 11596914"/>
              <a:gd name="connsiteY8" fmla="*/ 3526509 h 5848213"/>
              <a:gd name="connsiteX9" fmla="*/ 11596914 w 11596914"/>
              <a:gd name="connsiteY9" fmla="*/ 5830864 h 5848213"/>
              <a:gd name="connsiteX10" fmla="*/ 0 w 11596914"/>
              <a:gd name="connsiteY10" fmla="*/ 5848213 h 5848213"/>
              <a:gd name="connsiteX0" fmla="*/ 4259 w 11580853"/>
              <a:gd name="connsiteY0" fmla="*/ 5778817 h 5830864"/>
              <a:gd name="connsiteX1" fmla="*/ 1409 w 11580853"/>
              <a:gd name="connsiteY1" fmla="*/ 9680 h 5830864"/>
              <a:gd name="connsiteX2" fmla="*/ 1335694 w 11580853"/>
              <a:gd name="connsiteY2" fmla="*/ 0 h 5830864"/>
              <a:gd name="connsiteX3" fmla="*/ 1309093 w 11580853"/>
              <a:gd name="connsiteY3" fmla="*/ 3519922 h 5830864"/>
              <a:gd name="connsiteX4" fmla="*/ 6414493 w 11580853"/>
              <a:gd name="connsiteY4" fmla="*/ 3513832 h 5830864"/>
              <a:gd name="connsiteX5" fmla="*/ 6414493 w 11580853"/>
              <a:gd name="connsiteY5" fmla="*/ 1750746 h 5830864"/>
              <a:gd name="connsiteX6" fmla="*/ 8391883 w 11580853"/>
              <a:gd name="connsiteY6" fmla="*/ 1737735 h 5830864"/>
              <a:gd name="connsiteX7" fmla="*/ 8391883 w 11580853"/>
              <a:gd name="connsiteY7" fmla="*/ 3520338 h 5830864"/>
              <a:gd name="connsiteX8" fmla="*/ 11580853 w 11580853"/>
              <a:gd name="connsiteY8" fmla="*/ 3526509 h 5830864"/>
              <a:gd name="connsiteX9" fmla="*/ 11580853 w 11580853"/>
              <a:gd name="connsiteY9" fmla="*/ 5830864 h 5830864"/>
              <a:gd name="connsiteX10" fmla="*/ 4259 w 11580853"/>
              <a:gd name="connsiteY10" fmla="*/ 5778817 h 5830864"/>
              <a:gd name="connsiteX0" fmla="*/ 0 w 11576594"/>
              <a:gd name="connsiteY0" fmla="*/ 5778817 h 5830864"/>
              <a:gd name="connsiteX1" fmla="*/ 210510 w 11576594"/>
              <a:gd name="connsiteY1" fmla="*/ 9680 h 5830864"/>
              <a:gd name="connsiteX2" fmla="*/ 1331435 w 11576594"/>
              <a:gd name="connsiteY2" fmla="*/ 0 h 5830864"/>
              <a:gd name="connsiteX3" fmla="*/ 1304834 w 11576594"/>
              <a:gd name="connsiteY3" fmla="*/ 3519922 h 5830864"/>
              <a:gd name="connsiteX4" fmla="*/ 6410234 w 11576594"/>
              <a:gd name="connsiteY4" fmla="*/ 3513832 h 5830864"/>
              <a:gd name="connsiteX5" fmla="*/ 6410234 w 11576594"/>
              <a:gd name="connsiteY5" fmla="*/ 1750746 h 5830864"/>
              <a:gd name="connsiteX6" fmla="*/ 8387624 w 11576594"/>
              <a:gd name="connsiteY6" fmla="*/ 1737735 h 5830864"/>
              <a:gd name="connsiteX7" fmla="*/ 8387624 w 11576594"/>
              <a:gd name="connsiteY7" fmla="*/ 3520338 h 5830864"/>
              <a:gd name="connsiteX8" fmla="*/ 11576594 w 11576594"/>
              <a:gd name="connsiteY8" fmla="*/ 3526509 h 5830864"/>
              <a:gd name="connsiteX9" fmla="*/ 11576594 w 11576594"/>
              <a:gd name="connsiteY9" fmla="*/ 5830864 h 5830864"/>
              <a:gd name="connsiteX10" fmla="*/ 0 w 11576594"/>
              <a:gd name="connsiteY10" fmla="*/ 5778817 h 5830864"/>
              <a:gd name="connsiteX0" fmla="*/ 0 w 11373394"/>
              <a:gd name="connsiteY0" fmla="*/ 5796166 h 5830864"/>
              <a:gd name="connsiteX1" fmla="*/ 7310 w 11373394"/>
              <a:gd name="connsiteY1" fmla="*/ 9680 h 5830864"/>
              <a:gd name="connsiteX2" fmla="*/ 1128235 w 11373394"/>
              <a:gd name="connsiteY2" fmla="*/ 0 h 5830864"/>
              <a:gd name="connsiteX3" fmla="*/ 1101634 w 11373394"/>
              <a:gd name="connsiteY3" fmla="*/ 3519922 h 5830864"/>
              <a:gd name="connsiteX4" fmla="*/ 6207034 w 11373394"/>
              <a:gd name="connsiteY4" fmla="*/ 3513832 h 5830864"/>
              <a:gd name="connsiteX5" fmla="*/ 6207034 w 11373394"/>
              <a:gd name="connsiteY5" fmla="*/ 1750746 h 5830864"/>
              <a:gd name="connsiteX6" fmla="*/ 8184424 w 11373394"/>
              <a:gd name="connsiteY6" fmla="*/ 1737735 h 5830864"/>
              <a:gd name="connsiteX7" fmla="*/ 8184424 w 11373394"/>
              <a:gd name="connsiteY7" fmla="*/ 3520338 h 5830864"/>
              <a:gd name="connsiteX8" fmla="*/ 11373394 w 11373394"/>
              <a:gd name="connsiteY8" fmla="*/ 3526509 h 5830864"/>
              <a:gd name="connsiteX9" fmla="*/ 11373394 w 11373394"/>
              <a:gd name="connsiteY9" fmla="*/ 5830864 h 5830864"/>
              <a:gd name="connsiteX10" fmla="*/ 0 w 11373394"/>
              <a:gd name="connsiteY10" fmla="*/ 5796166 h 5830864"/>
              <a:gd name="connsiteX0" fmla="*/ 0 w 12176034"/>
              <a:gd name="connsiteY0" fmla="*/ 5796166 h 5830864"/>
              <a:gd name="connsiteX1" fmla="*/ 7310 w 12176034"/>
              <a:gd name="connsiteY1" fmla="*/ 9680 h 5830864"/>
              <a:gd name="connsiteX2" fmla="*/ 1128235 w 12176034"/>
              <a:gd name="connsiteY2" fmla="*/ 0 h 5830864"/>
              <a:gd name="connsiteX3" fmla="*/ 1101634 w 12176034"/>
              <a:gd name="connsiteY3" fmla="*/ 3519922 h 5830864"/>
              <a:gd name="connsiteX4" fmla="*/ 6207034 w 12176034"/>
              <a:gd name="connsiteY4" fmla="*/ 3513832 h 5830864"/>
              <a:gd name="connsiteX5" fmla="*/ 6207034 w 12176034"/>
              <a:gd name="connsiteY5" fmla="*/ 1750746 h 5830864"/>
              <a:gd name="connsiteX6" fmla="*/ 8184424 w 12176034"/>
              <a:gd name="connsiteY6" fmla="*/ 1737735 h 5830864"/>
              <a:gd name="connsiteX7" fmla="*/ 8184424 w 12176034"/>
              <a:gd name="connsiteY7" fmla="*/ 3520338 h 5830864"/>
              <a:gd name="connsiteX8" fmla="*/ 12176034 w 12176034"/>
              <a:gd name="connsiteY8" fmla="*/ 3526509 h 5830864"/>
              <a:gd name="connsiteX9" fmla="*/ 11373394 w 12176034"/>
              <a:gd name="connsiteY9" fmla="*/ 5830864 h 5830864"/>
              <a:gd name="connsiteX10" fmla="*/ 0 w 1217603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6207034 w 12206514"/>
              <a:gd name="connsiteY4" fmla="*/ 3513832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7327898 w 12206514"/>
              <a:gd name="connsiteY7" fmla="*/ 3500574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6764631 h 6764631"/>
              <a:gd name="connsiteX1" fmla="*/ 7310 w 12206514"/>
              <a:gd name="connsiteY1" fmla="*/ 9680 h 6764631"/>
              <a:gd name="connsiteX2" fmla="*/ 1128235 w 12206514"/>
              <a:gd name="connsiteY2" fmla="*/ 0 h 6764631"/>
              <a:gd name="connsiteX3" fmla="*/ 1101634 w 12206514"/>
              <a:gd name="connsiteY3" fmla="*/ 3519922 h 6764631"/>
              <a:gd name="connsiteX4" fmla="*/ 5281060 w 12206514"/>
              <a:gd name="connsiteY4" fmla="*/ 3494067 h 6764631"/>
              <a:gd name="connsiteX5" fmla="*/ 5813495 w 12206514"/>
              <a:gd name="connsiteY5" fmla="*/ 1770512 h 6764631"/>
              <a:gd name="connsiteX6" fmla="*/ 6911209 w 12206514"/>
              <a:gd name="connsiteY6" fmla="*/ 1757500 h 6764631"/>
              <a:gd name="connsiteX7" fmla="*/ 7327898 w 12206514"/>
              <a:gd name="connsiteY7" fmla="*/ 3500574 h 6764631"/>
              <a:gd name="connsiteX8" fmla="*/ 12176034 w 12206514"/>
              <a:gd name="connsiteY8" fmla="*/ 3526509 h 6764631"/>
              <a:gd name="connsiteX9" fmla="*/ 12206514 w 12206514"/>
              <a:gd name="connsiteY9" fmla="*/ 5830864 h 6764631"/>
              <a:gd name="connsiteX10" fmla="*/ 0 w 12206514"/>
              <a:gd name="connsiteY10" fmla="*/ 6764631 h 6764631"/>
              <a:gd name="connsiteX0" fmla="*/ 0 w 12218089"/>
              <a:gd name="connsiteY0" fmla="*/ 6764631 h 6799329"/>
              <a:gd name="connsiteX1" fmla="*/ 7310 w 12218089"/>
              <a:gd name="connsiteY1" fmla="*/ 9680 h 6799329"/>
              <a:gd name="connsiteX2" fmla="*/ 1128235 w 12218089"/>
              <a:gd name="connsiteY2" fmla="*/ 0 h 6799329"/>
              <a:gd name="connsiteX3" fmla="*/ 1101634 w 12218089"/>
              <a:gd name="connsiteY3" fmla="*/ 3519922 h 6799329"/>
              <a:gd name="connsiteX4" fmla="*/ 5281060 w 12218089"/>
              <a:gd name="connsiteY4" fmla="*/ 3494067 h 6799329"/>
              <a:gd name="connsiteX5" fmla="*/ 5813495 w 12218089"/>
              <a:gd name="connsiteY5" fmla="*/ 1770512 h 6799329"/>
              <a:gd name="connsiteX6" fmla="*/ 6911209 w 12218089"/>
              <a:gd name="connsiteY6" fmla="*/ 1757500 h 6799329"/>
              <a:gd name="connsiteX7" fmla="*/ 7327898 w 12218089"/>
              <a:gd name="connsiteY7" fmla="*/ 3500574 h 6799329"/>
              <a:gd name="connsiteX8" fmla="*/ 12176034 w 12218089"/>
              <a:gd name="connsiteY8" fmla="*/ 3526509 h 6799329"/>
              <a:gd name="connsiteX9" fmla="*/ 12218089 w 12218089"/>
              <a:gd name="connsiteY9" fmla="*/ 6799329 h 6799329"/>
              <a:gd name="connsiteX10" fmla="*/ 0 w 12218089"/>
              <a:gd name="connsiteY10" fmla="*/ 6764631 h 679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18089" h="6799329">
                <a:moveTo>
                  <a:pt x="0" y="6764631"/>
                </a:moveTo>
                <a:cubicBezTo>
                  <a:pt x="5823" y="4818453"/>
                  <a:pt x="1487" y="1955858"/>
                  <a:pt x="7310" y="9680"/>
                </a:cubicBezTo>
                <a:lnTo>
                  <a:pt x="1128235" y="0"/>
                </a:lnTo>
                <a:cubicBezTo>
                  <a:pt x="1125526" y="269059"/>
                  <a:pt x="1104343" y="3250863"/>
                  <a:pt x="1101634" y="3519922"/>
                </a:cubicBezTo>
                <a:lnTo>
                  <a:pt x="5281060" y="3494067"/>
                </a:lnTo>
                <a:lnTo>
                  <a:pt x="5813495" y="1770512"/>
                </a:lnTo>
                <a:lnTo>
                  <a:pt x="6911209" y="1757500"/>
                </a:lnTo>
                <a:lnTo>
                  <a:pt x="7327898" y="3500574"/>
                </a:lnTo>
                <a:lnTo>
                  <a:pt x="12176034" y="3526509"/>
                </a:lnTo>
                <a:lnTo>
                  <a:pt x="12218089" y="6799329"/>
                </a:lnTo>
                <a:lnTo>
                  <a:pt x="0" y="6764631"/>
                </a:lnTo>
                <a:close/>
              </a:path>
            </a:pathLst>
          </a:cu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Group 224"/>
          <p:cNvGrpSpPr/>
          <p:nvPr/>
        </p:nvGrpSpPr>
        <p:grpSpPr>
          <a:xfrm>
            <a:off x="607493" y="4187051"/>
            <a:ext cx="8066828" cy="2093095"/>
            <a:chOff x="607493" y="4187051"/>
            <a:chExt cx="8066828" cy="2093095"/>
          </a:xfrm>
        </p:grpSpPr>
        <p:sp>
          <p:nvSpPr>
            <p:cNvPr id="228" name="Content Placeholder 2"/>
            <p:cNvSpPr txBox="1">
              <a:spLocks/>
            </p:cNvSpPr>
            <p:nvPr/>
          </p:nvSpPr>
          <p:spPr>
            <a:xfrm>
              <a:off x="610974" y="5710023"/>
              <a:ext cx="1759767"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t>PRODUCTION</a:t>
              </a:r>
            </a:p>
          </p:txBody>
        </p:sp>
        <p:cxnSp>
          <p:nvCxnSpPr>
            <p:cNvPr id="234" name="Elbow Connector 233"/>
            <p:cNvCxnSpPr>
              <a:endCxn id="287" idx="1"/>
            </p:cNvCxnSpPr>
            <p:nvPr/>
          </p:nvCxnSpPr>
          <p:spPr>
            <a:xfrm rot="16200000" flipH="1">
              <a:off x="774493" y="4020051"/>
              <a:ext cx="1392472"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5" name="Snip Diagonal Corner Rectangle 234"/>
            <p:cNvSpPr/>
            <p:nvPr/>
          </p:nvSpPr>
          <p:spPr>
            <a:xfrm>
              <a:off x="7287924" y="5446612"/>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6" name="Snip Diagonal Corner Rectangle 235"/>
            <p:cNvSpPr/>
            <p:nvPr/>
          </p:nvSpPr>
          <p:spPr>
            <a:xfrm>
              <a:off x="7185607" y="5509578"/>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7" name="Snip Diagonal Corner Rectangle 236"/>
            <p:cNvSpPr/>
            <p:nvPr/>
          </p:nvSpPr>
          <p:spPr>
            <a:xfrm>
              <a:off x="7100910" y="5588467"/>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8" name="Content Placeholder 2"/>
            <p:cNvSpPr txBox="1">
              <a:spLocks/>
            </p:cNvSpPr>
            <p:nvPr/>
          </p:nvSpPr>
          <p:spPr>
            <a:xfrm>
              <a:off x="6879935" y="6058547"/>
              <a:ext cx="179438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a:t>
              </a:r>
              <a:endParaRPr lang="en-US" sz="1600" dirty="0">
                <a:latin typeface="Gill Sans MT" panose="020B0502020104020203" pitchFamily="34" charset="0"/>
              </a:endParaRPr>
            </a:p>
          </p:txBody>
        </p:sp>
        <p:sp>
          <p:nvSpPr>
            <p:cNvPr id="239" name="Folded Corner 238"/>
            <p:cNvSpPr/>
            <p:nvPr/>
          </p:nvSpPr>
          <p:spPr>
            <a:xfrm>
              <a:off x="2528882" y="5123181"/>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40" name="Rounded Rectangle 239"/>
            <p:cNvSpPr/>
            <p:nvPr/>
          </p:nvSpPr>
          <p:spPr>
            <a:xfrm>
              <a:off x="3471312" y="5308524"/>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grpSp>
          <p:nvGrpSpPr>
            <p:cNvPr id="241" name="Group 240"/>
            <p:cNvGrpSpPr/>
            <p:nvPr/>
          </p:nvGrpSpPr>
          <p:grpSpPr>
            <a:xfrm>
              <a:off x="5166583" y="4934519"/>
              <a:ext cx="167700" cy="1140332"/>
              <a:chOff x="5303912" y="1916013"/>
              <a:chExt cx="1080120" cy="7344655"/>
            </a:xfrm>
            <a:effectLst>
              <a:outerShdw blurRad="50800" dist="38100" dir="2700000" algn="tl" rotWithShape="0">
                <a:prstClr val="black">
                  <a:alpha val="40000"/>
                </a:prstClr>
              </a:outerShdw>
            </a:effectLst>
          </p:grpSpPr>
          <p:sp>
            <p:nvSpPr>
              <p:cNvPr id="333" name="Rectangle 332"/>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4" name="Rectangle 333"/>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5" name="Rectangle 334"/>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6" name="Rectangle 335"/>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7" name="Rectangle 336"/>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38" name="Group 337"/>
              <p:cNvGrpSpPr/>
              <p:nvPr/>
            </p:nvGrpSpPr>
            <p:grpSpPr>
              <a:xfrm>
                <a:off x="5715955" y="6448020"/>
                <a:ext cx="256034" cy="1371663"/>
                <a:chOff x="7264127" y="3328658"/>
                <a:chExt cx="256034" cy="1371663"/>
              </a:xfrm>
            </p:grpSpPr>
            <p:sp>
              <p:nvSpPr>
                <p:cNvPr id="339" name="Oval 338"/>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0" name="Oval 339"/>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1" name="Oval 340"/>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42" name="Group 241"/>
            <p:cNvGrpSpPr/>
            <p:nvPr/>
          </p:nvGrpSpPr>
          <p:grpSpPr>
            <a:xfrm>
              <a:off x="5110698" y="4968506"/>
              <a:ext cx="167700" cy="1140332"/>
              <a:chOff x="5303912" y="1916013"/>
              <a:chExt cx="1080120" cy="7344655"/>
            </a:xfrm>
            <a:effectLst>
              <a:outerShdw blurRad="50800" dist="38100" dir="2700000" algn="tl" rotWithShape="0">
                <a:prstClr val="black">
                  <a:alpha val="40000"/>
                </a:prstClr>
              </a:outerShdw>
            </a:effectLst>
          </p:grpSpPr>
          <p:sp>
            <p:nvSpPr>
              <p:cNvPr id="312" name="Rectangle 311"/>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3" name="Rectangle 312"/>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6" name="Rectangle 315"/>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7" name="Rectangle 326"/>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8" name="Rectangle 327"/>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29" name="Group 328"/>
              <p:cNvGrpSpPr/>
              <p:nvPr/>
            </p:nvGrpSpPr>
            <p:grpSpPr>
              <a:xfrm>
                <a:off x="5715955" y="6448020"/>
                <a:ext cx="256034" cy="1371663"/>
                <a:chOff x="7264127" y="3328658"/>
                <a:chExt cx="256034" cy="1371663"/>
              </a:xfrm>
            </p:grpSpPr>
            <p:sp>
              <p:nvSpPr>
                <p:cNvPr id="330" name="Oval 329"/>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1" name="Oval 330"/>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2" name="Oval 331"/>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46" name="Group 245"/>
            <p:cNvGrpSpPr/>
            <p:nvPr/>
          </p:nvGrpSpPr>
          <p:grpSpPr>
            <a:xfrm>
              <a:off x="5055488" y="5026965"/>
              <a:ext cx="167700" cy="1140332"/>
              <a:chOff x="5303912" y="1916013"/>
              <a:chExt cx="1080120" cy="7344655"/>
            </a:xfrm>
            <a:effectLst>
              <a:outerShdw blurRad="50800" dist="38100" dir="2700000" algn="tl" rotWithShape="0">
                <a:prstClr val="black">
                  <a:alpha val="40000"/>
                </a:prstClr>
              </a:outerShdw>
            </a:effectLst>
          </p:grpSpPr>
          <p:sp>
            <p:nvSpPr>
              <p:cNvPr id="300" name="Rectangle 299"/>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1" name="Rectangle 300"/>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3" name="Rectangle 30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4" name="Rectangle 303"/>
              <p:cNvSpPr/>
              <p:nvPr/>
            </p:nvSpPr>
            <p:spPr>
              <a:xfrm>
                <a:off x="5303912" y="5147287"/>
                <a:ext cx="1080120" cy="108012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5" name="Rectangle 30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06" name="Group 305"/>
              <p:cNvGrpSpPr/>
              <p:nvPr/>
            </p:nvGrpSpPr>
            <p:grpSpPr>
              <a:xfrm>
                <a:off x="5715955" y="6448020"/>
                <a:ext cx="256034" cy="1371663"/>
                <a:chOff x="7264127" y="3328658"/>
                <a:chExt cx="256034" cy="1371663"/>
              </a:xfrm>
            </p:grpSpPr>
            <p:sp>
              <p:nvSpPr>
                <p:cNvPr id="307" name="Oval 30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8" name="Oval 30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9" name="Oval 30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48" name="Content Placeholder 2"/>
            <p:cNvSpPr txBox="1">
              <a:spLocks/>
            </p:cNvSpPr>
            <p:nvPr/>
          </p:nvSpPr>
          <p:spPr>
            <a:xfrm>
              <a:off x="4239068" y="5071148"/>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sp>
          <p:nvSpPr>
            <p:cNvPr id="286" name="Folded Corner 285"/>
            <p:cNvSpPr/>
            <p:nvPr/>
          </p:nvSpPr>
          <p:spPr>
            <a:xfrm>
              <a:off x="2425942" y="516505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87" name="Folded Corner 286"/>
            <p:cNvSpPr/>
            <p:nvPr/>
          </p:nvSpPr>
          <p:spPr>
            <a:xfrm>
              <a:off x="2333965" y="520777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89" name="Elbow Connector 288"/>
            <p:cNvCxnSpPr>
              <a:stCxn id="295" idx="6"/>
              <a:endCxn id="240" idx="1"/>
            </p:cNvCxnSpPr>
            <p:nvPr/>
          </p:nvCxnSpPr>
          <p:spPr>
            <a:xfrm>
              <a:off x="2985100" y="5610435"/>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Elbow Connector 291"/>
            <p:cNvCxnSpPr>
              <a:stCxn id="240" idx="3"/>
              <a:endCxn id="304" idx="1"/>
            </p:cNvCxnSpPr>
            <p:nvPr/>
          </p:nvCxnSpPr>
          <p:spPr>
            <a:xfrm flipV="1">
              <a:off x="4742663" y="5612503"/>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3" name="Oval 292"/>
            <p:cNvSpPr/>
            <p:nvPr/>
          </p:nvSpPr>
          <p:spPr>
            <a:xfrm>
              <a:off x="5057363" y="5536313"/>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5" name="Oval 294"/>
            <p:cNvSpPr/>
            <p:nvPr/>
          </p:nvSpPr>
          <p:spPr>
            <a:xfrm>
              <a:off x="2766479" y="550112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6" name="Content Placeholder 2"/>
            <p:cNvSpPr txBox="1">
              <a:spLocks/>
            </p:cNvSpPr>
            <p:nvPr/>
          </p:nvSpPr>
          <p:spPr>
            <a:xfrm>
              <a:off x="726955" y="5250046"/>
              <a:ext cx="154798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(infinite instances)</a:t>
              </a:r>
              <a:endParaRPr lang="en-US" sz="1600" dirty="0">
                <a:latin typeface="Gill Sans MT" panose="020B0502020104020203" pitchFamily="34" charset="0"/>
              </a:endParaRPr>
            </a:p>
          </p:txBody>
        </p:sp>
        <p:cxnSp>
          <p:nvCxnSpPr>
            <p:cNvPr id="298" name="Straight Arrow Connector 297"/>
            <p:cNvCxnSpPr>
              <a:stCxn id="313" idx="3"/>
            </p:cNvCxnSpPr>
            <p:nvPr/>
          </p:nvCxnSpPr>
          <p:spPr>
            <a:xfrm flipV="1">
              <a:off x="5278398" y="4636746"/>
              <a:ext cx="564328" cy="581791"/>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endCxn id="237" idx="3"/>
            </p:cNvCxnSpPr>
            <p:nvPr/>
          </p:nvCxnSpPr>
          <p:spPr>
            <a:xfrm>
              <a:off x="6934281" y="4662843"/>
              <a:ext cx="560021" cy="925624"/>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9" name="Rounded Rectangle 188"/>
          <p:cNvSpPr/>
          <p:nvPr/>
        </p:nvSpPr>
        <p:spPr>
          <a:xfrm>
            <a:off x="1767112" y="1429621"/>
            <a:ext cx="1628011" cy="3266179"/>
          </a:xfrm>
          <a:prstGeom prst="roundRect">
            <a:avLst/>
          </a:prstGeom>
          <a:noFill/>
          <a:ln>
            <a:solidFill>
              <a:schemeClr val="accent1">
                <a:lumMod val="75000"/>
              </a:schemeClr>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bg2">
                    <a:lumMod val="50000"/>
                  </a:schemeClr>
                </a:solidFill>
                <a:latin typeface="Gill Sans MT" panose="020B0502020104020203" pitchFamily="34" charset="0"/>
              </a:rPr>
              <a:t>Labeled Datasets</a:t>
            </a:r>
            <a:endParaRPr lang="en-US" sz="1400" b="1" dirty="0">
              <a:solidFill>
                <a:schemeClr val="bg2">
                  <a:lumMod val="50000"/>
                </a:schemeClr>
              </a:solidFill>
              <a:latin typeface="Gill Sans MT" panose="020B0502020104020203" pitchFamily="34" charset="0"/>
            </a:endParaRPr>
          </a:p>
        </p:txBody>
      </p:sp>
      <p:sp>
        <p:nvSpPr>
          <p:cNvPr id="2" name="Title 1"/>
          <p:cNvSpPr>
            <a:spLocks noGrp="1"/>
          </p:cNvSpPr>
          <p:nvPr>
            <p:ph type="title"/>
          </p:nvPr>
        </p:nvSpPr>
        <p:spPr>
          <a:xfrm>
            <a:off x="838200" y="181492"/>
            <a:ext cx="7683514" cy="701731"/>
          </a:xfrm>
        </p:spPr>
        <p:txBody>
          <a:bodyPr/>
          <a:lstStyle/>
          <a:p>
            <a:r>
              <a:rPr lang="en-US" dirty="0" smtClean="0"/>
              <a:t>ML </a:t>
            </a:r>
            <a:r>
              <a:rPr lang="en-US" dirty="0"/>
              <a:t>“Black Box</a:t>
            </a:r>
            <a:r>
              <a:rPr lang="en-US" dirty="0" smtClean="0"/>
              <a:t>” deconstructed</a:t>
            </a:r>
            <a:endParaRPr lang="en-US" dirty="0"/>
          </a:p>
        </p:txBody>
      </p:sp>
      <p:sp>
        <p:nvSpPr>
          <p:cNvPr id="3" name="Content Placeholder 2"/>
          <p:cNvSpPr>
            <a:spLocks noGrp="1"/>
          </p:cNvSpPr>
          <p:nvPr>
            <p:ph idx="1"/>
          </p:nvPr>
        </p:nvSpPr>
        <p:spPr>
          <a:xfrm>
            <a:off x="1278219" y="791502"/>
            <a:ext cx="4073729" cy="409709"/>
          </a:xfrm>
        </p:spPr>
        <p:txBody>
          <a:bodyPr>
            <a:noAutofit/>
          </a:bodyPr>
          <a:lstStyle/>
          <a:p>
            <a:pPr marL="0" indent="0">
              <a:buNone/>
            </a:pPr>
            <a:r>
              <a:rPr lang="en-US" sz="2800" dirty="0" smtClean="0"/>
              <a:t>Supervised Learning Model </a:t>
            </a:r>
            <a:endParaRPr lang="en-US" sz="2800" dirty="0"/>
          </a:p>
        </p:txBody>
      </p:sp>
      <p:sp>
        <p:nvSpPr>
          <p:cNvPr id="16" name="Folded Corner 15"/>
          <p:cNvSpPr/>
          <p:nvPr/>
        </p:nvSpPr>
        <p:spPr>
          <a:xfrm>
            <a:off x="2528882" y="2394636"/>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7" name="Snip Diagonal Corner Rectangle 16"/>
          <p:cNvSpPr/>
          <p:nvPr/>
        </p:nvSpPr>
        <p:spPr>
          <a:xfrm>
            <a:off x="2465435" y="1795127"/>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grpSp>
        <p:nvGrpSpPr>
          <p:cNvPr id="29" name="Group 28"/>
          <p:cNvGrpSpPr/>
          <p:nvPr/>
        </p:nvGrpSpPr>
        <p:grpSpPr>
          <a:xfrm>
            <a:off x="5166583" y="2205974"/>
            <a:ext cx="167700" cy="1140332"/>
            <a:chOff x="5303912" y="1916013"/>
            <a:chExt cx="1080120" cy="7344655"/>
          </a:xfrm>
          <a:effectLst>
            <a:outerShdw blurRad="50800" dist="38100" dir="2700000" algn="tl" rotWithShape="0">
              <a:prstClr val="black">
                <a:alpha val="40000"/>
              </a:prstClr>
            </a:outerShdw>
          </a:effectLst>
        </p:grpSpPr>
        <p:sp>
          <p:nvSpPr>
            <p:cNvPr id="19" name="Rectangle 18"/>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 name="Rectangle 19"/>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 name="Rectangle 20"/>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2" name="Rectangle 21"/>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4" name="Rectangle 23"/>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8" name="Group 27"/>
            <p:cNvGrpSpPr/>
            <p:nvPr/>
          </p:nvGrpSpPr>
          <p:grpSpPr>
            <a:xfrm>
              <a:off x="5715955" y="6448020"/>
              <a:ext cx="256034" cy="1371663"/>
              <a:chOff x="7264127" y="3328658"/>
              <a:chExt cx="256034" cy="1371663"/>
            </a:xfrm>
          </p:grpSpPr>
          <p:sp>
            <p:nvSpPr>
              <p:cNvPr id="25" name="Oval 24"/>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 name="Oval 25"/>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 name="Oval 26"/>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30" name="Group 29"/>
          <p:cNvGrpSpPr/>
          <p:nvPr/>
        </p:nvGrpSpPr>
        <p:grpSpPr>
          <a:xfrm>
            <a:off x="5110698" y="2239961"/>
            <a:ext cx="167700" cy="1140332"/>
            <a:chOff x="5303912" y="1916013"/>
            <a:chExt cx="1080120" cy="7344655"/>
          </a:xfrm>
          <a:effectLst>
            <a:outerShdw blurRad="50800" dist="38100" dir="2700000" algn="tl" rotWithShape="0">
              <a:prstClr val="black">
                <a:alpha val="40000"/>
              </a:prstClr>
            </a:outerShdw>
          </a:effectLst>
        </p:grpSpPr>
        <p:sp>
          <p:nvSpPr>
            <p:cNvPr id="31" name="Rectangle 3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 name="Rectangle 3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 name="Rectangle 3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 name="Rectangle 3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5" name="Rectangle 3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6" name="Group 35"/>
            <p:cNvGrpSpPr/>
            <p:nvPr/>
          </p:nvGrpSpPr>
          <p:grpSpPr>
            <a:xfrm>
              <a:off x="5715955" y="6448020"/>
              <a:ext cx="256034" cy="1371663"/>
              <a:chOff x="7264127" y="3328658"/>
              <a:chExt cx="256034" cy="1371663"/>
            </a:xfrm>
          </p:grpSpPr>
          <p:sp>
            <p:nvSpPr>
              <p:cNvPr id="37" name="Oval 3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8" name="Oval 3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9" name="Oval 3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1" name="Folded Corner 50"/>
          <p:cNvSpPr/>
          <p:nvPr/>
        </p:nvSpPr>
        <p:spPr>
          <a:xfrm>
            <a:off x="2425942" y="243651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2" name="Folded Corner 51"/>
          <p:cNvSpPr/>
          <p:nvPr/>
        </p:nvSpPr>
        <p:spPr>
          <a:xfrm>
            <a:off x="2333965" y="247922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3" name="Snip Diagonal Corner Rectangle 52"/>
          <p:cNvSpPr/>
          <p:nvPr/>
        </p:nvSpPr>
        <p:spPr>
          <a:xfrm>
            <a:off x="2405972" y="1831131"/>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4" name="Snip Diagonal Corner Rectangle 53"/>
          <p:cNvSpPr/>
          <p:nvPr/>
        </p:nvSpPr>
        <p:spPr>
          <a:xfrm>
            <a:off x="2333964" y="1867135"/>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5" name="Rounded Rectangle 54"/>
          <p:cNvSpPr/>
          <p:nvPr/>
        </p:nvSpPr>
        <p:spPr>
          <a:xfrm>
            <a:off x="5744292" y="1867134"/>
            <a:ext cx="1305566" cy="1468975"/>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MACHINE LEARNING</a:t>
            </a:r>
          </a:p>
          <a:p>
            <a:pPr algn="ctr"/>
            <a:r>
              <a:rPr lang="en-US" sz="1400" b="1" dirty="0" smtClean="0">
                <a:solidFill>
                  <a:schemeClr val="accent6">
                    <a:lumMod val="50000"/>
                  </a:schemeClr>
                </a:solidFill>
                <a:latin typeface="Gill Sans MT" panose="020B0502020104020203" pitchFamily="34" charset="0"/>
              </a:rPr>
              <a:t>ALGORITHM</a:t>
            </a:r>
            <a:endParaRPr lang="en-US" sz="1400" b="1" dirty="0">
              <a:solidFill>
                <a:schemeClr val="accent6">
                  <a:lumMod val="50000"/>
                </a:schemeClr>
              </a:solidFill>
              <a:latin typeface="Gill Sans MT" panose="020B0502020104020203" pitchFamily="34" charset="0"/>
            </a:endParaRPr>
          </a:p>
        </p:txBody>
      </p:sp>
      <p:sp>
        <p:nvSpPr>
          <p:cNvPr id="56" name="Rounded Rectangle 55"/>
          <p:cNvSpPr/>
          <p:nvPr/>
        </p:nvSpPr>
        <p:spPr>
          <a:xfrm>
            <a:off x="5812260" y="4065206"/>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CLASSIFIER MODEL</a:t>
            </a:r>
          </a:p>
        </p:txBody>
      </p:sp>
      <p:sp>
        <p:nvSpPr>
          <p:cNvPr id="57" name="Content Placeholder 2"/>
          <p:cNvSpPr txBox="1">
            <a:spLocks/>
          </p:cNvSpPr>
          <p:nvPr/>
        </p:nvSpPr>
        <p:spPr>
          <a:xfrm>
            <a:off x="361395" y="1966937"/>
            <a:ext cx="1375517" cy="19364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Gill Sans MT" panose="020B0502020104020203" pitchFamily="34" charset="0"/>
              </a:rPr>
              <a:t>TRAINING</a:t>
            </a:r>
            <a:endParaRPr lang="en-US" sz="1800" b="1" dirty="0">
              <a:latin typeface="Gill Sans MT" panose="020B0502020104020203" pitchFamily="34" charset="0"/>
            </a:endParaRPr>
          </a:p>
        </p:txBody>
      </p:sp>
      <p:sp>
        <p:nvSpPr>
          <p:cNvPr id="58" name="Content Placeholder 2"/>
          <p:cNvSpPr txBox="1">
            <a:spLocks/>
          </p:cNvSpPr>
          <p:nvPr/>
        </p:nvSpPr>
        <p:spPr>
          <a:xfrm>
            <a:off x="892396" y="4294597"/>
            <a:ext cx="1005578"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smtClean="0"/>
              <a:t>TEST</a:t>
            </a:r>
            <a:endParaRPr lang="en-US" sz="1800" dirty="0"/>
          </a:p>
        </p:txBody>
      </p:sp>
      <p:sp>
        <p:nvSpPr>
          <p:cNvPr id="60" name="Content Placeholder 2"/>
          <p:cNvSpPr txBox="1">
            <a:spLocks/>
          </p:cNvSpPr>
          <p:nvPr/>
        </p:nvSpPr>
        <p:spPr>
          <a:xfrm>
            <a:off x="5611121" y="4790782"/>
            <a:ext cx="1471436"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(aka,     prediction model,     learning model)</a:t>
            </a:r>
            <a:endParaRPr lang="en-US" sz="1600" dirty="0">
              <a:latin typeface="Gill Sans MT" panose="020B0502020104020203" pitchFamily="34" charset="0"/>
            </a:endParaRPr>
          </a:p>
        </p:txBody>
      </p:sp>
      <p:grpSp>
        <p:nvGrpSpPr>
          <p:cNvPr id="73" name="Group 72"/>
          <p:cNvGrpSpPr/>
          <p:nvPr/>
        </p:nvGrpSpPr>
        <p:grpSpPr>
          <a:xfrm>
            <a:off x="2985100" y="2579979"/>
            <a:ext cx="1757563" cy="608940"/>
            <a:chOff x="2985100" y="2579979"/>
            <a:chExt cx="1757563" cy="608940"/>
          </a:xfrm>
        </p:grpSpPr>
        <p:sp>
          <p:nvSpPr>
            <p:cNvPr id="18" name="Rounded Rectangle 17"/>
            <p:cNvSpPr/>
            <p:nvPr/>
          </p:nvSpPr>
          <p:spPr>
            <a:xfrm>
              <a:off x="3471312" y="2579979"/>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cxnSp>
          <p:nvCxnSpPr>
            <p:cNvPr id="66" name="Elbow Connector 65"/>
            <p:cNvCxnSpPr>
              <a:stCxn id="131" idx="6"/>
              <a:endCxn id="18" idx="1"/>
            </p:cNvCxnSpPr>
            <p:nvPr/>
          </p:nvCxnSpPr>
          <p:spPr>
            <a:xfrm>
              <a:off x="2985100" y="2881890"/>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4245933" y="2298420"/>
            <a:ext cx="977255" cy="1140332"/>
            <a:chOff x="4245933" y="2298420"/>
            <a:chExt cx="977255" cy="1140332"/>
          </a:xfrm>
        </p:grpSpPr>
        <p:grpSp>
          <p:nvGrpSpPr>
            <p:cNvPr id="40" name="Group 39"/>
            <p:cNvGrpSpPr/>
            <p:nvPr/>
          </p:nvGrpSpPr>
          <p:grpSpPr>
            <a:xfrm>
              <a:off x="5055488" y="2298420"/>
              <a:ext cx="167700" cy="1140332"/>
              <a:chOff x="5303912" y="1916013"/>
              <a:chExt cx="1080120" cy="7344655"/>
            </a:xfrm>
            <a:effectLst>
              <a:outerShdw blurRad="50800" dist="38100" dir="2700000" algn="tl" rotWithShape="0">
                <a:prstClr val="black">
                  <a:alpha val="40000"/>
                </a:prstClr>
              </a:outerShdw>
            </a:effectLst>
          </p:grpSpPr>
          <p:sp>
            <p:nvSpPr>
              <p:cNvPr id="41" name="Rectangle 4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2" name="Rectangle 4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3" name="Rectangle 4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4" name="Rectangle 4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5" name="Rectangle 4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46" name="Group 45"/>
              <p:cNvGrpSpPr/>
              <p:nvPr/>
            </p:nvGrpSpPr>
            <p:grpSpPr>
              <a:xfrm>
                <a:off x="5715955" y="6448020"/>
                <a:ext cx="256034" cy="1371663"/>
                <a:chOff x="7264127" y="3328658"/>
                <a:chExt cx="256034" cy="1371663"/>
              </a:xfrm>
            </p:grpSpPr>
            <p:sp>
              <p:nvSpPr>
                <p:cNvPr id="47" name="Oval 4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8" name="Oval 4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9" name="Oval 4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0" name="Content Placeholder 2"/>
            <p:cNvSpPr txBox="1">
              <a:spLocks/>
            </p:cNvSpPr>
            <p:nvPr/>
          </p:nvSpPr>
          <p:spPr>
            <a:xfrm>
              <a:off x="4245933" y="2312574"/>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70" name="Elbow Connector 69"/>
            <p:cNvCxnSpPr>
              <a:stCxn id="18" idx="3"/>
              <a:endCxn id="44" idx="1"/>
            </p:cNvCxnSpPr>
            <p:nvPr/>
          </p:nvCxnSpPr>
          <p:spPr>
            <a:xfrm flipV="1">
              <a:off x="4742663" y="2883958"/>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5" name="Elbow Connector 74"/>
          <p:cNvCxnSpPr>
            <a:stCxn id="54" idx="0"/>
            <a:endCxn id="76" idx="2"/>
          </p:cNvCxnSpPr>
          <p:nvPr/>
        </p:nvCxnSpPr>
        <p:spPr>
          <a:xfrm flipV="1">
            <a:off x="3179347" y="2076859"/>
            <a:ext cx="2575384" cy="2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754731" y="196754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0" name="Elbow Connector 79"/>
          <p:cNvCxnSpPr>
            <a:stCxn id="82" idx="6"/>
            <a:endCxn id="81" idx="2"/>
          </p:cNvCxnSpPr>
          <p:nvPr/>
        </p:nvCxnSpPr>
        <p:spPr>
          <a:xfrm flipV="1">
            <a:off x="5217403" y="2883848"/>
            <a:ext cx="52688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744292" y="277453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2" name="Oval 81"/>
          <p:cNvSpPr/>
          <p:nvPr/>
        </p:nvSpPr>
        <p:spPr>
          <a:xfrm>
            <a:off x="5057363" y="2807768"/>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1" name="Content Placeholder 2"/>
          <p:cNvSpPr txBox="1">
            <a:spLocks/>
          </p:cNvSpPr>
          <p:nvPr/>
        </p:nvSpPr>
        <p:spPr>
          <a:xfrm>
            <a:off x="5786798" y="1331214"/>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 the Model”</a:t>
            </a:r>
            <a:endParaRPr lang="en-US" sz="1600" dirty="0">
              <a:latin typeface="Gill Sans MT" panose="020B0502020104020203" pitchFamily="34" charset="0"/>
            </a:endParaRPr>
          </a:p>
        </p:txBody>
      </p:sp>
      <p:sp>
        <p:nvSpPr>
          <p:cNvPr id="182" name="Content Placeholder 2"/>
          <p:cNvSpPr txBox="1">
            <a:spLocks/>
          </p:cNvSpPr>
          <p:nvPr/>
        </p:nvSpPr>
        <p:spPr>
          <a:xfrm>
            <a:off x="2387149" y="3265547"/>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grpSp>
        <p:nvGrpSpPr>
          <p:cNvPr id="77" name="Group 76"/>
          <p:cNvGrpSpPr/>
          <p:nvPr/>
        </p:nvGrpSpPr>
        <p:grpSpPr>
          <a:xfrm>
            <a:off x="5378693" y="3336108"/>
            <a:ext cx="1220554" cy="729097"/>
            <a:chOff x="5378693" y="3336108"/>
            <a:chExt cx="1220554" cy="729097"/>
          </a:xfrm>
        </p:grpSpPr>
        <p:cxnSp>
          <p:nvCxnSpPr>
            <p:cNvPr id="84" name="Elbow Connector 83"/>
            <p:cNvCxnSpPr>
              <a:stCxn id="55" idx="2"/>
              <a:endCxn id="56" idx="0"/>
            </p:cNvCxnSpPr>
            <p:nvPr/>
          </p:nvCxnSpPr>
          <p:spPr>
            <a:xfrm rot="5400000">
              <a:off x="6028784" y="3696914"/>
              <a:ext cx="729097" cy="7486"/>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Content Placeholder 2"/>
            <p:cNvSpPr txBox="1">
              <a:spLocks/>
            </p:cNvSpPr>
            <p:nvPr/>
          </p:nvSpPr>
          <p:spPr>
            <a:xfrm>
              <a:off x="5378693" y="3510760"/>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grpSp>
      <p:sp>
        <p:nvSpPr>
          <p:cNvPr id="123" name="Content Placeholder 2"/>
          <p:cNvSpPr txBox="1">
            <a:spLocks/>
          </p:cNvSpPr>
          <p:nvPr/>
        </p:nvSpPr>
        <p:spPr>
          <a:xfrm>
            <a:off x="113602" y="3522254"/>
            <a:ext cx="987783"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Real-World Raw Input Data</a:t>
            </a:r>
            <a:endParaRPr lang="en-US" sz="1600" dirty="0">
              <a:latin typeface="Gill Sans MT" panose="020B0502020104020203" pitchFamily="34" charset="0"/>
            </a:endParaRPr>
          </a:p>
        </p:txBody>
      </p:sp>
      <p:cxnSp>
        <p:nvCxnSpPr>
          <p:cNvPr id="124" name="Elbow Connector 123"/>
          <p:cNvCxnSpPr>
            <a:stCxn id="123" idx="0"/>
            <a:endCxn id="52" idx="1"/>
          </p:cNvCxnSpPr>
          <p:nvPr/>
        </p:nvCxnSpPr>
        <p:spPr>
          <a:xfrm rot="5400000" flipH="1" flipV="1">
            <a:off x="1135091" y="2323381"/>
            <a:ext cx="671276"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2766479" y="277257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83" name="Group 82"/>
          <p:cNvGrpSpPr/>
          <p:nvPr/>
        </p:nvGrpSpPr>
        <p:grpSpPr>
          <a:xfrm>
            <a:off x="4239068" y="3563030"/>
            <a:ext cx="1791125" cy="1232778"/>
            <a:chOff x="4239068" y="3563030"/>
            <a:chExt cx="1791125" cy="1232778"/>
          </a:xfrm>
        </p:grpSpPr>
        <p:grpSp>
          <p:nvGrpSpPr>
            <p:cNvPr id="137" name="Group 136"/>
            <p:cNvGrpSpPr/>
            <p:nvPr/>
          </p:nvGrpSpPr>
          <p:grpSpPr>
            <a:xfrm>
              <a:off x="5166583" y="3563030"/>
              <a:ext cx="167700" cy="1140332"/>
              <a:chOff x="5303912" y="1916013"/>
              <a:chExt cx="1080120" cy="7344655"/>
            </a:xfrm>
            <a:effectLst>
              <a:outerShdw blurRad="50800" dist="38100" dir="2700000" algn="tl" rotWithShape="0">
                <a:prstClr val="black">
                  <a:alpha val="40000"/>
                </a:prstClr>
              </a:outerShdw>
            </a:effectLst>
          </p:grpSpPr>
          <p:sp>
            <p:nvSpPr>
              <p:cNvPr id="138" name="Rectangle 13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5" name="Rectangle 184"/>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8" name="Rectangle 187"/>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0" name="Rectangle 189"/>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2" name="Rectangle 19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93" name="Group 192"/>
              <p:cNvGrpSpPr/>
              <p:nvPr/>
            </p:nvGrpSpPr>
            <p:grpSpPr>
              <a:xfrm>
                <a:off x="5715955" y="6448020"/>
                <a:ext cx="256034" cy="1371663"/>
                <a:chOff x="7264127" y="3328658"/>
                <a:chExt cx="256034" cy="1371663"/>
              </a:xfrm>
            </p:grpSpPr>
            <p:sp>
              <p:nvSpPr>
                <p:cNvPr id="194" name="Oval 19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5" name="Oval 19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6" name="Oval 19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197" name="Group 196"/>
            <p:cNvGrpSpPr/>
            <p:nvPr/>
          </p:nvGrpSpPr>
          <p:grpSpPr>
            <a:xfrm>
              <a:off x="5110698" y="3597017"/>
              <a:ext cx="167700" cy="1140332"/>
              <a:chOff x="5303912" y="1916013"/>
              <a:chExt cx="1080120" cy="7344655"/>
            </a:xfrm>
            <a:effectLst>
              <a:outerShdw blurRad="50800" dist="38100" dir="2700000" algn="tl" rotWithShape="0">
                <a:prstClr val="black">
                  <a:alpha val="40000"/>
                </a:prstClr>
              </a:outerShdw>
            </a:effectLst>
          </p:grpSpPr>
          <p:sp>
            <p:nvSpPr>
              <p:cNvPr id="198" name="Rectangle 19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9" name="Rectangle 19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0" name="Rectangle 19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1" name="Rectangle 20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2" name="Rectangle 20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03" name="Group 202"/>
              <p:cNvGrpSpPr/>
              <p:nvPr/>
            </p:nvGrpSpPr>
            <p:grpSpPr>
              <a:xfrm>
                <a:off x="5715955" y="6448020"/>
                <a:ext cx="256034" cy="1371663"/>
                <a:chOff x="7264127" y="3328658"/>
                <a:chExt cx="256034" cy="1371663"/>
              </a:xfrm>
            </p:grpSpPr>
            <p:sp>
              <p:nvSpPr>
                <p:cNvPr id="204" name="Oval 20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5" name="Oval 20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6" name="Oval 20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07" name="Group 206"/>
            <p:cNvGrpSpPr/>
            <p:nvPr/>
          </p:nvGrpSpPr>
          <p:grpSpPr>
            <a:xfrm>
              <a:off x="5055488" y="3655476"/>
              <a:ext cx="167700" cy="1140332"/>
              <a:chOff x="5303912" y="1916013"/>
              <a:chExt cx="1080120" cy="7344655"/>
            </a:xfrm>
            <a:effectLst>
              <a:outerShdw blurRad="50800" dist="38100" dir="2700000" algn="tl" rotWithShape="0">
                <a:prstClr val="black">
                  <a:alpha val="40000"/>
                </a:prstClr>
              </a:outerShdw>
            </a:effectLst>
          </p:grpSpPr>
          <p:sp>
            <p:nvSpPr>
              <p:cNvPr id="208" name="Rectangle 20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9" name="Rectangle 20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0" name="Rectangle 20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1" name="Rectangle 21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2" name="Rectangle 21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13" name="Group 212"/>
              <p:cNvGrpSpPr/>
              <p:nvPr/>
            </p:nvGrpSpPr>
            <p:grpSpPr>
              <a:xfrm>
                <a:off x="5715955" y="6448020"/>
                <a:ext cx="256034" cy="1371663"/>
                <a:chOff x="7264127" y="3328658"/>
                <a:chExt cx="256034" cy="1371663"/>
              </a:xfrm>
            </p:grpSpPr>
            <p:sp>
              <p:nvSpPr>
                <p:cNvPr id="214" name="Oval 21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5" name="Oval 21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6" name="Oval 21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17" name="Content Placeholder 2"/>
            <p:cNvSpPr txBox="1">
              <a:spLocks/>
            </p:cNvSpPr>
            <p:nvPr/>
          </p:nvSpPr>
          <p:spPr>
            <a:xfrm>
              <a:off x="4239068" y="3699659"/>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221" name="Elbow Connector 220"/>
            <p:cNvCxnSpPr>
              <a:stCxn id="136" idx="3"/>
              <a:endCxn id="211" idx="1"/>
            </p:cNvCxnSpPr>
            <p:nvPr/>
          </p:nvCxnSpPr>
          <p:spPr>
            <a:xfrm flipV="1">
              <a:off x="4742663" y="4241014"/>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lbow Connector 221"/>
            <p:cNvCxnSpPr>
              <a:stCxn id="224" idx="6"/>
              <a:endCxn id="223" idx="2"/>
            </p:cNvCxnSpPr>
            <p:nvPr/>
          </p:nvCxnSpPr>
          <p:spPr>
            <a:xfrm flipV="1">
              <a:off x="5217403" y="4240904"/>
              <a:ext cx="59416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Oval 222"/>
            <p:cNvSpPr/>
            <p:nvPr/>
          </p:nvSpPr>
          <p:spPr>
            <a:xfrm>
              <a:off x="5811572" y="413159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4" name="Oval 223"/>
            <p:cNvSpPr/>
            <p:nvPr/>
          </p:nvSpPr>
          <p:spPr>
            <a:xfrm>
              <a:off x="5057363" y="4164824"/>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26" name="Content Placeholder 2"/>
          <p:cNvSpPr txBox="1">
            <a:spLocks/>
          </p:cNvSpPr>
          <p:nvPr/>
        </p:nvSpPr>
        <p:spPr>
          <a:xfrm>
            <a:off x="2335947" y="3529254"/>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(Test)</a:t>
            </a:r>
            <a:endParaRPr lang="en-US" sz="1600" dirty="0">
              <a:latin typeface="Gill Sans MT" panose="020B0502020104020203" pitchFamily="34" charset="0"/>
            </a:endParaRPr>
          </a:p>
        </p:txBody>
      </p:sp>
      <p:grpSp>
        <p:nvGrpSpPr>
          <p:cNvPr id="78" name="Group 77"/>
          <p:cNvGrpSpPr/>
          <p:nvPr/>
        </p:nvGrpSpPr>
        <p:grpSpPr>
          <a:xfrm>
            <a:off x="2333965" y="3751692"/>
            <a:ext cx="2408698" cy="828092"/>
            <a:chOff x="2333965" y="3751692"/>
            <a:chExt cx="2408698" cy="828092"/>
          </a:xfrm>
        </p:grpSpPr>
        <p:sp>
          <p:nvSpPr>
            <p:cNvPr id="135" name="Folded Corner 134"/>
            <p:cNvSpPr/>
            <p:nvPr/>
          </p:nvSpPr>
          <p:spPr>
            <a:xfrm>
              <a:off x="2528882" y="375169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36" name="Rounded Rectangle 135"/>
            <p:cNvSpPr/>
            <p:nvPr/>
          </p:nvSpPr>
          <p:spPr>
            <a:xfrm>
              <a:off x="3471312" y="3937035"/>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sp>
          <p:nvSpPr>
            <p:cNvPr id="218" name="Folded Corner 217"/>
            <p:cNvSpPr/>
            <p:nvPr/>
          </p:nvSpPr>
          <p:spPr>
            <a:xfrm>
              <a:off x="2425942" y="3793568"/>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19" name="Folded Corner 218"/>
            <p:cNvSpPr/>
            <p:nvPr/>
          </p:nvSpPr>
          <p:spPr>
            <a:xfrm>
              <a:off x="2333965" y="3836283"/>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20" name="Elbow Connector 219"/>
            <p:cNvCxnSpPr>
              <a:stCxn id="227" idx="6"/>
              <a:endCxn id="136" idx="1"/>
            </p:cNvCxnSpPr>
            <p:nvPr/>
          </p:nvCxnSpPr>
          <p:spPr>
            <a:xfrm>
              <a:off x="2985100" y="4238946"/>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p:cNvSpPr/>
            <p:nvPr/>
          </p:nvSpPr>
          <p:spPr>
            <a:xfrm>
              <a:off x="2766479" y="41296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229" name="Elbow Connector 228"/>
          <p:cNvCxnSpPr>
            <a:stCxn id="123" idx="0"/>
            <a:endCxn id="219" idx="1"/>
          </p:cNvCxnSpPr>
          <p:nvPr/>
        </p:nvCxnSpPr>
        <p:spPr>
          <a:xfrm rot="16200000" flipH="1">
            <a:off x="1127839" y="3001909"/>
            <a:ext cx="685780" cy="1726471"/>
          </a:xfrm>
          <a:prstGeom prst="bentConnector4">
            <a:avLst>
              <a:gd name="adj1" fmla="val -97852"/>
              <a:gd name="adj2" fmla="val 6430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0" name="Content Placeholder 2"/>
          <p:cNvSpPr txBox="1">
            <a:spLocks/>
          </p:cNvSpPr>
          <p:nvPr/>
        </p:nvSpPr>
        <p:spPr>
          <a:xfrm>
            <a:off x="465176" y="2348314"/>
            <a:ext cx="13574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(e.g.,             100 instances)  </a:t>
            </a:r>
            <a:endParaRPr lang="en-US" sz="1600" dirty="0">
              <a:latin typeface="Gill Sans MT" panose="020B0502020104020203" pitchFamily="34" charset="0"/>
            </a:endParaRPr>
          </a:p>
        </p:txBody>
      </p:sp>
      <p:sp>
        <p:nvSpPr>
          <p:cNvPr id="231" name="Content Placeholder 2"/>
          <p:cNvSpPr txBox="1">
            <a:spLocks/>
          </p:cNvSpPr>
          <p:nvPr/>
        </p:nvSpPr>
        <p:spPr>
          <a:xfrm>
            <a:off x="1814392" y="2995554"/>
            <a:ext cx="5868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60% Train</a:t>
            </a:r>
            <a:endParaRPr lang="en-US" sz="1600" dirty="0">
              <a:latin typeface="Gill Sans MT" panose="020B0502020104020203" pitchFamily="34" charset="0"/>
            </a:endParaRPr>
          </a:p>
        </p:txBody>
      </p:sp>
      <p:sp>
        <p:nvSpPr>
          <p:cNvPr id="232" name="Content Placeholder 2"/>
          <p:cNvSpPr txBox="1">
            <a:spLocks/>
          </p:cNvSpPr>
          <p:nvPr/>
        </p:nvSpPr>
        <p:spPr>
          <a:xfrm>
            <a:off x="1767113" y="3614684"/>
            <a:ext cx="6410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40% Test</a:t>
            </a:r>
            <a:endParaRPr lang="en-US" sz="1600" dirty="0">
              <a:latin typeface="Gill Sans MT" panose="020B0502020104020203" pitchFamily="34" charset="0"/>
            </a:endParaRPr>
          </a:p>
        </p:txBody>
      </p:sp>
      <p:grpSp>
        <p:nvGrpSpPr>
          <p:cNvPr id="85" name="Group 84"/>
          <p:cNvGrpSpPr/>
          <p:nvPr/>
        </p:nvGrpSpPr>
        <p:grpSpPr>
          <a:xfrm>
            <a:off x="6747676" y="3586674"/>
            <a:ext cx="2262438" cy="1324422"/>
            <a:chOff x="6747676" y="3586674"/>
            <a:chExt cx="2262438" cy="1324422"/>
          </a:xfrm>
        </p:grpSpPr>
        <p:sp>
          <p:nvSpPr>
            <p:cNvPr id="61" name="Snip Diagonal Corner Rectangle 60"/>
            <p:cNvSpPr/>
            <p:nvPr/>
          </p:nvSpPr>
          <p:spPr>
            <a:xfrm>
              <a:off x="7623717" y="3874069"/>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2" name="Snip Diagonal Corner Rectangle 61"/>
            <p:cNvSpPr/>
            <p:nvPr/>
          </p:nvSpPr>
          <p:spPr>
            <a:xfrm>
              <a:off x="7521400" y="3937035"/>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3" name="Snip Diagonal Corner Rectangle 62"/>
            <p:cNvSpPr/>
            <p:nvPr/>
          </p:nvSpPr>
          <p:spPr>
            <a:xfrm>
              <a:off x="7436703" y="4015924"/>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cxnSp>
          <p:nvCxnSpPr>
            <p:cNvPr id="87" name="Elbow Connector 86"/>
            <p:cNvCxnSpPr>
              <a:stCxn id="302" idx="6"/>
              <a:endCxn id="63" idx="2"/>
            </p:cNvCxnSpPr>
            <p:nvPr/>
          </p:nvCxnSpPr>
          <p:spPr>
            <a:xfrm flipV="1">
              <a:off x="6966297" y="4225669"/>
              <a:ext cx="470406" cy="4233"/>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Content Placeholder 2"/>
            <p:cNvSpPr txBox="1">
              <a:spLocks/>
            </p:cNvSpPr>
            <p:nvPr/>
          </p:nvSpPr>
          <p:spPr>
            <a:xfrm>
              <a:off x="7292110" y="4467898"/>
              <a:ext cx="17180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 vs expected label)</a:t>
              </a:r>
              <a:endParaRPr lang="en-US" sz="1600" dirty="0">
                <a:latin typeface="Gill Sans MT" panose="020B0502020104020203" pitchFamily="34" charset="0"/>
              </a:endParaRPr>
            </a:p>
          </p:txBody>
        </p:sp>
        <p:sp>
          <p:nvSpPr>
            <p:cNvPr id="187" name="Content Placeholder 2"/>
            <p:cNvSpPr txBox="1">
              <a:spLocks/>
            </p:cNvSpPr>
            <p:nvPr/>
          </p:nvSpPr>
          <p:spPr>
            <a:xfrm>
              <a:off x="7574905" y="3586674"/>
              <a:ext cx="83559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Stats</a:t>
              </a:r>
              <a:endParaRPr lang="en-US" sz="1600" dirty="0">
                <a:latin typeface="Gill Sans MT" panose="020B0502020104020203" pitchFamily="34" charset="0"/>
              </a:endParaRPr>
            </a:p>
          </p:txBody>
        </p:sp>
        <p:sp>
          <p:nvSpPr>
            <p:cNvPr id="302" name="Oval 301"/>
            <p:cNvSpPr/>
            <p:nvPr/>
          </p:nvSpPr>
          <p:spPr>
            <a:xfrm>
              <a:off x="6747676" y="412059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94" name="Oval 293"/>
          <p:cNvSpPr/>
          <p:nvPr/>
        </p:nvSpPr>
        <p:spPr>
          <a:xfrm>
            <a:off x="5842726" y="45274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7" name="Oval 296"/>
          <p:cNvSpPr/>
          <p:nvPr/>
        </p:nvSpPr>
        <p:spPr>
          <a:xfrm>
            <a:off x="6747676" y="447623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Oval 266"/>
          <p:cNvSpPr/>
          <p:nvPr/>
        </p:nvSpPr>
        <p:spPr>
          <a:xfrm>
            <a:off x="6748606" y="407709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5" name="Oval 274"/>
          <p:cNvSpPr/>
          <p:nvPr/>
        </p:nvSpPr>
        <p:spPr>
          <a:xfrm>
            <a:off x="12560568" y="182531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2" name="Oval 341"/>
          <p:cNvSpPr/>
          <p:nvPr/>
        </p:nvSpPr>
        <p:spPr>
          <a:xfrm>
            <a:off x="6293824" y="310414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1" name="Oval 290"/>
          <p:cNvSpPr/>
          <p:nvPr/>
        </p:nvSpPr>
        <p:spPr>
          <a:xfrm>
            <a:off x="6284544" y="338261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7" name="Group 6"/>
          <p:cNvGrpSpPr/>
          <p:nvPr/>
        </p:nvGrpSpPr>
        <p:grpSpPr>
          <a:xfrm>
            <a:off x="5744292" y="1268760"/>
            <a:ext cx="3716327" cy="2098179"/>
            <a:chOff x="5744292" y="1268760"/>
            <a:chExt cx="3716327" cy="2098179"/>
          </a:xfrm>
        </p:grpSpPr>
        <p:sp>
          <p:nvSpPr>
            <p:cNvPr id="310" name="Rounded Rectangle 309"/>
            <p:cNvSpPr/>
            <p:nvPr/>
          </p:nvSpPr>
          <p:spPr>
            <a:xfrm>
              <a:off x="5744292" y="1268760"/>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sp>
          <p:nvSpPr>
            <p:cNvPr id="343" name="Rounded Rectangle 342"/>
            <p:cNvSpPr/>
            <p:nvPr/>
          </p:nvSpPr>
          <p:spPr>
            <a:xfrm>
              <a:off x="6372438" y="167132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p:grpSp>
          <p:nvGrpSpPr>
            <p:cNvPr id="344" name="Group 343"/>
            <p:cNvGrpSpPr/>
            <p:nvPr/>
          </p:nvGrpSpPr>
          <p:grpSpPr>
            <a:xfrm>
              <a:off x="8267499" y="2280268"/>
              <a:ext cx="1154657" cy="935466"/>
              <a:chOff x="4881711" y="2591791"/>
              <a:chExt cx="1154657" cy="935466"/>
            </a:xfrm>
          </p:grpSpPr>
          <p:sp>
            <p:nvSpPr>
              <p:cNvPr id="345" name="Rounded Rectangle 344"/>
              <p:cNvSpPr/>
              <p:nvPr/>
            </p:nvSpPr>
            <p:spPr>
              <a:xfrm>
                <a:off x="4881711" y="2918317"/>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STOPPING CRITERIA</a:t>
                </a:r>
                <a:endParaRPr lang="en-US" sz="1400" b="1" dirty="0">
                  <a:solidFill>
                    <a:schemeClr val="bg1"/>
                  </a:solidFill>
                  <a:latin typeface="Gill Sans MT" panose="020B0502020104020203" pitchFamily="34" charset="0"/>
                </a:endParaRPr>
              </a:p>
            </p:txBody>
          </p:sp>
          <p:cxnSp>
            <p:nvCxnSpPr>
              <p:cNvPr id="346" name="Elbow Connector 345"/>
              <p:cNvCxnSpPr>
                <a:stCxn id="345" idx="0"/>
                <a:endCxn id="352" idx="2"/>
              </p:cNvCxnSpPr>
              <p:nvPr/>
            </p:nvCxnSpPr>
            <p:spPr>
              <a:xfrm rot="16200000" flipV="1">
                <a:off x="5174160" y="2633436"/>
                <a:ext cx="326526" cy="243235"/>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a:off x="6785936" y="2061646"/>
              <a:ext cx="1412403" cy="1160559"/>
              <a:chOff x="3632220" y="2373169"/>
              <a:chExt cx="1412403" cy="1160559"/>
            </a:xfrm>
          </p:grpSpPr>
          <p:sp>
            <p:nvSpPr>
              <p:cNvPr id="348" name="Rounded Rectangle 347"/>
              <p:cNvSpPr/>
              <p:nvPr/>
            </p:nvSpPr>
            <p:spPr>
              <a:xfrm>
                <a:off x="3632220" y="292478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INITIALIZE</a:t>
                </a:r>
                <a:endParaRPr lang="en-US" sz="1400" b="1" dirty="0">
                  <a:solidFill>
                    <a:schemeClr val="bg1"/>
                  </a:solidFill>
                  <a:latin typeface="Gill Sans MT" panose="020B0502020104020203" pitchFamily="34" charset="0"/>
                </a:endParaRPr>
              </a:p>
            </p:txBody>
          </p:sp>
          <p:cxnSp>
            <p:nvCxnSpPr>
              <p:cNvPr id="349" name="Elbow Connector 348"/>
              <p:cNvCxnSpPr>
                <a:stCxn id="348" idx="3"/>
                <a:endCxn id="350" idx="4"/>
              </p:cNvCxnSpPr>
              <p:nvPr/>
            </p:nvCxnSpPr>
            <p:spPr>
              <a:xfrm flipV="1">
                <a:off x="4786877" y="2591790"/>
                <a:ext cx="148436" cy="637468"/>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0" name="Oval 349"/>
              <p:cNvSpPr/>
              <p:nvPr/>
            </p:nvSpPr>
            <p:spPr>
              <a:xfrm>
                <a:off x="4826002"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51" name="Group 350"/>
            <p:cNvGrpSpPr/>
            <p:nvPr/>
          </p:nvGrpSpPr>
          <p:grpSpPr>
            <a:xfrm>
              <a:off x="7527095" y="1671328"/>
              <a:ext cx="1831554" cy="608940"/>
              <a:chOff x="4373379" y="1982851"/>
              <a:chExt cx="1831554" cy="608940"/>
            </a:xfrm>
          </p:grpSpPr>
          <p:sp>
            <p:nvSpPr>
              <p:cNvPr id="352" name="Rounded Rectangle 351"/>
              <p:cNvSpPr/>
              <p:nvPr/>
            </p:nvSpPr>
            <p:spPr>
              <a:xfrm>
                <a:off x="4690821" y="1982851"/>
                <a:ext cx="1514112"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OPTIMIZATION TECHNIQUE</a:t>
                </a:r>
                <a:endParaRPr lang="en-US" sz="1400" b="1" dirty="0">
                  <a:solidFill>
                    <a:schemeClr val="bg1"/>
                  </a:solidFill>
                  <a:latin typeface="Gill Sans MT" panose="020B0502020104020203" pitchFamily="34" charset="0"/>
                </a:endParaRPr>
              </a:p>
            </p:txBody>
          </p:sp>
          <p:cxnSp>
            <p:nvCxnSpPr>
              <p:cNvPr id="353" name="Elbow Connector 352"/>
              <p:cNvCxnSpPr>
                <a:stCxn id="352" idx="1"/>
              </p:cNvCxnSpPr>
              <p:nvPr/>
            </p:nvCxnSpPr>
            <p:spPr>
              <a:xfrm rot="10800000" flipV="1">
                <a:off x="4373379" y="2287321"/>
                <a:ext cx="317442" cy="153264"/>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4" name="Elbow Connector 353"/>
          <p:cNvCxnSpPr>
            <a:stCxn id="355" idx="4"/>
            <a:endCxn id="291" idx="0"/>
          </p:cNvCxnSpPr>
          <p:nvPr/>
        </p:nvCxnSpPr>
        <p:spPr>
          <a:xfrm rot="5400000">
            <a:off x="5950555" y="2720172"/>
            <a:ext cx="1105745" cy="219144"/>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5" name="Oval 354"/>
          <p:cNvSpPr/>
          <p:nvPr/>
        </p:nvSpPr>
        <p:spPr>
          <a:xfrm>
            <a:off x="6503688" y="20582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56" name="Elbow Connector 355"/>
          <p:cNvCxnSpPr>
            <a:stCxn id="357" idx="6"/>
            <a:endCxn id="358" idx="2"/>
          </p:cNvCxnSpPr>
          <p:nvPr/>
        </p:nvCxnSpPr>
        <p:spPr>
          <a:xfrm flipV="1">
            <a:off x="5759139" y="1832700"/>
            <a:ext cx="616996" cy="233076"/>
          </a:xfrm>
          <a:prstGeom prst="bentConnector3">
            <a:avLst>
              <a:gd name="adj1" fmla="val 2036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7" name="Oval 356"/>
          <p:cNvSpPr/>
          <p:nvPr/>
        </p:nvSpPr>
        <p:spPr>
          <a:xfrm>
            <a:off x="5540518" y="195646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8" name="Oval 357"/>
          <p:cNvSpPr/>
          <p:nvPr/>
        </p:nvSpPr>
        <p:spPr>
          <a:xfrm>
            <a:off x="6376135" y="172338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9" name="Oval 358"/>
          <p:cNvSpPr/>
          <p:nvPr/>
        </p:nvSpPr>
        <p:spPr>
          <a:xfrm>
            <a:off x="6376135" y="197802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61" name="Elbow Connector 360"/>
          <p:cNvCxnSpPr>
            <a:stCxn id="362" idx="6"/>
            <a:endCxn id="359" idx="2"/>
          </p:cNvCxnSpPr>
          <p:nvPr/>
        </p:nvCxnSpPr>
        <p:spPr>
          <a:xfrm flipV="1">
            <a:off x="5759139" y="2087337"/>
            <a:ext cx="616996" cy="79641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2" name="Oval 361"/>
          <p:cNvSpPr/>
          <p:nvPr/>
        </p:nvSpPr>
        <p:spPr>
          <a:xfrm>
            <a:off x="5540518" y="277443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9" name="Oval 368"/>
          <p:cNvSpPr/>
          <p:nvPr/>
        </p:nvSpPr>
        <p:spPr>
          <a:xfrm>
            <a:off x="13333770" y="94472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0" name="Oval 369"/>
          <p:cNvSpPr/>
          <p:nvPr/>
        </p:nvSpPr>
        <p:spPr>
          <a:xfrm>
            <a:off x="13323331" y="175171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1" name="Oval 370"/>
          <p:cNvSpPr/>
          <p:nvPr/>
        </p:nvSpPr>
        <p:spPr>
          <a:xfrm>
            <a:off x="14082727" y="103543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3" name="Oval 372"/>
          <p:cNvSpPr/>
          <p:nvPr/>
        </p:nvSpPr>
        <p:spPr>
          <a:xfrm>
            <a:off x="12433015" y="125405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4" name="Oval 373"/>
          <p:cNvSpPr/>
          <p:nvPr/>
        </p:nvSpPr>
        <p:spPr>
          <a:xfrm>
            <a:off x="13684365" y="-5336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4" name="Group 3"/>
          <p:cNvGrpSpPr/>
          <p:nvPr/>
        </p:nvGrpSpPr>
        <p:grpSpPr>
          <a:xfrm>
            <a:off x="6935211" y="3458043"/>
            <a:ext cx="3061762" cy="651068"/>
            <a:chOff x="6935211" y="3458043"/>
            <a:chExt cx="3061762" cy="651068"/>
          </a:xfrm>
        </p:grpSpPr>
        <p:sp>
          <p:nvSpPr>
            <p:cNvPr id="367" name="Rounded Rectangle 366"/>
            <p:cNvSpPr/>
            <p:nvPr/>
          </p:nvSpPr>
          <p:spPr>
            <a:xfrm>
              <a:off x="7451613" y="3458043"/>
              <a:ext cx="1332959" cy="373734"/>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EVALUATION</a:t>
              </a:r>
              <a:endParaRPr lang="en-US" sz="1400" b="1" dirty="0">
                <a:solidFill>
                  <a:schemeClr val="accent6">
                    <a:lumMod val="50000"/>
                  </a:schemeClr>
                </a:solidFill>
                <a:latin typeface="Gill Sans MT" panose="020B0502020104020203" pitchFamily="34" charset="0"/>
              </a:endParaRPr>
            </a:p>
          </p:txBody>
        </p:sp>
        <p:sp>
          <p:nvSpPr>
            <p:cNvPr id="368" name="Content Placeholder 2"/>
            <p:cNvSpPr txBox="1">
              <a:spLocks/>
            </p:cNvSpPr>
            <p:nvPr/>
          </p:nvSpPr>
          <p:spPr>
            <a:xfrm>
              <a:off x="9161377" y="3550640"/>
              <a:ext cx="83559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Stats</a:t>
              </a:r>
              <a:endParaRPr lang="en-US" sz="1600" dirty="0">
                <a:latin typeface="Gill Sans MT" panose="020B0502020104020203" pitchFamily="34" charset="0"/>
              </a:endParaRPr>
            </a:p>
          </p:txBody>
        </p:sp>
        <p:cxnSp>
          <p:nvCxnSpPr>
            <p:cNvPr id="372" name="Elbow Connector 371"/>
            <p:cNvCxnSpPr>
              <a:stCxn id="267" idx="7"/>
              <a:endCxn id="367" idx="1"/>
            </p:cNvCxnSpPr>
            <p:nvPr/>
          </p:nvCxnSpPr>
          <p:spPr>
            <a:xfrm flipV="1">
              <a:off x="6935211" y="3644910"/>
              <a:ext cx="516402" cy="464201"/>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5" name="Oval 374"/>
            <p:cNvSpPr/>
            <p:nvPr/>
          </p:nvSpPr>
          <p:spPr>
            <a:xfrm>
              <a:off x="9300356" y="353701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76" name="Elbow Connector 375"/>
            <p:cNvCxnSpPr>
              <a:stCxn id="367" idx="3"/>
              <a:endCxn id="375" idx="2"/>
            </p:cNvCxnSpPr>
            <p:nvPr/>
          </p:nvCxnSpPr>
          <p:spPr>
            <a:xfrm>
              <a:off x="8784572" y="3644910"/>
              <a:ext cx="515784" cy="1413"/>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77" name="Oval 376"/>
          <p:cNvSpPr/>
          <p:nvPr/>
        </p:nvSpPr>
        <p:spPr>
          <a:xfrm>
            <a:off x="13119557" y="175161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3" name="Rectangular Callout 232"/>
          <p:cNvSpPr/>
          <p:nvPr/>
        </p:nvSpPr>
        <p:spPr>
          <a:xfrm>
            <a:off x="8848990" y="512676"/>
            <a:ext cx="3364919" cy="6180994"/>
          </a:xfrm>
          <a:prstGeom prst="wedgeRectCallout">
            <a:avLst>
              <a:gd name="adj1" fmla="val -70871"/>
              <a:gd name="adj2" fmla="val -121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smtClean="0">
                <a:solidFill>
                  <a:schemeClr val="tx1"/>
                </a:solidFill>
              </a:rPr>
              <a:t>Classification Metrics: (Discrete)</a:t>
            </a:r>
          </a:p>
          <a:p>
            <a:pPr marL="285750" indent="-285750">
              <a:buFontTx/>
              <a:buChar char="-"/>
            </a:pPr>
            <a:r>
              <a:rPr lang="en-US" dirty="0" smtClean="0">
                <a:solidFill>
                  <a:schemeClr val="tx1"/>
                </a:solidFill>
              </a:rPr>
              <a:t>Classification Accuracy [TP, TN, FP, FN]</a:t>
            </a:r>
          </a:p>
          <a:p>
            <a:pPr marL="285750" indent="-285750">
              <a:buFontTx/>
              <a:buChar char="-"/>
            </a:pPr>
            <a:r>
              <a:rPr lang="en-US" dirty="0" smtClean="0">
                <a:solidFill>
                  <a:schemeClr val="tx1"/>
                </a:solidFill>
              </a:rPr>
              <a:t>Recall</a:t>
            </a:r>
          </a:p>
          <a:p>
            <a:pPr marL="285750" indent="-285750">
              <a:buFontTx/>
              <a:buChar char="-"/>
            </a:pPr>
            <a:r>
              <a:rPr lang="en-US" dirty="0" smtClean="0">
                <a:solidFill>
                  <a:schemeClr val="tx1"/>
                </a:solidFill>
              </a:rPr>
              <a:t>Precision</a:t>
            </a:r>
          </a:p>
          <a:p>
            <a:pPr marL="285750" indent="-285750">
              <a:buFontTx/>
              <a:buChar char="-"/>
            </a:pPr>
            <a:r>
              <a:rPr lang="en-US" dirty="0" smtClean="0">
                <a:solidFill>
                  <a:schemeClr val="tx1"/>
                </a:solidFill>
              </a:rPr>
              <a:t>Mean average precision (MAP)</a:t>
            </a:r>
          </a:p>
          <a:p>
            <a:pPr marL="285750" indent="-285750">
              <a:buFontTx/>
              <a:buChar char="-"/>
            </a:pPr>
            <a:r>
              <a:rPr lang="en-US" dirty="0" smtClean="0">
                <a:solidFill>
                  <a:schemeClr val="tx1"/>
                </a:solidFill>
              </a:rPr>
              <a:t>F-measure</a:t>
            </a:r>
          </a:p>
          <a:p>
            <a:pPr marL="285750" indent="-285750">
              <a:buFontTx/>
              <a:buChar char="-"/>
            </a:pPr>
            <a:r>
              <a:rPr lang="en-US" dirty="0" smtClean="0">
                <a:solidFill>
                  <a:schemeClr val="tx1"/>
                </a:solidFill>
              </a:rPr>
              <a:t>Logarithmic Loss</a:t>
            </a:r>
          </a:p>
          <a:p>
            <a:pPr marL="285750" indent="-285750">
              <a:buFontTx/>
              <a:buChar char="-"/>
            </a:pPr>
            <a:r>
              <a:rPr lang="en-US" dirty="0" smtClean="0">
                <a:solidFill>
                  <a:schemeClr val="tx1"/>
                </a:solidFill>
              </a:rPr>
              <a:t>Hamming loss</a:t>
            </a:r>
          </a:p>
          <a:p>
            <a:pPr marL="285750" indent="-285750">
              <a:buFontTx/>
              <a:buChar char="-"/>
            </a:pPr>
            <a:r>
              <a:rPr lang="en-US" dirty="0" smtClean="0">
                <a:solidFill>
                  <a:schemeClr val="tx1"/>
                </a:solidFill>
              </a:rPr>
              <a:t>Weighted precision</a:t>
            </a:r>
            <a:endParaRPr lang="en-US" dirty="0">
              <a:solidFill>
                <a:schemeClr val="tx1"/>
              </a:solidFill>
            </a:endParaRPr>
          </a:p>
          <a:p>
            <a:pPr marL="285750" indent="-285750">
              <a:buFontTx/>
              <a:buChar char="-"/>
            </a:pPr>
            <a:r>
              <a:rPr lang="en-US" dirty="0" smtClean="0">
                <a:solidFill>
                  <a:schemeClr val="tx1"/>
                </a:solidFill>
              </a:rPr>
              <a:t>receiver operating characteristic (ROC)</a:t>
            </a:r>
          </a:p>
          <a:p>
            <a:pPr marL="285750" indent="-285750">
              <a:buFontTx/>
              <a:buChar char="-"/>
            </a:pPr>
            <a:r>
              <a:rPr lang="en-US" dirty="0" smtClean="0">
                <a:solidFill>
                  <a:schemeClr val="tx1"/>
                </a:solidFill>
              </a:rPr>
              <a:t>Area </a:t>
            </a:r>
            <a:r>
              <a:rPr lang="en-US" dirty="0">
                <a:solidFill>
                  <a:schemeClr val="tx1"/>
                </a:solidFill>
              </a:rPr>
              <a:t>Under ROC </a:t>
            </a:r>
            <a:r>
              <a:rPr lang="en-US" dirty="0" smtClean="0">
                <a:solidFill>
                  <a:schemeClr val="tx1"/>
                </a:solidFill>
              </a:rPr>
              <a:t>Curve or AUC</a:t>
            </a:r>
          </a:p>
          <a:p>
            <a:pPr marL="285750" indent="-285750">
              <a:buFontTx/>
              <a:buChar char="-"/>
            </a:pPr>
            <a:r>
              <a:rPr lang="en-US" dirty="0">
                <a:solidFill>
                  <a:schemeClr val="tx1"/>
                </a:solidFill>
              </a:rPr>
              <a:t>Confusion </a:t>
            </a:r>
            <a:r>
              <a:rPr lang="en-US" dirty="0" smtClean="0">
                <a:solidFill>
                  <a:schemeClr val="tx1"/>
                </a:solidFill>
              </a:rPr>
              <a:t>Matrix</a:t>
            </a:r>
          </a:p>
          <a:p>
            <a:pPr marL="285750" indent="-285750">
              <a:buFontTx/>
              <a:buChar char="-"/>
            </a:pPr>
            <a:r>
              <a:rPr lang="en-US" dirty="0" smtClean="0">
                <a:solidFill>
                  <a:schemeClr val="tx1"/>
                </a:solidFill>
              </a:rPr>
              <a:t>Classification Report</a:t>
            </a:r>
          </a:p>
          <a:p>
            <a:pPr marL="285750" indent="-285750">
              <a:buFontTx/>
              <a:buChar char="-"/>
            </a:pPr>
            <a:r>
              <a:rPr lang="en-US" dirty="0" smtClean="0">
                <a:solidFill>
                  <a:schemeClr val="tx1"/>
                </a:solidFill>
              </a:rPr>
              <a:t>Probabilities</a:t>
            </a:r>
          </a:p>
          <a:p>
            <a:pPr marL="285750" indent="-285750">
              <a:buFontTx/>
              <a:buChar char="-"/>
            </a:pPr>
            <a:r>
              <a:rPr lang="en-US" dirty="0" smtClean="0">
                <a:solidFill>
                  <a:schemeClr val="tx1"/>
                </a:solidFill>
              </a:rPr>
              <a:t>Margins</a:t>
            </a:r>
            <a:endParaRPr lang="en-US" dirty="0">
              <a:solidFill>
                <a:schemeClr val="tx1"/>
              </a:solidFill>
            </a:endParaRPr>
          </a:p>
          <a:p>
            <a:pPr marL="285750" indent="-285750">
              <a:buFontTx/>
              <a:buChar char="-"/>
            </a:pPr>
            <a:r>
              <a:rPr lang="en-US" dirty="0" smtClean="0">
                <a:solidFill>
                  <a:schemeClr val="tx1"/>
                </a:solidFill>
              </a:rPr>
              <a:t>Cost / Utility</a:t>
            </a:r>
          </a:p>
          <a:p>
            <a:pPr marL="285750" indent="-285750">
              <a:buFontTx/>
              <a:buChar char="-"/>
            </a:pPr>
            <a:r>
              <a:rPr lang="en-US" dirty="0" smtClean="0">
                <a:solidFill>
                  <a:schemeClr val="tx1"/>
                </a:solidFill>
              </a:rPr>
              <a:t>Entropy</a:t>
            </a:r>
            <a:endParaRPr lang="en-US" dirty="0">
              <a:solidFill>
                <a:schemeClr val="tx1"/>
              </a:solidFill>
            </a:endParaRPr>
          </a:p>
          <a:p>
            <a:r>
              <a:rPr lang="en-US" dirty="0">
                <a:solidFill>
                  <a:schemeClr val="tx1"/>
                </a:solidFill>
              </a:rPr>
              <a:t>	.</a:t>
            </a:r>
          </a:p>
          <a:p>
            <a:r>
              <a:rPr lang="en-US" dirty="0">
                <a:solidFill>
                  <a:schemeClr val="tx1"/>
                </a:solidFill>
              </a:rPr>
              <a:t>	.</a:t>
            </a:r>
          </a:p>
          <a:p>
            <a:r>
              <a:rPr lang="en-US" dirty="0">
                <a:solidFill>
                  <a:schemeClr val="tx1"/>
                </a:solidFill>
              </a:rPr>
              <a:t>	.</a:t>
            </a:r>
          </a:p>
        </p:txBody>
      </p:sp>
      <p:sp>
        <p:nvSpPr>
          <p:cNvPr id="243" name="Rectangular Callout 242"/>
          <p:cNvSpPr/>
          <p:nvPr/>
        </p:nvSpPr>
        <p:spPr>
          <a:xfrm>
            <a:off x="3640800" y="3683537"/>
            <a:ext cx="3617709" cy="3003196"/>
          </a:xfrm>
          <a:prstGeom prst="wedgeRectCallout">
            <a:avLst>
              <a:gd name="adj1" fmla="val 74338"/>
              <a:gd name="adj2" fmla="val -48028"/>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smtClean="0">
                <a:solidFill>
                  <a:schemeClr val="tx1"/>
                </a:solidFill>
              </a:rPr>
              <a:t>Prediction Metrics: (Continuous)</a:t>
            </a:r>
          </a:p>
          <a:p>
            <a:pPr marL="285750" indent="-285750">
              <a:buFontTx/>
              <a:buChar char="-"/>
            </a:pPr>
            <a:r>
              <a:rPr lang="en-US" dirty="0">
                <a:solidFill>
                  <a:schemeClr val="tx1"/>
                </a:solidFill>
              </a:rPr>
              <a:t>Mean Absolute </a:t>
            </a:r>
            <a:r>
              <a:rPr lang="en-US" dirty="0" smtClean="0">
                <a:solidFill>
                  <a:schemeClr val="tx1"/>
                </a:solidFill>
              </a:rPr>
              <a:t>Error (MAE)</a:t>
            </a:r>
            <a:endParaRPr lang="en-US" dirty="0">
              <a:solidFill>
                <a:schemeClr val="tx1"/>
              </a:solidFill>
            </a:endParaRPr>
          </a:p>
          <a:p>
            <a:pPr marL="285750" indent="-285750">
              <a:buFontTx/>
              <a:buChar char="-"/>
            </a:pPr>
            <a:r>
              <a:rPr lang="en-US" dirty="0">
                <a:solidFill>
                  <a:schemeClr val="tx1"/>
                </a:solidFill>
              </a:rPr>
              <a:t>Mean Squared </a:t>
            </a:r>
            <a:r>
              <a:rPr lang="en-US" dirty="0" smtClean="0">
                <a:solidFill>
                  <a:schemeClr val="tx1"/>
                </a:solidFill>
              </a:rPr>
              <a:t>Error (MSE)</a:t>
            </a:r>
          </a:p>
          <a:p>
            <a:pPr marL="285750" indent="-285750">
              <a:buFontTx/>
              <a:buChar char="-"/>
            </a:pPr>
            <a:r>
              <a:rPr lang="en-US" dirty="0" smtClean="0">
                <a:solidFill>
                  <a:schemeClr val="tx1"/>
                </a:solidFill>
              </a:rPr>
              <a:t>Root MSE (RMSE)</a:t>
            </a:r>
          </a:p>
          <a:p>
            <a:pPr marL="285750" indent="-285750">
              <a:buFontTx/>
              <a:buChar char="-"/>
            </a:pPr>
            <a:r>
              <a:rPr lang="en-US" dirty="0" smtClean="0">
                <a:solidFill>
                  <a:schemeClr val="tx1"/>
                </a:solidFill>
              </a:rPr>
              <a:t>Least Square Error (LSE)</a:t>
            </a:r>
          </a:p>
          <a:p>
            <a:pPr marL="285750" indent="-285750">
              <a:buFontTx/>
              <a:buChar char="-"/>
            </a:pPr>
            <a:r>
              <a:rPr lang="en-US" dirty="0" smtClean="0">
                <a:solidFill>
                  <a:schemeClr val="tx1"/>
                </a:solidFill>
              </a:rPr>
              <a:t>Coefficient of Determination (R</a:t>
            </a:r>
            <a:r>
              <a:rPr lang="en-US" baseline="30000" dirty="0" smtClean="0">
                <a:solidFill>
                  <a:schemeClr val="tx1"/>
                </a:solidFill>
              </a:rPr>
              <a:t>2</a:t>
            </a:r>
            <a:r>
              <a:rPr lang="en-US" dirty="0" smtClean="0">
                <a:solidFill>
                  <a:schemeClr val="tx1"/>
                </a:solidFill>
              </a:rPr>
              <a:t>)</a:t>
            </a:r>
            <a:endParaRPr lang="en-US" baseline="30000" dirty="0" smtClean="0">
              <a:solidFill>
                <a:schemeClr val="tx1"/>
              </a:solidFill>
            </a:endParaRPr>
          </a:p>
          <a:p>
            <a:pPr marL="285750" indent="-285750">
              <a:buFontTx/>
              <a:buChar char="-"/>
            </a:pPr>
            <a:r>
              <a:rPr lang="en-US" dirty="0" smtClean="0">
                <a:solidFill>
                  <a:schemeClr val="tx1"/>
                </a:solidFill>
              </a:rPr>
              <a:t>NMSE &amp; NMAE (normalized)</a:t>
            </a:r>
          </a:p>
          <a:p>
            <a:pPr marL="285750" indent="-285750">
              <a:buFontTx/>
              <a:buChar char="-"/>
            </a:pPr>
            <a:r>
              <a:rPr lang="en-US" dirty="0" smtClean="0">
                <a:solidFill>
                  <a:schemeClr val="tx1"/>
                </a:solidFill>
              </a:rPr>
              <a:t>Explained Variance</a:t>
            </a:r>
          </a:p>
          <a:p>
            <a:r>
              <a:rPr lang="en-US" dirty="0" smtClean="0">
                <a:solidFill>
                  <a:schemeClr val="tx1"/>
                </a:solidFill>
              </a:rPr>
              <a:t> 	.</a:t>
            </a:r>
          </a:p>
          <a:p>
            <a:r>
              <a:rPr lang="en-US" dirty="0" smtClean="0">
                <a:solidFill>
                  <a:schemeClr val="tx1"/>
                </a:solidFill>
              </a:rPr>
              <a:t>	.</a:t>
            </a:r>
          </a:p>
          <a:p>
            <a:r>
              <a:rPr lang="en-US" dirty="0" smtClean="0">
                <a:solidFill>
                  <a:schemeClr val="tx1"/>
                </a:solidFill>
              </a:rPr>
              <a:t>	.</a:t>
            </a:r>
          </a:p>
        </p:txBody>
      </p:sp>
      <p:sp>
        <p:nvSpPr>
          <p:cNvPr id="244" name="Rectangular Callout 243"/>
          <p:cNvSpPr/>
          <p:nvPr/>
        </p:nvSpPr>
        <p:spPr>
          <a:xfrm>
            <a:off x="339555" y="1292402"/>
            <a:ext cx="6407918" cy="2089586"/>
          </a:xfrm>
          <a:prstGeom prst="wedgeRectCallout">
            <a:avLst>
              <a:gd name="adj1" fmla="val 68026"/>
              <a:gd name="adj2" fmla="val -1502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smtClean="0">
                <a:solidFill>
                  <a:schemeClr val="tx1"/>
                </a:solidFill>
              </a:rPr>
              <a:t>Optimization Techniques:</a:t>
            </a:r>
          </a:p>
          <a:p>
            <a:pPr marL="285750" indent="-285750">
              <a:buFontTx/>
              <a:buChar char="-"/>
            </a:pPr>
            <a:r>
              <a:rPr lang="en-US" dirty="0" smtClean="0">
                <a:solidFill>
                  <a:schemeClr val="tx1"/>
                </a:solidFill>
              </a:rPr>
              <a:t>Combinatorial Optimization</a:t>
            </a:r>
          </a:p>
          <a:p>
            <a:pPr lvl="1"/>
            <a:r>
              <a:rPr lang="en-US" dirty="0" smtClean="0">
                <a:solidFill>
                  <a:schemeClr val="tx1"/>
                </a:solidFill>
              </a:rPr>
              <a:t>e.g. – Greedy search, etc.</a:t>
            </a:r>
          </a:p>
          <a:p>
            <a:pPr marL="285750" indent="-285750">
              <a:buFontTx/>
              <a:buChar char="-"/>
            </a:pPr>
            <a:r>
              <a:rPr lang="en-US" dirty="0" smtClean="0">
                <a:solidFill>
                  <a:schemeClr val="tx1"/>
                </a:solidFill>
              </a:rPr>
              <a:t>Convex Optimization</a:t>
            </a:r>
          </a:p>
          <a:p>
            <a:pPr lvl="1"/>
            <a:r>
              <a:rPr lang="en-US" dirty="0">
                <a:solidFill>
                  <a:schemeClr val="tx1"/>
                </a:solidFill>
              </a:rPr>
              <a:t>e</a:t>
            </a:r>
            <a:r>
              <a:rPr lang="en-US" dirty="0" smtClean="0">
                <a:solidFill>
                  <a:schemeClr val="tx1"/>
                </a:solidFill>
              </a:rPr>
              <a:t>.g. – Linear Least Squares in GD search, hill climbing, etc.</a:t>
            </a:r>
          </a:p>
          <a:p>
            <a:pPr marL="285750" indent="-285750">
              <a:buFontTx/>
              <a:buChar char="-"/>
            </a:pPr>
            <a:r>
              <a:rPr lang="en-US" dirty="0" smtClean="0">
                <a:solidFill>
                  <a:schemeClr val="tx1"/>
                </a:solidFill>
              </a:rPr>
              <a:t>Constrained Optimization</a:t>
            </a:r>
          </a:p>
          <a:p>
            <a:pPr lvl="1"/>
            <a:r>
              <a:rPr lang="en-US" dirty="0" smtClean="0">
                <a:solidFill>
                  <a:schemeClr val="tx1"/>
                </a:solidFill>
              </a:rPr>
              <a:t>E.g. – linear programming, etc.</a:t>
            </a:r>
          </a:p>
        </p:txBody>
      </p:sp>
    </p:spTree>
    <p:extLst>
      <p:ext uri="{BB962C8B-B14F-4D97-AF65-F5344CB8AC3E}">
        <p14:creationId xmlns:p14="http://schemas.microsoft.com/office/powerpoint/2010/main" val="12460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P spid="243" grpId="0" animBg="1"/>
      <p:bldP spid="2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2081"/>
            <a:ext cx="3430747" cy="701731"/>
          </a:xfrm>
        </p:spPr>
        <p:txBody>
          <a:bodyPr/>
          <a:lstStyle/>
          <a:p>
            <a:r>
              <a:rPr lang="en-US" dirty="0" smtClean="0"/>
              <a:t>Course Dates</a:t>
            </a:r>
            <a:endParaRPr lang="en-US" dirty="0"/>
          </a:p>
        </p:txBody>
      </p:sp>
      <p:sp>
        <p:nvSpPr>
          <p:cNvPr id="3" name="Content Placeholder 2"/>
          <p:cNvSpPr>
            <a:spLocks noGrp="1"/>
          </p:cNvSpPr>
          <p:nvPr>
            <p:ph idx="1"/>
          </p:nvPr>
        </p:nvSpPr>
        <p:spPr>
          <a:xfrm>
            <a:off x="838200" y="1340768"/>
            <a:ext cx="10515600" cy="4392488"/>
          </a:xfrm>
        </p:spPr>
        <p:txBody>
          <a:bodyPr>
            <a:normAutofit/>
          </a:bodyPr>
          <a:lstStyle/>
          <a:p>
            <a:pPr marL="0" indent="0">
              <a:buNone/>
            </a:pPr>
            <a:r>
              <a:rPr lang="en-US" sz="2800" dirty="0" smtClean="0"/>
              <a:t>October 11: Regression</a:t>
            </a:r>
            <a:endParaRPr lang="en-US" sz="2800" dirty="0"/>
          </a:p>
          <a:p>
            <a:pPr marL="0" indent="0">
              <a:buNone/>
            </a:pPr>
            <a:r>
              <a:rPr lang="en-US" sz="2800" dirty="0" smtClean="0"/>
              <a:t>October 18: Decision Trees</a:t>
            </a:r>
            <a:endParaRPr lang="en-US" sz="2800" dirty="0"/>
          </a:p>
          <a:p>
            <a:pPr marL="0" indent="0">
              <a:buNone/>
            </a:pPr>
            <a:r>
              <a:rPr lang="en-US" sz="2800" dirty="0" smtClean="0"/>
              <a:t>October 25:</a:t>
            </a:r>
          </a:p>
          <a:p>
            <a:pPr marL="685800" lvl="2">
              <a:spcBef>
                <a:spcPts val="1000"/>
              </a:spcBef>
            </a:pPr>
            <a:r>
              <a:rPr lang="en-US" dirty="0"/>
              <a:t>Instance-based </a:t>
            </a:r>
            <a:r>
              <a:rPr lang="en-US" dirty="0" smtClean="0"/>
              <a:t>Learning</a:t>
            </a:r>
            <a:endParaRPr lang="en-US" dirty="0"/>
          </a:p>
          <a:p>
            <a:pPr marL="685800" lvl="2">
              <a:spcBef>
                <a:spcPts val="1000"/>
              </a:spcBef>
            </a:pPr>
            <a:r>
              <a:rPr lang="en-US" dirty="0" smtClean="0"/>
              <a:t>Kernel </a:t>
            </a:r>
            <a:r>
              <a:rPr lang="en-US" dirty="0"/>
              <a:t>methods-based </a:t>
            </a:r>
            <a:r>
              <a:rPr lang="en-US" dirty="0" smtClean="0"/>
              <a:t>Learning</a:t>
            </a:r>
          </a:p>
          <a:p>
            <a:pPr marL="0" indent="0">
              <a:buNone/>
            </a:pPr>
            <a:r>
              <a:rPr lang="en-US" sz="2800" dirty="0" smtClean="0"/>
              <a:t>2017</a:t>
            </a:r>
            <a:endParaRPr lang="en-US" sz="2800" dirty="0"/>
          </a:p>
          <a:p>
            <a:pPr lvl="1"/>
            <a:r>
              <a:rPr lang="en-US" sz="2800" dirty="0" smtClean="0"/>
              <a:t>Bayesian Learning</a:t>
            </a:r>
          </a:p>
          <a:p>
            <a:pPr lvl="1"/>
            <a:r>
              <a:rPr lang="en-US" sz="2800" dirty="0" smtClean="0"/>
              <a:t>Neural </a:t>
            </a:r>
            <a:r>
              <a:rPr lang="en-US" sz="2800" dirty="0"/>
              <a:t>Networks</a:t>
            </a:r>
          </a:p>
          <a:p>
            <a:pPr lvl="1"/>
            <a:r>
              <a:rPr lang="en-US" sz="2800" dirty="0" smtClean="0"/>
              <a:t>Deep Learning</a:t>
            </a:r>
            <a:endParaRPr lang="en-US" sz="2800" dirty="0"/>
          </a:p>
        </p:txBody>
      </p:sp>
    </p:spTree>
    <p:extLst>
      <p:ext uri="{BB962C8B-B14F-4D97-AF65-F5344CB8AC3E}">
        <p14:creationId xmlns:p14="http://schemas.microsoft.com/office/powerpoint/2010/main" val="1678417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Freeform 313"/>
          <p:cNvSpPr/>
          <p:nvPr/>
        </p:nvSpPr>
        <p:spPr>
          <a:xfrm>
            <a:off x="10674" y="1202276"/>
            <a:ext cx="12209620" cy="4291529"/>
          </a:xfrm>
          <a:custGeom>
            <a:avLst/>
            <a:gdLst>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833378 w 12211291"/>
              <a:gd name="connsiteY10" fmla="*/ 2361235 h 4328931"/>
              <a:gd name="connsiteX11" fmla="*/ 11575 w 12211291"/>
              <a:gd name="connsiteY11" fmla="*/ 2361235 h 4328931"/>
              <a:gd name="connsiteX12" fmla="*/ 0 w 12211291"/>
              <a:gd name="connsiteY12"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11575 w 12211291"/>
              <a:gd name="connsiteY10" fmla="*/ 2361235 h 4328931"/>
              <a:gd name="connsiteX11" fmla="*/ 0 w 12211291"/>
              <a:gd name="connsiteY11" fmla="*/ 11574 h 4328931"/>
              <a:gd name="connsiteX0" fmla="*/ 0 w 12211291"/>
              <a:gd name="connsiteY0" fmla="*/ 11574 h 4328931"/>
              <a:gd name="connsiteX1" fmla="*/ 12199717 w 12211291"/>
              <a:gd name="connsiteY1" fmla="*/ 0 h 4328931"/>
              <a:gd name="connsiteX2" fmla="*/ 12211291 w 12211291"/>
              <a:gd name="connsiteY2" fmla="*/ 2395959 h 4328931"/>
              <a:gd name="connsiteX3" fmla="*/ 8958805 w 12211291"/>
              <a:gd name="connsiteY3" fmla="*/ 2395959 h 4328931"/>
              <a:gd name="connsiteX4" fmla="*/ 8958805 w 12211291"/>
              <a:gd name="connsiteY4" fmla="*/ 4328931 h 4328931"/>
              <a:gd name="connsiteX5" fmla="*/ 7326775 w 12211291"/>
              <a:gd name="connsiteY5" fmla="*/ 4317357 h 4328931"/>
              <a:gd name="connsiteX6" fmla="*/ 7326775 w 12211291"/>
              <a:gd name="connsiteY6" fmla="*/ 2372810 h 4328931"/>
              <a:gd name="connsiteX7" fmla="*/ 1967697 w 12211291"/>
              <a:gd name="connsiteY7" fmla="*/ 2361235 h 4328931"/>
              <a:gd name="connsiteX8" fmla="*/ 1979271 w 12211291"/>
              <a:gd name="connsiteY8" fmla="*/ 2592729 h 4328931"/>
              <a:gd name="connsiteX9" fmla="*/ 844952 w 12211291"/>
              <a:gd name="connsiteY9" fmla="*/ 2592729 h 4328931"/>
              <a:gd name="connsiteX10" fmla="*/ 0 w 12211291"/>
              <a:gd name="connsiteY10" fmla="*/ 11574 h 4328931"/>
              <a:gd name="connsiteX0" fmla="*/ 8488 w 11366339"/>
              <a:gd name="connsiteY0" fmla="*/ 1224 h 4328931"/>
              <a:gd name="connsiteX1" fmla="*/ 11354765 w 11366339"/>
              <a:gd name="connsiteY1" fmla="*/ 0 h 4328931"/>
              <a:gd name="connsiteX2" fmla="*/ 11366339 w 11366339"/>
              <a:gd name="connsiteY2" fmla="*/ 2395959 h 4328931"/>
              <a:gd name="connsiteX3" fmla="*/ 8113853 w 11366339"/>
              <a:gd name="connsiteY3" fmla="*/ 2395959 h 4328931"/>
              <a:gd name="connsiteX4" fmla="*/ 8113853 w 11366339"/>
              <a:gd name="connsiteY4" fmla="*/ 4328931 h 4328931"/>
              <a:gd name="connsiteX5" fmla="*/ 6481823 w 11366339"/>
              <a:gd name="connsiteY5" fmla="*/ 4317357 h 4328931"/>
              <a:gd name="connsiteX6" fmla="*/ 6481823 w 11366339"/>
              <a:gd name="connsiteY6" fmla="*/ 2372810 h 4328931"/>
              <a:gd name="connsiteX7" fmla="*/ 1122745 w 11366339"/>
              <a:gd name="connsiteY7" fmla="*/ 2361235 h 4328931"/>
              <a:gd name="connsiteX8" fmla="*/ 1134319 w 11366339"/>
              <a:gd name="connsiteY8" fmla="*/ 2592729 h 4328931"/>
              <a:gd name="connsiteX9" fmla="*/ 0 w 11366339"/>
              <a:gd name="connsiteY9" fmla="*/ 2592729 h 4328931"/>
              <a:gd name="connsiteX10" fmla="*/ 8488 w 11366339"/>
              <a:gd name="connsiteY10" fmla="*/ 1224 h 4328931"/>
              <a:gd name="connsiteX0" fmla="*/ 203 w 11388534"/>
              <a:gd name="connsiteY0" fmla="*/ 1224 h 4328931"/>
              <a:gd name="connsiteX1" fmla="*/ 11376960 w 11388534"/>
              <a:gd name="connsiteY1" fmla="*/ 0 h 4328931"/>
              <a:gd name="connsiteX2" fmla="*/ 11388534 w 11388534"/>
              <a:gd name="connsiteY2" fmla="*/ 2395959 h 4328931"/>
              <a:gd name="connsiteX3" fmla="*/ 8136048 w 11388534"/>
              <a:gd name="connsiteY3" fmla="*/ 2395959 h 4328931"/>
              <a:gd name="connsiteX4" fmla="*/ 8136048 w 11388534"/>
              <a:gd name="connsiteY4" fmla="*/ 4328931 h 4328931"/>
              <a:gd name="connsiteX5" fmla="*/ 6504018 w 11388534"/>
              <a:gd name="connsiteY5" fmla="*/ 4317357 h 4328931"/>
              <a:gd name="connsiteX6" fmla="*/ 6504018 w 11388534"/>
              <a:gd name="connsiteY6" fmla="*/ 2372810 h 4328931"/>
              <a:gd name="connsiteX7" fmla="*/ 1144940 w 11388534"/>
              <a:gd name="connsiteY7" fmla="*/ 2361235 h 4328931"/>
              <a:gd name="connsiteX8" fmla="*/ 1156514 w 11388534"/>
              <a:gd name="connsiteY8" fmla="*/ 2592729 h 4328931"/>
              <a:gd name="connsiteX9" fmla="*/ 22195 w 11388534"/>
              <a:gd name="connsiteY9" fmla="*/ 2592729 h 4328931"/>
              <a:gd name="connsiteX10" fmla="*/ 203 w 11388534"/>
              <a:gd name="connsiteY10" fmla="*/ 1224 h 4328931"/>
              <a:gd name="connsiteX0" fmla="*/ 662 w 11368673"/>
              <a:gd name="connsiteY0" fmla="*/ 1224 h 4328931"/>
              <a:gd name="connsiteX1" fmla="*/ 11357099 w 11368673"/>
              <a:gd name="connsiteY1" fmla="*/ 0 h 4328931"/>
              <a:gd name="connsiteX2" fmla="*/ 11368673 w 11368673"/>
              <a:gd name="connsiteY2" fmla="*/ 2395959 h 4328931"/>
              <a:gd name="connsiteX3" fmla="*/ 8116187 w 11368673"/>
              <a:gd name="connsiteY3" fmla="*/ 2395959 h 4328931"/>
              <a:gd name="connsiteX4" fmla="*/ 8116187 w 11368673"/>
              <a:gd name="connsiteY4" fmla="*/ 4328931 h 4328931"/>
              <a:gd name="connsiteX5" fmla="*/ 6484157 w 11368673"/>
              <a:gd name="connsiteY5" fmla="*/ 4317357 h 4328931"/>
              <a:gd name="connsiteX6" fmla="*/ 6484157 w 11368673"/>
              <a:gd name="connsiteY6" fmla="*/ 2372810 h 4328931"/>
              <a:gd name="connsiteX7" fmla="*/ 1125079 w 11368673"/>
              <a:gd name="connsiteY7" fmla="*/ 2361235 h 4328931"/>
              <a:gd name="connsiteX8" fmla="*/ 1136653 w 11368673"/>
              <a:gd name="connsiteY8" fmla="*/ 2592729 h 4328931"/>
              <a:gd name="connsiteX9" fmla="*/ 2334 w 11368673"/>
              <a:gd name="connsiteY9" fmla="*/ 2592729 h 4328931"/>
              <a:gd name="connsiteX10" fmla="*/ 662 w 11368673"/>
              <a:gd name="connsiteY10" fmla="*/ 1224 h 4328931"/>
              <a:gd name="connsiteX0" fmla="*/ 662 w 12200379"/>
              <a:gd name="connsiteY0" fmla="*/ 32275 h 4359982"/>
              <a:gd name="connsiteX1" fmla="*/ 12200379 w 12200379"/>
              <a:gd name="connsiteY1" fmla="*/ 0 h 4359982"/>
              <a:gd name="connsiteX2" fmla="*/ 11368673 w 12200379"/>
              <a:gd name="connsiteY2" fmla="*/ 242701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36653 w 12200379"/>
              <a:gd name="connsiteY8" fmla="*/ 2623780 h 4359982"/>
              <a:gd name="connsiteX9" fmla="*/ 2334 w 12200379"/>
              <a:gd name="connsiteY9" fmla="*/ 2623780 h 4359982"/>
              <a:gd name="connsiteX10" fmla="*/ 662 w 12200379"/>
              <a:gd name="connsiteY10" fmla="*/ 32275 h 4359982"/>
              <a:gd name="connsiteX0" fmla="*/ 662 w 12200379"/>
              <a:gd name="connsiteY0" fmla="*/ 32275 h 4359982"/>
              <a:gd name="connsiteX1" fmla="*/ 12200379 w 12200379"/>
              <a:gd name="connsiteY1" fmla="*/ 0 h 4359982"/>
              <a:gd name="connsiteX2" fmla="*/ 12171313 w 12200379"/>
              <a:gd name="connsiteY2" fmla="*/ 2437360 h 4359982"/>
              <a:gd name="connsiteX3" fmla="*/ 8116187 w 12200379"/>
              <a:gd name="connsiteY3" fmla="*/ 2427010 h 4359982"/>
              <a:gd name="connsiteX4" fmla="*/ 8116187 w 12200379"/>
              <a:gd name="connsiteY4" fmla="*/ 4359982 h 4359982"/>
              <a:gd name="connsiteX5" fmla="*/ 6484157 w 12200379"/>
              <a:gd name="connsiteY5" fmla="*/ 4348408 h 4359982"/>
              <a:gd name="connsiteX6" fmla="*/ 6484157 w 12200379"/>
              <a:gd name="connsiteY6" fmla="*/ 2403861 h 4359982"/>
              <a:gd name="connsiteX7" fmla="*/ 1125079 w 12200379"/>
              <a:gd name="connsiteY7" fmla="*/ 2392286 h 4359982"/>
              <a:gd name="connsiteX8" fmla="*/ 1101929 w 12200379"/>
              <a:gd name="connsiteY8" fmla="*/ 3107240 h 4359982"/>
              <a:gd name="connsiteX9" fmla="*/ 2334 w 12200379"/>
              <a:gd name="connsiteY9" fmla="*/ 2623780 h 4359982"/>
              <a:gd name="connsiteX10" fmla="*/ 662 w 12200379"/>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6493398 w 12209620"/>
              <a:gd name="connsiteY6" fmla="*/ 2403861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8125428 w 12209620"/>
              <a:gd name="connsiteY3" fmla="*/ 2427010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59982"/>
              <a:gd name="connsiteX1" fmla="*/ 12209620 w 12209620"/>
              <a:gd name="connsiteY1" fmla="*/ 0 h 4359982"/>
              <a:gd name="connsiteX2" fmla="*/ 12180554 w 12209620"/>
              <a:gd name="connsiteY2" fmla="*/ 2437360 h 4359982"/>
              <a:gd name="connsiteX3" fmla="*/ 7187879 w 12209620"/>
              <a:gd name="connsiteY3" fmla="*/ 2391635 h 4359982"/>
              <a:gd name="connsiteX4" fmla="*/ 8125428 w 12209620"/>
              <a:gd name="connsiteY4" fmla="*/ 4359982 h 4359982"/>
              <a:gd name="connsiteX5" fmla="*/ 6493398 w 12209620"/>
              <a:gd name="connsiteY5" fmla="*/ 4348408 h 4359982"/>
              <a:gd name="connsiteX6" fmla="*/ 5602147 w 12209620"/>
              <a:gd name="connsiteY6" fmla="*/ 2403862 h 4359982"/>
              <a:gd name="connsiteX7" fmla="*/ 1134320 w 12209620"/>
              <a:gd name="connsiteY7" fmla="*/ 2392286 h 4359982"/>
              <a:gd name="connsiteX8" fmla="*/ 1111170 w 12209620"/>
              <a:gd name="connsiteY8" fmla="*/ 3107240 h 4359982"/>
              <a:gd name="connsiteX9" fmla="*/ 0 w 12209620"/>
              <a:gd name="connsiteY9" fmla="*/ 3095448 h 4359982"/>
              <a:gd name="connsiteX10" fmla="*/ 9903 w 12209620"/>
              <a:gd name="connsiteY10" fmla="*/ 32275 h 4359982"/>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602147 w 12209620"/>
              <a:gd name="connsiteY6" fmla="*/ 2403862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8125428 w 12209620"/>
              <a:gd name="connsiteY4" fmla="*/ 4359982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180554 w 12209620"/>
              <a:gd name="connsiteY2" fmla="*/ 2437360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43026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 name="connsiteX0" fmla="*/ 9903 w 12209620"/>
              <a:gd name="connsiteY0" fmla="*/ 32275 h 4371991"/>
              <a:gd name="connsiteX1" fmla="*/ 12209620 w 12209620"/>
              <a:gd name="connsiteY1" fmla="*/ 0 h 4371991"/>
              <a:gd name="connsiteX2" fmla="*/ 12203703 w 12209620"/>
              <a:gd name="connsiteY2" fmla="*/ 2378401 h 4371991"/>
              <a:gd name="connsiteX3" fmla="*/ 7187879 w 12209620"/>
              <a:gd name="connsiteY3" fmla="*/ 2391635 h 4371991"/>
              <a:gd name="connsiteX4" fmla="*/ 7245753 w 12209620"/>
              <a:gd name="connsiteY4" fmla="*/ 4371774 h 4371991"/>
              <a:gd name="connsiteX5" fmla="*/ 5567423 w 12209620"/>
              <a:gd name="connsiteY5" fmla="*/ 4371991 h 4371991"/>
              <a:gd name="connsiteX6" fmla="*/ 5521124 w 12209620"/>
              <a:gd name="connsiteY6" fmla="*/ 2403863 h 4371991"/>
              <a:gd name="connsiteX7" fmla="*/ 1134320 w 12209620"/>
              <a:gd name="connsiteY7" fmla="*/ 2392286 h 4371991"/>
              <a:gd name="connsiteX8" fmla="*/ 1111170 w 12209620"/>
              <a:gd name="connsiteY8" fmla="*/ 3107240 h 4371991"/>
              <a:gd name="connsiteX9" fmla="*/ 0 w 12209620"/>
              <a:gd name="connsiteY9" fmla="*/ 3095448 h 4371991"/>
              <a:gd name="connsiteX10" fmla="*/ 9903 w 12209620"/>
              <a:gd name="connsiteY10" fmla="*/ 32275 h 437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9620" h="4371991">
                <a:moveTo>
                  <a:pt x="9903" y="32275"/>
                </a:moveTo>
                <a:lnTo>
                  <a:pt x="12209620" y="0"/>
                </a:lnTo>
                <a:cubicBezTo>
                  <a:pt x="12207648" y="781009"/>
                  <a:pt x="12205675" y="1597392"/>
                  <a:pt x="12203703" y="2378401"/>
                </a:cubicBezTo>
                <a:lnTo>
                  <a:pt x="7187879" y="2391635"/>
                </a:lnTo>
                <a:lnTo>
                  <a:pt x="7245753" y="4371774"/>
                </a:lnTo>
                <a:lnTo>
                  <a:pt x="5567423" y="4371991"/>
                </a:lnTo>
                <a:lnTo>
                  <a:pt x="5521124" y="2403863"/>
                </a:lnTo>
                <a:lnTo>
                  <a:pt x="1134320" y="2392286"/>
                </a:lnTo>
                <a:lnTo>
                  <a:pt x="1111170" y="3107240"/>
                </a:lnTo>
                <a:lnTo>
                  <a:pt x="0" y="3095448"/>
                </a:lnTo>
                <a:cubicBezTo>
                  <a:pt x="2829" y="2231613"/>
                  <a:pt x="7074" y="896110"/>
                  <a:pt x="9903" y="32275"/>
                </a:cubicBezTo>
                <a:close/>
              </a:path>
            </a:pathLst>
          </a:custGeom>
          <a:solidFill>
            <a:srgbClr val="FFF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p:cNvSpPr/>
          <p:nvPr/>
        </p:nvSpPr>
        <p:spPr>
          <a:xfrm>
            <a:off x="3535" y="3506259"/>
            <a:ext cx="12203235" cy="2019865"/>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819860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7" fmla="*/ 0 w 12196354"/>
              <a:gd name="connsiteY7" fmla="*/ 819860 h 3124215"/>
              <a:gd name="connsiteX0" fmla="*/ 0 w 12196354"/>
              <a:gd name="connsiteY0" fmla="*/ 3124215 h 3124215"/>
              <a:gd name="connsiteX1" fmla="*/ 626146 w 12196354"/>
              <a:gd name="connsiteY1" fmla="*/ 0 h 3124215"/>
              <a:gd name="connsiteX2" fmla="*/ 1932722 w 12196354"/>
              <a:gd name="connsiteY2" fmla="*/ 6095 h 3124215"/>
              <a:gd name="connsiteX3" fmla="*/ 1924594 w 12196354"/>
              <a:gd name="connsiteY3" fmla="*/ 813273 h 3124215"/>
              <a:gd name="connsiteX4" fmla="*/ 12196354 w 12196354"/>
              <a:gd name="connsiteY4" fmla="*/ 819860 h 3124215"/>
              <a:gd name="connsiteX5" fmla="*/ 12196354 w 12196354"/>
              <a:gd name="connsiteY5" fmla="*/ 3124215 h 3124215"/>
              <a:gd name="connsiteX6" fmla="*/ 0 w 12196354"/>
              <a:gd name="connsiteY6" fmla="*/ 3124215 h 3124215"/>
              <a:gd name="connsiteX0" fmla="*/ 0 w 11576594"/>
              <a:gd name="connsiteY0" fmla="*/ 3140172 h 3140172"/>
              <a:gd name="connsiteX1" fmla="*/ 638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576594"/>
              <a:gd name="connsiteY0" fmla="*/ 3140172 h 3140172"/>
              <a:gd name="connsiteX1" fmla="*/ 229906 w 11576594"/>
              <a:gd name="connsiteY1" fmla="*/ 0 h 3140172"/>
              <a:gd name="connsiteX2" fmla="*/ 1312962 w 11576594"/>
              <a:gd name="connsiteY2" fmla="*/ 6095 h 3140172"/>
              <a:gd name="connsiteX3" fmla="*/ 1304834 w 11576594"/>
              <a:gd name="connsiteY3" fmla="*/ 813273 h 3140172"/>
              <a:gd name="connsiteX4" fmla="*/ 11576594 w 11576594"/>
              <a:gd name="connsiteY4" fmla="*/ 819860 h 3140172"/>
              <a:gd name="connsiteX5" fmla="*/ 11576594 w 11576594"/>
              <a:gd name="connsiteY5" fmla="*/ 3124215 h 3140172"/>
              <a:gd name="connsiteX6" fmla="*/ 0 w 11576594"/>
              <a:gd name="connsiteY6" fmla="*/ 3140172 h 3140172"/>
              <a:gd name="connsiteX0" fmla="*/ 0 w 11363234"/>
              <a:gd name="connsiteY0" fmla="*/ 3124215 h 3124215"/>
              <a:gd name="connsiteX1" fmla="*/ 16546 w 11363234"/>
              <a:gd name="connsiteY1" fmla="*/ 0 h 3124215"/>
              <a:gd name="connsiteX2" fmla="*/ 1099602 w 11363234"/>
              <a:gd name="connsiteY2" fmla="*/ 6095 h 3124215"/>
              <a:gd name="connsiteX3" fmla="*/ 1091474 w 11363234"/>
              <a:gd name="connsiteY3" fmla="*/ 813273 h 3124215"/>
              <a:gd name="connsiteX4" fmla="*/ 11363234 w 11363234"/>
              <a:gd name="connsiteY4" fmla="*/ 819860 h 3124215"/>
              <a:gd name="connsiteX5" fmla="*/ 11363234 w 11363234"/>
              <a:gd name="connsiteY5" fmla="*/ 3124215 h 3124215"/>
              <a:gd name="connsiteX6" fmla="*/ 0 w 11363234"/>
              <a:gd name="connsiteY6" fmla="*/ 3124215 h 3124215"/>
              <a:gd name="connsiteX0" fmla="*/ 0 w 12186194"/>
              <a:gd name="connsiteY0" fmla="*/ 3124215 h 3124215"/>
              <a:gd name="connsiteX1" fmla="*/ 16546 w 12186194"/>
              <a:gd name="connsiteY1" fmla="*/ 0 h 3124215"/>
              <a:gd name="connsiteX2" fmla="*/ 1099602 w 12186194"/>
              <a:gd name="connsiteY2" fmla="*/ 6095 h 3124215"/>
              <a:gd name="connsiteX3" fmla="*/ 1091474 w 12186194"/>
              <a:gd name="connsiteY3" fmla="*/ 813273 h 3124215"/>
              <a:gd name="connsiteX4" fmla="*/ 12186194 w 12186194"/>
              <a:gd name="connsiteY4" fmla="*/ 819860 h 3124215"/>
              <a:gd name="connsiteX5" fmla="*/ 11363234 w 12186194"/>
              <a:gd name="connsiteY5" fmla="*/ 3124215 h 3124215"/>
              <a:gd name="connsiteX6" fmla="*/ 0 w 12186194"/>
              <a:gd name="connsiteY6" fmla="*/ 3124215 h 3124215"/>
              <a:gd name="connsiteX0" fmla="*/ 0 w 12196354"/>
              <a:gd name="connsiteY0" fmla="*/ 3124215 h 3156129"/>
              <a:gd name="connsiteX1" fmla="*/ 16546 w 12196354"/>
              <a:gd name="connsiteY1" fmla="*/ 0 h 3156129"/>
              <a:gd name="connsiteX2" fmla="*/ 1099602 w 12196354"/>
              <a:gd name="connsiteY2" fmla="*/ 6095 h 3156129"/>
              <a:gd name="connsiteX3" fmla="*/ 1091474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099602 w 12196354"/>
              <a:gd name="connsiteY2" fmla="*/ 6095 h 3156129"/>
              <a:gd name="connsiteX3" fmla="*/ 1103049 w 12196354"/>
              <a:gd name="connsiteY3" fmla="*/ 813273 h 3156129"/>
              <a:gd name="connsiteX4" fmla="*/ 12186194 w 12196354"/>
              <a:gd name="connsiteY4" fmla="*/ 819860 h 3156129"/>
              <a:gd name="connsiteX5" fmla="*/ 12196354 w 12196354"/>
              <a:gd name="connsiteY5" fmla="*/ 3156129 h 3156129"/>
              <a:gd name="connsiteX6" fmla="*/ 0 w 12196354"/>
              <a:gd name="connsiteY6" fmla="*/ 3124215 h 3156129"/>
              <a:gd name="connsiteX0" fmla="*/ 0 w 12196354"/>
              <a:gd name="connsiteY0" fmla="*/ 3124215 h 3156129"/>
              <a:gd name="connsiteX1" fmla="*/ 16546 w 12196354"/>
              <a:gd name="connsiteY1" fmla="*/ 0 h 3156129"/>
              <a:gd name="connsiteX2" fmla="*/ 1103049 w 12196354"/>
              <a:gd name="connsiteY2" fmla="*/ 813273 h 3156129"/>
              <a:gd name="connsiteX3" fmla="*/ 12186194 w 12196354"/>
              <a:gd name="connsiteY3" fmla="*/ 819860 h 3156129"/>
              <a:gd name="connsiteX4" fmla="*/ 12196354 w 12196354"/>
              <a:gd name="connsiteY4" fmla="*/ 3156129 h 3156129"/>
              <a:gd name="connsiteX5" fmla="*/ 0 w 12196354"/>
              <a:gd name="connsiteY5" fmla="*/ 3124215 h 3156129"/>
              <a:gd name="connsiteX0" fmla="*/ 6881 w 12203235"/>
              <a:gd name="connsiteY0" fmla="*/ 2360712 h 2392626"/>
              <a:gd name="connsiteX1" fmla="*/ 278 w 12203235"/>
              <a:gd name="connsiteY1" fmla="*/ 0 h 2392626"/>
              <a:gd name="connsiteX2" fmla="*/ 1109930 w 12203235"/>
              <a:gd name="connsiteY2" fmla="*/ 49770 h 2392626"/>
              <a:gd name="connsiteX3" fmla="*/ 12193075 w 12203235"/>
              <a:gd name="connsiteY3" fmla="*/ 56357 h 2392626"/>
              <a:gd name="connsiteX4" fmla="*/ 12203235 w 12203235"/>
              <a:gd name="connsiteY4" fmla="*/ 2392626 h 2392626"/>
              <a:gd name="connsiteX5" fmla="*/ 6881 w 12203235"/>
              <a:gd name="connsiteY5" fmla="*/ 2360712 h 2392626"/>
              <a:gd name="connsiteX0" fmla="*/ 6881 w 12203235"/>
              <a:gd name="connsiteY0" fmla="*/ 2360712 h 2392626"/>
              <a:gd name="connsiteX1" fmla="*/ 278 w 12203235"/>
              <a:gd name="connsiteY1" fmla="*/ 0 h 2392626"/>
              <a:gd name="connsiteX2" fmla="*/ 12193075 w 12203235"/>
              <a:gd name="connsiteY2" fmla="*/ 56357 h 2392626"/>
              <a:gd name="connsiteX3" fmla="*/ 12203235 w 12203235"/>
              <a:gd name="connsiteY3" fmla="*/ 2392626 h 2392626"/>
              <a:gd name="connsiteX4" fmla="*/ 6881 w 12203235"/>
              <a:gd name="connsiteY4" fmla="*/ 2360712 h 2392626"/>
              <a:gd name="connsiteX0" fmla="*/ 6881 w 12203235"/>
              <a:gd name="connsiteY0" fmla="*/ 2342533 h 2374447"/>
              <a:gd name="connsiteX1" fmla="*/ 278 w 12203235"/>
              <a:gd name="connsiteY1" fmla="*/ 0 h 2374447"/>
              <a:gd name="connsiteX2" fmla="*/ 12193075 w 12203235"/>
              <a:gd name="connsiteY2" fmla="*/ 38178 h 2374447"/>
              <a:gd name="connsiteX3" fmla="*/ 12203235 w 12203235"/>
              <a:gd name="connsiteY3" fmla="*/ 2374447 h 2374447"/>
              <a:gd name="connsiteX4" fmla="*/ 6881 w 12203235"/>
              <a:gd name="connsiteY4" fmla="*/ 2342533 h 2374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235" h="2374447">
                <a:moveTo>
                  <a:pt x="6881" y="2342533"/>
                </a:moveTo>
                <a:cubicBezTo>
                  <a:pt x="9010" y="1295809"/>
                  <a:pt x="-1851" y="1046724"/>
                  <a:pt x="278" y="0"/>
                </a:cubicBezTo>
                <a:lnTo>
                  <a:pt x="12193075" y="38178"/>
                </a:lnTo>
                <a:cubicBezTo>
                  <a:pt x="12196462" y="816934"/>
                  <a:pt x="12199848" y="1595691"/>
                  <a:pt x="12203235" y="2374447"/>
                </a:cubicBezTo>
                <a:lnTo>
                  <a:pt x="6881" y="2342533"/>
                </a:lnTo>
                <a:close/>
              </a:path>
            </a:pathLst>
          </a:custGeom>
          <a:solidFill>
            <a:srgbClr val="F8F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310"/>
          <p:cNvSpPr/>
          <p:nvPr/>
        </p:nvSpPr>
        <p:spPr>
          <a:xfrm>
            <a:off x="258" y="2893910"/>
            <a:ext cx="12218089" cy="3981869"/>
          </a:xfrm>
          <a:custGeom>
            <a:avLst/>
            <a:gdLst>
              <a:gd name="connsiteX0" fmla="*/ 0 w 12196354"/>
              <a:gd name="connsiteY0" fmla="*/ 0 h 2304355"/>
              <a:gd name="connsiteX1" fmla="*/ 12196354 w 12196354"/>
              <a:gd name="connsiteY1" fmla="*/ 0 h 2304355"/>
              <a:gd name="connsiteX2" fmla="*/ 12196354 w 12196354"/>
              <a:gd name="connsiteY2" fmla="*/ 2304355 h 2304355"/>
              <a:gd name="connsiteX3" fmla="*/ 0 w 12196354"/>
              <a:gd name="connsiteY3" fmla="*/ 2304355 h 2304355"/>
              <a:gd name="connsiteX4" fmla="*/ 0 w 12196354"/>
              <a:gd name="connsiteY4" fmla="*/ 0 h 2304355"/>
              <a:gd name="connsiteX0" fmla="*/ 0 w 12196354"/>
              <a:gd name="connsiteY0" fmla="*/ 15075 h 2319430"/>
              <a:gd name="connsiteX1" fmla="*/ 629387 w 12196354"/>
              <a:gd name="connsiteY1" fmla="*/ 0 h 2319430"/>
              <a:gd name="connsiteX2" fmla="*/ 12196354 w 12196354"/>
              <a:gd name="connsiteY2" fmla="*/ 15075 h 2319430"/>
              <a:gd name="connsiteX3" fmla="*/ 12196354 w 12196354"/>
              <a:gd name="connsiteY3" fmla="*/ 2319430 h 2319430"/>
              <a:gd name="connsiteX4" fmla="*/ 0 w 12196354"/>
              <a:gd name="connsiteY4" fmla="*/ 2319430 h 2319430"/>
              <a:gd name="connsiteX5" fmla="*/ 0 w 12196354"/>
              <a:gd name="connsiteY5" fmla="*/ 15075 h 2319430"/>
              <a:gd name="connsiteX0" fmla="*/ 0 w 12196354"/>
              <a:gd name="connsiteY0" fmla="*/ 2883 h 2307238"/>
              <a:gd name="connsiteX1" fmla="*/ 629387 w 12196354"/>
              <a:gd name="connsiteY1" fmla="*/ 0 h 2307238"/>
              <a:gd name="connsiteX2" fmla="*/ 12196354 w 12196354"/>
              <a:gd name="connsiteY2" fmla="*/ 2883 h 2307238"/>
              <a:gd name="connsiteX3" fmla="*/ 12196354 w 12196354"/>
              <a:gd name="connsiteY3" fmla="*/ 2307238 h 2307238"/>
              <a:gd name="connsiteX4" fmla="*/ 0 w 12196354"/>
              <a:gd name="connsiteY4" fmla="*/ 2307238 h 2307238"/>
              <a:gd name="connsiteX5" fmla="*/ 0 w 12196354"/>
              <a:gd name="connsiteY5" fmla="*/ 2883 h 2307238"/>
              <a:gd name="connsiteX0" fmla="*/ 0 w 12196354"/>
              <a:gd name="connsiteY0" fmla="*/ 0 h 2304355"/>
              <a:gd name="connsiteX1" fmla="*/ 629387 w 12196354"/>
              <a:gd name="connsiteY1" fmla="*/ 3213 h 2304355"/>
              <a:gd name="connsiteX2" fmla="*/ 12196354 w 12196354"/>
              <a:gd name="connsiteY2" fmla="*/ 0 h 2304355"/>
              <a:gd name="connsiteX3" fmla="*/ 12196354 w 12196354"/>
              <a:gd name="connsiteY3" fmla="*/ 2304355 h 2304355"/>
              <a:gd name="connsiteX4" fmla="*/ 0 w 12196354"/>
              <a:gd name="connsiteY4" fmla="*/ 2304355 h 2304355"/>
              <a:gd name="connsiteX5" fmla="*/ 0 w 12196354"/>
              <a:gd name="connsiteY5" fmla="*/ 0 h 2304355"/>
              <a:gd name="connsiteX0" fmla="*/ 0 w 12196354"/>
              <a:gd name="connsiteY0" fmla="*/ 6587 h 2310942"/>
              <a:gd name="connsiteX1" fmla="*/ 629387 w 12196354"/>
              <a:gd name="connsiteY1" fmla="*/ 9800 h 2310942"/>
              <a:gd name="connsiteX2" fmla="*/ 1924594 w 12196354"/>
              <a:gd name="connsiteY2" fmla="*/ 0 h 2310942"/>
              <a:gd name="connsiteX3" fmla="*/ 12196354 w 12196354"/>
              <a:gd name="connsiteY3" fmla="*/ 6587 h 2310942"/>
              <a:gd name="connsiteX4" fmla="*/ 12196354 w 12196354"/>
              <a:gd name="connsiteY4" fmla="*/ 2310942 h 2310942"/>
              <a:gd name="connsiteX5" fmla="*/ 0 w 12196354"/>
              <a:gd name="connsiteY5" fmla="*/ 2310942 h 2310942"/>
              <a:gd name="connsiteX6" fmla="*/ 0 w 12196354"/>
              <a:gd name="connsiteY6" fmla="*/ 6587 h 2310942"/>
              <a:gd name="connsiteX0" fmla="*/ 0 w 12196354"/>
              <a:gd name="connsiteY0" fmla="*/ 6587 h 2310942"/>
              <a:gd name="connsiteX1" fmla="*/ 629387 w 12196354"/>
              <a:gd name="connsiteY1" fmla="*/ 9800 h 2310942"/>
              <a:gd name="connsiteX2" fmla="*/ 1839250 w 12196354"/>
              <a:gd name="connsiteY2" fmla="*/ 0 h 2310942"/>
              <a:gd name="connsiteX3" fmla="*/ 1924594 w 12196354"/>
              <a:gd name="connsiteY3" fmla="*/ 0 h 2310942"/>
              <a:gd name="connsiteX4" fmla="*/ 12196354 w 12196354"/>
              <a:gd name="connsiteY4" fmla="*/ 6587 h 2310942"/>
              <a:gd name="connsiteX5" fmla="*/ 12196354 w 12196354"/>
              <a:gd name="connsiteY5" fmla="*/ 2310942 h 2310942"/>
              <a:gd name="connsiteX6" fmla="*/ 0 w 12196354"/>
              <a:gd name="connsiteY6" fmla="*/ 2310942 h 2310942"/>
              <a:gd name="connsiteX7" fmla="*/ 0 w 12196354"/>
              <a:gd name="connsiteY7" fmla="*/ 6587 h 2310942"/>
              <a:gd name="connsiteX0" fmla="*/ 0 w 12196354"/>
              <a:gd name="connsiteY0" fmla="*/ 6587 h 2310942"/>
              <a:gd name="connsiteX1" fmla="*/ 629387 w 12196354"/>
              <a:gd name="connsiteY1" fmla="*/ 9800 h 2310942"/>
              <a:gd name="connsiteX2" fmla="*/ 790738 w 12196354"/>
              <a:gd name="connsiteY2" fmla="*/ 12192 h 2310942"/>
              <a:gd name="connsiteX3" fmla="*/ 1839250 w 12196354"/>
              <a:gd name="connsiteY3" fmla="*/ 0 h 2310942"/>
              <a:gd name="connsiteX4" fmla="*/ 1924594 w 12196354"/>
              <a:gd name="connsiteY4" fmla="*/ 0 h 2310942"/>
              <a:gd name="connsiteX5" fmla="*/ 12196354 w 12196354"/>
              <a:gd name="connsiteY5" fmla="*/ 6587 h 2310942"/>
              <a:gd name="connsiteX6" fmla="*/ 12196354 w 12196354"/>
              <a:gd name="connsiteY6" fmla="*/ 2310942 h 2310942"/>
              <a:gd name="connsiteX7" fmla="*/ 0 w 12196354"/>
              <a:gd name="connsiteY7" fmla="*/ 2310942 h 2310942"/>
              <a:gd name="connsiteX8" fmla="*/ 0 w 12196354"/>
              <a:gd name="connsiteY8" fmla="*/ 6587 h 2310942"/>
              <a:gd name="connsiteX0" fmla="*/ 0 w 12196354"/>
              <a:gd name="connsiteY0" fmla="*/ 628379 h 2932734"/>
              <a:gd name="connsiteX1" fmla="*/ 629387 w 12196354"/>
              <a:gd name="connsiteY1" fmla="*/ 631592 h 2932734"/>
              <a:gd name="connsiteX2" fmla="*/ 626146 w 12196354"/>
              <a:gd name="connsiteY2" fmla="*/ 0 h 2932734"/>
              <a:gd name="connsiteX3" fmla="*/ 1839250 w 12196354"/>
              <a:gd name="connsiteY3" fmla="*/ 621792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628379 h 2932734"/>
              <a:gd name="connsiteX1" fmla="*/ 629387 w 12196354"/>
              <a:gd name="connsiteY1" fmla="*/ 631592 h 2932734"/>
              <a:gd name="connsiteX2" fmla="*/ 626146 w 12196354"/>
              <a:gd name="connsiteY2" fmla="*/ 0 h 2932734"/>
              <a:gd name="connsiteX3" fmla="*/ 1942882 w 12196354"/>
              <a:gd name="connsiteY3" fmla="*/ 6096 h 2932734"/>
              <a:gd name="connsiteX4" fmla="*/ 1924594 w 12196354"/>
              <a:gd name="connsiteY4" fmla="*/ 621792 h 2932734"/>
              <a:gd name="connsiteX5" fmla="*/ 12196354 w 12196354"/>
              <a:gd name="connsiteY5" fmla="*/ 628379 h 2932734"/>
              <a:gd name="connsiteX6" fmla="*/ 12196354 w 12196354"/>
              <a:gd name="connsiteY6" fmla="*/ 2932734 h 2932734"/>
              <a:gd name="connsiteX7" fmla="*/ 0 w 12196354"/>
              <a:gd name="connsiteY7" fmla="*/ 2932734 h 2932734"/>
              <a:gd name="connsiteX8" fmla="*/ 0 w 12196354"/>
              <a:gd name="connsiteY8" fmla="*/ 628379 h 2932734"/>
              <a:gd name="connsiteX0" fmla="*/ 0 w 12196354"/>
              <a:gd name="connsiteY0" fmla="*/ 835817 h 3140172"/>
              <a:gd name="connsiteX1" fmla="*/ 629387 w 12196354"/>
              <a:gd name="connsiteY1" fmla="*/ 839030 h 3140172"/>
              <a:gd name="connsiteX2" fmla="*/ 615986 w 12196354"/>
              <a:gd name="connsiteY2" fmla="*/ 0 h 3140172"/>
              <a:gd name="connsiteX3" fmla="*/ 1942882 w 12196354"/>
              <a:gd name="connsiteY3" fmla="*/ 213534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35817 h 3140172"/>
              <a:gd name="connsiteX1" fmla="*/ 629387 w 12196354"/>
              <a:gd name="connsiteY1" fmla="*/ 839030 h 3140172"/>
              <a:gd name="connsiteX2" fmla="*/ 615986 w 12196354"/>
              <a:gd name="connsiteY2" fmla="*/ 0 h 3140172"/>
              <a:gd name="connsiteX3" fmla="*/ 1932722 w 12196354"/>
              <a:gd name="connsiteY3" fmla="*/ 22052 h 3140172"/>
              <a:gd name="connsiteX4" fmla="*/ 1924594 w 12196354"/>
              <a:gd name="connsiteY4" fmla="*/ 829230 h 3140172"/>
              <a:gd name="connsiteX5" fmla="*/ 12196354 w 12196354"/>
              <a:gd name="connsiteY5" fmla="*/ 835817 h 3140172"/>
              <a:gd name="connsiteX6" fmla="*/ 12196354 w 12196354"/>
              <a:gd name="connsiteY6" fmla="*/ 3140172 h 3140172"/>
              <a:gd name="connsiteX7" fmla="*/ 0 w 12196354"/>
              <a:gd name="connsiteY7" fmla="*/ 3140172 h 3140172"/>
              <a:gd name="connsiteX8" fmla="*/ 0 w 12196354"/>
              <a:gd name="connsiteY8" fmla="*/ 835817 h 3140172"/>
              <a:gd name="connsiteX0" fmla="*/ 0 w 12196354"/>
              <a:gd name="connsiteY0" fmla="*/ 819860 h 3124215"/>
              <a:gd name="connsiteX1" fmla="*/ 629387 w 12196354"/>
              <a:gd name="connsiteY1" fmla="*/ 823073 h 3124215"/>
              <a:gd name="connsiteX2" fmla="*/ 626146 w 12196354"/>
              <a:gd name="connsiteY2" fmla="*/ 0 h 3124215"/>
              <a:gd name="connsiteX3" fmla="*/ 1932722 w 12196354"/>
              <a:gd name="connsiteY3" fmla="*/ 6095 h 3124215"/>
              <a:gd name="connsiteX4" fmla="*/ 1924594 w 12196354"/>
              <a:gd name="connsiteY4" fmla="*/ 813273 h 3124215"/>
              <a:gd name="connsiteX5" fmla="*/ 12196354 w 12196354"/>
              <a:gd name="connsiteY5" fmla="*/ 819860 h 3124215"/>
              <a:gd name="connsiteX6" fmla="*/ 12196354 w 12196354"/>
              <a:gd name="connsiteY6" fmla="*/ 3124215 h 3124215"/>
              <a:gd name="connsiteX7" fmla="*/ 0 w 12196354"/>
              <a:gd name="connsiteY7" fmla="*/ 3124215 h 3124215"/>
              <a:gd name="connsiteX8" fmla="*/ 0 w 12196354"/>
              <a:gd name="connsiteY8" fmla="*/ 819860 h 3124215"/>
              <a:gd name="connsiteX0" fmla="*/ 0 w 12196354"/>
              <a:gd name="connsiteY0" fmla="*/ 3526509 h 5830864"/>
              <a:gd name="connsiteX1" fmla="*/ 629387 w 12196354"/>
              <a:gd name="connsiteY1" fmla="*/ 3529722 h 5830864"/>
              <a:gd name="connsiteX2" fmla="*/ 626146 w 12196354"/>
              <a:gd name="connsiteY2" fmla="*/ 2706649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35383 w 12196354"/>
              <a:gd name="connsiteY2" fmla="*/ 2545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32602 h 5836957"/>
              <a:gd name="connsiteX1" fmla="*/ 629387 w 12196354"/>
              <a:gd name="connsiteY1" fmla="*/ 3535815 h 5836957"/>
              <a:gd name="connsiteX2" fmla="*/ 616910 w 12196354"/>
              <a:gd name="connsiteY2" fmla="*/ 0 h 5836957"/>
              <a:gd name="connsiteX3" fmla="*/ 1951195 w 12196354"/>
              <a:gd name="connsiteY3" fmla="*/ 6093 h 5836957"/>
              <a:gd name="connsiteX4" fmla="*/ 1924594 w 12196354"/>
              <a:gd name="connsiteY4" fmla="*/ 3526015 h 5836957"/>
              <a:gd name="connsiteX5" fmla="*/ 12196354 w 12196354"/>
              <a:gd name="connsiteY5" fmla="*/ 3532602 h 5836957"/>
              <a:gd name="connsiteX6" fmla="*/ 12196354 w 12196354"/>
              <a:gd name="connsiteY6" fmla="*/ 5836957 h 5836957"/>
              <a:gd name="connsiteX7" fmla="*/ 0 w 12196354"/>
              <a:gd name="connsiteY7" fmla="*/ 5836957 h 5836957"/>
              <a:gd name="connsiteX8" fmla="*/ 0 w 12196354"/>
              <a:gd name="connsiteY8" fmla="*/ 3532602 h 5836957"/>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12196354 w 12196354"/>
              <a:gd name="connsiteY5" fmla="*/ 3526509 h 5830864"/>
              <a:gd name="connsiteX6" fmla="*/ 12196354 w 12196354"/>
              <a:gd name="connsiteY6" fmla="*/ 5830864 h 5830864"/>
              <a:gd name="connsiteX7" fmla="*/ 0 w 12196354"/>
              <a:gd name="connsiteY7" fmla="*/ 5830864 h 5830864"/>
              <a:gd name="connsiteX8" fmla="*/ 0 w 12196354"/>
              <a:gd name="connsiteY8"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9007384 w 12196354"/>
              <a:gd name="connsiteY5" fmla="*/ 3520338 h 5830864"/>
              <a:gd name="connsiteX6" fmla="*/ 12196354 w 12196354"/>
              <a:gd name="connsiteY6" fmla="*/ 3526509 h 5830864"/>
              <a:gd name="connsiteX7" fmla="*/ 12196354 w 12196354"/>
              <a:gd name="connsiteY7" fmla="*/ 5830864 h 5830864"/>
              <a:gd name="connsiteX8" fmla="*/ 0 w 12196354"/>
              <a:gd name="connsiteY8" fmla="*/ 5830864 h 5830864"/>
              <a:gd name="connsiteX9" fmla="*/ 0 w 12196354"/>
              <a:gd name="connsiteY9"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9007384 w 12196354"/>
              <a:gd name="connsiteY6" fmla="*/ 3520338 h 5830864"/>
              <a:gd name="connsiteX7" fmla="*/ 12196354 w 12196354"/>
              <a:gd name="connsiteY7" fmla="*/ 3526509 h 5830864"/>
              <a:gd name="connsiteX8" fmla="*/ 12196354 w 12196354"/>
              <a:gd name="connsiteY8" fmla="*/ 5830864 h 5830864"/>
              <a:gd name="connsiteX9" fmla="*/ 0 w 12196354"/>
              <a:gd name="connsiteY9" fmla="*/ 5830864 h 5830864"/>
              <a:gd name="connsiteX10" fmla="*/ 0 w 12196354"/>
              <a:gd name="connsiteY10"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3520338 h 5830864"/>
              <a:gd name="connsiteX8" fmla="*/ 12196354 w 12196354"/>
              <a:gd name="connsiteY8" fmla="*/ 3526509 h 5830864"/>
              <a:gd name="connsiteX9" fmla="*/ 12196354 w 12196354"/>
              <a:gd name="connsiteY9" fmla="*/ 5830864 h 5830864"/>
              <a:gd name="connsiteX10" fmla="*/ 0 w 12196354"/>
              <a:gd name="connsiteY10" fmla="*/ 5830864 h 5830864"/>
              <a:gd name="connsiteX11" fmla="*/ 0 w 12196354"/>
              <a:gd name="connsiteY11"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8908324 w 12196354"/>
              <a:gd name="connsiteY7" fmla="*/ 3513832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330984 w 12196354"/>
              <a:gd name="connsiteY6" fmla="*/ 3520338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254784 w 12196354"/>
              <a:gd name="connsiteY5" fmla="*/ 3520338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25097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30864"/>
              <a:gd name="connsiteX1" fmla="*/ 629387 w 12196354"/>
              <a:gd name="connsiteY1" fmla="*/ 3529722 h 5830864"/>
              <a:gd name="connsiteX2" fmla="*/ 616910 w 12196354"/>
              <a:gd name="connsiteY2" fmla="*/ 9680 h 5830864"/>
              <a:gd name="connsiteX3" fmla="*/ 1951195 w 12196354"/>
              <a:gd name="connsiteY3" fmla="*/ 0 h 5830864"/>
              <a:gd name="connsiteX4" fmla="*/ 1924594 w 12196354"/>
              <a:gd name="connsiteY4" fmla="*/ 3519922 h 5830864"/>
              <a:gd name="connsiteX5" fmla="*/ 7029994 w 12196354"/>
              <a:gd name="connsiteY5" fmla="*/ 3513832 h 5830864"/>
              <a:gd name="connsiteX6" fmla="*/ 7029994 w 12196354"/>
              <a:gd name="connsiteY6" fmla="*/ 1750746 h 5830864"/>
              <a:gd name="connsiteX7" fmla="*/ 9007384 w 12196354"/>
              <a:gd name="connsiteY7" fmla="*/ 1737735 h 5830864"/>
              <a:gd name="connsiteX8" fmla="*/ 9007384 w 12196354"/>
              <a:gd name="connsiteY8" fmla="*/ 3520338 h 5830864"/>
              <a:gd name="connsiteX9" fmla="*/ 12196354 w 12196354"/>
              <a:gd name="connsiteY9" fmla="*/ 3526509 h 5830864"/>
              <a:gd name="connsiteX10" fmla="*/ 12196354 w 12196354"/>
              <a:gd name="connsiteY10" fmla="*/ 5830864 h 5830864"/>
              <a:gd name="connsiteX11" fmla="*/ 0 w 12196354"/>
              <a:gd name="connsiteY11" fmla="*/ 5830864 h 5830864"/>
              <a:gd name="connsiteX12" fmla="*/ 0 w 12196354"/>
              <a:gd name="connsiteY12" fmla="*/ 3526509 h 5830864"/>
              <a:gd name="connsiteX0" fmla="*/ 0 w 12196354"/>
              <a:gd name="connsiteY0" fmla="*/ 3526509 h 5865562"/>
              <a:gd name="connsiteX1" fmla="*/ 629387 w 12196354"/>
              <a:gd name="connsiteY1" fmla="*/ 3529722 h 5865562"/>
              <a:gd name="connsiteX2" fmla="*/ 616910 w 12196354"/>
              <a:gd name="connsiteY2" fmla="*/ 9680 h 5865562"/>
              <a:gd name="connsiteX3" fmla="*/ 1951195 w 12196354"/>
              <a:gd name="connsiteY3" fmla="*/ 0 h 5865562"/>
              <a:gd name="connsiteX4" fmla="*/ 1924594 w 12196354"/>
              <a:gd name="connsiteY4" fmla="*/ 3519922 h 5865562"/>
              <a:gd name="connsiteX5" fmla="*/ 7029994 w 12196354"/>
              <a:gd name="connsiteY5" fmla="*/ 3513832 h 5865562"/>
              <a:gd name="connsiteX6" fmla="*/ 7029994 w 12196354"/>
              <a:gd name="connsiteY6" fmla="*/ 1750746 h 5865562"/>
              <a:gd name="connsiteX7" fmla="*/ 9007384 w 12196354"/>
              <a:gd name="connsiteY7" fmla="*/ 1737735 h 5865562"/>
              <a:gd name="connsiteX8" fmla="*/ 9007384 w 12196354"/>
              <a:gd name="connsiteY8" fmla="*/ 3520338 h 5865562"/>
              <a:gd name="connsiteX9" fmla="*/ 12196354 w 12196354"/>
              <a:gd name="connsiteY9" fmla="*/ 3526509 h 5865562"/>
              <a:gd name="connsiteX10" fmla="*/ 12196354 w 12196354"/>
              <a:gd name="connsiteY10" fmla="*/ 5830864 h 5865562"/>
              <a:gd name="connsiteX11" fmla="*/ 599440 w 12196354"/>
              <a:gd name="connsiteY11" fmla="*/ 5865562 h 5865562"/>
              <a:gd name="connsiteX12" fmla="*/ 0 w 12196354"/>
              <a:gd name="connsiteY12" fmla="*/ 3526509 h 5865562"/>
              <a:gd name="connsiteX0" fmla="*/ 0 w 12196354"/>
              <a:gd name="connsiteY0" fmla="*/ 3526509 h 5848213"/>
              <a:gd name="connsiteX1" fmla="*/ 629387 w 12196354"/>
              <a:gd name="connsiteY1" fmla="*/ 3529722 h 5848213"/>
              <a:gd name="connsiteX2" fmla="*/ 616910 w 12196354"/>
              <a:gd name="connsiteY2" fmla="*/ 9680 h 5848213"/>
              <a:gd name="connsiteX3" fmla="*/ 1951195 w 12196354"/>
              <a:gd name="connsiteY3" fmla="*/ 0 h 5848213"/>
              <a:gd name="connsiteX4" fmla="*/ 1924594 w 12196354"/>
              <a:gd name="connsiteY4" fmla="*/ 3519922 h 5848213"/>
              <a:gd name="connsiteX5" fmla="*/ 7029994 w 12196354"/>
              <a:gd name="connsiteY5" fmla="*/ 3513832 h 5848213"/>
              <a:gd name="connsiteX6" fmla="*/ 7029994 w 12196354"/>
              <a:gd name="connsiteY6" fmla="*/ 1750746 h 5848213"/>
              <a:gd name="connsiteX7" fmla="*/ 9007384 w 12196354"/>
              <a:gd name="connsiteY7" fmla="*/ 1737735 h 5848213"/>
              <a:gd name="connsiteX8" fmla="*/ 9007384 w 12196354"/>
              <a:gd name="connsiteY8" fmla="*/ 3520338 h 5848213"/>
              <a:gd name="connsiteX9" fmla="*/ 12196354 w 12196354"/>
              <a:gd name="connsiteY9" fmla="*/ 3526509 h 5848213"/>
              <a:gd name="connsiteX10" fmla="*/ 12196354 w 12196354"/>
              <a:gd name="connsiteY10" fmla="*/ 5830864 h 5848213"/>
              <a:gd name="connsiteX11" fmla="*/ 599440 w 12196354"/>
              <a:gd name="connsiteY11" fmla="*/ 5848213 h 5848213"/>
              <a:gd name="connsiteX12" fmla="*/ 0 w 12196354"/>
              <a:gd name="connsiteY12" fmla="*/ 3526509 h 5848213"/>
              <a:gd name="connsiteX0" fmla="*/ 0 w 12196354"/>
              <a:gd name="connsiteY0" fmla="*/ 3526509 h 5848213"/>
              <a:gd name="connsiteX1" fmla="*/ 616910 w 12196354"/>
              <a:gd name="connsiteY1" fmla="*/ 9680 h 5848213"/>
              <a:gd name="connsiteX2" fmla="*/ 1951195 w 12196354"/>
              <a:gd name="connsiteY2" fmla="*/ 0 h 5848213"/>
              <a:gd name="connsiteX3" fmla="*/ 1924594 w 12196354"/>
              <a:gd name="connsiteY3" fmla="*/ 3519922 h 5848213"/>
              <a:gd name="connsiteX4" fmla="*/ 7029994 w 12196354"/>
              <a:gd name="connsiteY4" fmla="*/ 3513832 h 5848213"/>
              <a:gd name="connsiteX5" fmla="*/ 7029994 w 12196354"/>
              <a:gd name="connsiteY5" fmla="*/ 1750746 h 5848213"/>
              <a:gd name="connsiteX6" fmla="*/ 9007384 w 12196354"/>
              <a:gd name="connsiteY6" fmla="*/ 1737735 h 5848213"/>
              <a:gd name="connsiteX7" fmla="*/ 9007384 w 12196354"/>
              <a:gd name="connsiteY7" fmla="*/ 3520338 h 5848213"/>
              <a:gd name="connsiteX8" fmla="*/ 12196354 w 12196354"/>
              <a:gd name="connsiteY8" fmla="*/ 3526509 h 5848213"/>
              <a:gd name="connsiteX9" fmla="*/ 12196354 w 12196354"/>
              <a:gd name="connsiteY9" fmla="*/ 5830864 h 5848213"/>
              <a:gd name="connsiteX10" fmla="*/ 599440 w 12196354"/>
              <a:gd name="connsiteY10" fmla="*/ 5848213 h 5848213"/>
              <a:gd name="connsiteX11" fmla="*/ 0 w 12196354"/>
              <a:gd name="connsiteY11" fmla="*/ 3526509 h 5848213"/>
              <a:gd name="connsiteX0" fmla="*/ 0 w 11596914"/>
              <a:gd name="connsiteY0" fmla="*/ 5848213 h 5848213"/>
              <a:gd name="connsiteX1" fmla="*/ 17470 w 11596914"/>
              <a:gd name="connsiteY1" fmla="*/ 9680 h 5848213"/>
              <a:gd name="connsiteX2" fmla="*/ 1351755 w 11596914"/>
              <a:gd name="connsiteY2" fmla="*/ 0 h 5848213"/>
              <a:gd name="connsiteX3" fmla="*/ 1325154 w 11596914"/>
              <a:gd name="connsiteY3" fmla="*/ 3519922 h 5848213"/>
              <a:gd name="connsiteX4" fmla="*/ 6430554 w 11596914"/>
              <a:gd name="connsiteY4" fmla="*/ 3513832 h 5848213"/>
              <a:gd name="connsiteX5" fmla="*/ 6430554 w 11596914"/>
              <a:gd name="connsiteY5" fmla="*/ 1750746 h 5848213"/>
              <a:gd name="connsiteX6" fmla="*/ 8407944 w 11596914"/>
              <a:gd name="connsiteY6" fmla="*/ 1737735 h 5848213"/>
              <a:gd name="connsiteX7" fmla="*/ 8407944 w 11596914"/>
              <a:gd name="connsiteY7" fmla="*/ 3520338 h 5848213"/>
              <a:gd name="connsiteX8" fmla="*/ 11596914 w 11596914"/>
              <a:gd name="connsiteY8" fmla="*/ 3526509 h 5848213"/>
              <a:gd name="connsiteX9" fmla="*/ 11596914 w 11596914"/>
              <a:gd name="connsiteY9" fmla="*/ 5830864 h 5848213"/>
              <a:gd name="connsiteX10" fmla="*/ 0 w 11596914"/>
              <a:gd name="connsiteY10" fmla="*/ 5848213 h 5848213"/>
              <a:gd name="connsiteX0" fmla="*/ 4259 w 11580853"/>
              <a:gd name="connsiteY0" fmla="*/ 5778817 h 5830864"/>
              <a:gd name="connsiteX1" fmla="*/ 1409 w 11580853"/>
              <a:gd name="connsiteY1" fmla="*/ 9680 h 5830864"/>
              <a:gd name="connsiteX2" fmla="*/ 1335694 w 11580853"/>
              <a:gd name="connsiteY2" fmla="*/ 0 h 5830864"/>
              <a:gd name="connsiteX3" fmla="*/ 1309093 w 11580853"/>
              <a:gd name="connsiteY3" fmla="*/ 3519922 h 5830864"/>
              <a:gd name="connsiteX4" fmla="*/ 6414493 w 11580853"/>
              <a:gd name="connsiteY4" fmla="*/ 3513832 h 5830864"/>
              <a:gd name="connsiteX5" fmla="*/ 6414493 w 11580853"/>
              <a:gd name="connsiteY5" fmla="*/ 1750746 h 5830864"/>
              <a:gd name="connsiteX6" fmla="*/ 8391883 w 11580853"/>
              <a:gd name="connsiteY6" fmla="*/ 1737735 h 5830864"/>
              <a:gd name="connsiteX7" fmla="*/ 8391883 w 11580853"/>
              <a:gd name="connsiteY7" fmla="*/ 3520338 h 5830864"/>
              <a:gd name="connsiteX8" fmla="*/ 11580853 w 11580853"/>
              <a:gd name="connsiteY8" fmla="*/ 3526509 h 5830864"/>
              <a:gd name="connsiteX9" fmla="*/ 11580853 w 11580853"/>
              <a:gd name="connsiteY9" fmla="*/ 5830864 h 5830864"/>
              <a:gd name="connsiteX10" fmla="*/ 4259 w 11580853"/>
              <a:gd name="connsiteY10" fmla="*/ 5778817 h 5830864"/>
              <a:gd name="connsiteX0" fmla="*/ 0 w 11576594"/>
              <a:gd name="connsiteY0" fmla="*/ 5778817 h 5830864"/>
              <a:gd name="connsiteX1" fmla="*/ 210510 w 11576594"/>
              <a:gd name="connsiteY1" fmla="*/ 9680 h 5830864"/>
              <a:gd name="connsiteX2" fmla="*/ 1331435 w 11576594"/>
              <a:gd name="connsiteY2" fmla="*/ 0 h 5830864"/>
              <a:gd name="connsiteX3" fmla="*/ 1304834 w 11576594"/>
              <a:gd name="connsiteY3" fmla="*/ 3519922 h 5830864"/>
              <a:gd name="connsiteX4" fmla="*/ 6410234 w 11576594"/>
              <a:gd name="connsiteY4" fmla="*/ 3513832 h 5830864"/>
              <a:gd name="connsiteX5" fmla="*/ 6410234 w 11576594"/>
              <a:gd name="connsiteY5" fmla="*/ 1750746 h 5830864"/>
              <a:gd name="connsiteX6" fmla="*/ 8387624 w 11576594"/>
              <a:gd name="connsiteY6" fmla="*/ 1737735 h 5830864"/>
              <a:gd name="connsiteX7" fmla="*/ 8387624 w 11576594"/>
              <a:gd name="connsiteY7" fmla="*/ 3520338 h 5830864"/>
              <a:gd name="connsiteX8" fmla="*/ 11576594 w 11576594"/>
              <a:gd name="connsiteY8" fmla="*/ 3526509 h 5830864"/>
              <a:gd name="connsiteX9" fmla="*/ 11576594 w 11576594"/>
              <a:gd name="connsiteY9" fmla="*/ 5830864 h 5830864"/>
              <a:gd name="connsiteX10" fmla="*/ 0 w 11576594"/>
              <a:gd name="connsiteY10" fmla="*/ 5778817 h 5830864"/>
              <a:gd name="connsiteX0" fmla="*/ 0 w 11373394"/>
              <a:gd name="connsiteY0" fmla="*/ 5796166 h 5830864"/>
              <a:gd name="connsiteX1" fmla="*/ 7310 w 11373394"/>
              <a:gd name="connsiteY1" fmla="*/ 9680 h 5830864"/>
              <a:gd name="connsiteX2" fmla="*/ 1128235 w 11373394"/>
              <a:gd name="connsiteY2" fmla="*/ 0 h 5830864"/>
              <a:gd name="connsiteX3" fmla="*/ 1101634 w 11373394"/>
              <a:gd name="connsiteY3" fmla="*/ 3519922 h 5830864"/>
              <a:gd name="connsiteX4" fmla="*/ 6207034 w 11373394"/>
              <a:gd name="connsiteY4" fmla="*/ 3513832 h 5830864"/>
              <a:gd name="connsiteX5" fmla="*/ 6207034 w 11373394"/>
              <a:gd name="connsiteY5" fmla="*/ 1750746 h 5830864"/>
              <a:gd name="connsiteX6" fmla="*/ 8184424 w 11373394"/>
              <a:gd name="connsiteY6" fmla="*/ 1737735 h 5830864"/>
              <a:gd name="connsiteX7" fmla="*/ 8184424 w 11373394"/>
              <a:gd name="connsiteY7" fmla="*/ 3520338 h 5830864"/>
              <a:gd name="connsiteX8" fmla="*/ 11373394 w 11373394"/>
              <a:gd name="connsiteY8" fmla="*/ 3526509 h 5830864"/>
              <a:gd name="connsiteX9" fmla="*/ 11373394 w 11373394"/>
              <a:gd name="connsiteY9" fmla="*/ 5830864 h 5830864"/>
              <a:gd name="connsiteX10" fmla="*/ 0 w 11373394"/>
              <a:gd name="connsiteY10" fmla="*/ 5796166 h 5830864"/>
              <a:gd name="connsiteX0" fmla="*/ 0 w 12176034"/>
              <a:gd name="connsiteY0" fmla="*/ 5796166 h 5830864"/>
              <a:gd name="connsiteX1" fmla="*/ 7310 w 12176034"/>
              <a:gd name="connsiteY1" fmla="*/ 9680 h 5830864"/>
              <a:gd name="connsiteX2" fmla="*/ 1128235 w 12176034"/>
              <a:gd name="connsiteY2" fmla="*/ 0 h 5830864"/>
              <a:gd name="connsiteX3" fmla="*/ 1101634 w 12176034"/>
              <a:gd name="connsiteY3" fmla="*/ 3519922 h 5830864"/>
              <a:gd name="connsiteX4" fmla="*/ 6207034 w 12176034"/>
              <a:gd name="connsiteY4" fmla="*/ 3513832 h 5830864"/>
              <a:gd name="connsiteX5" fmla="*/ 6207034 w 12176034"/>
              <a:gd name="connsiteY5" fmla="*/ 1750746 h 5830864"/>
              <a:gd name="connsiteX6" fmla="*/ 8184424 w 12176034"/>
              <a:gd name="connsiteY6" fmla="*/ 1737735 h 5830864"/>
              <a:gd name="connsiteX7" fmla="*/ 8184424 w 12176034"/>
              <a:gd name="connsiteY7" fmla="*/ 3520338 h 5830864"/>
              <a:gd name="connsiteX8" fmla="*/ 12176034 w 12176034"/>
              <a:gd name="connsiteY8" fmla="*/ 3526509 h 5830864"/>
              <a:gd name="connsiteX9" fmla="*/ 11373394 w 12176034"/>
              <a:gd name="connsiteY9" fmla="*/ 5830864 h 5830864"/>
              <a:gd name="connsiteX10" fmla="*/ 0 w 1217603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6207034 w 12206514"/>
              <a:gd name="connsiteY4" fmla="*/ 3513832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6207034 w 12206514"/>
              <a:gd name="connsiteY5" fmla="*/ 1750746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8184424 w 12206514"/>
              <a:gd name="connsiteY6" fmla="*/ 1737735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8184424 w 12206514"/>
              <a:gd name="connsiteY7" fmla="*/ 3520338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5796166 h 5830864"/>
              <a:gd name="connsiteX1" fmla="*/ 7310 w 12206514"/>
              <a:gd name="connsiteY1" fmla="*/ 9680 h 5830864"/>
              <a:gd name="connsiteX2" fmla="*/ 1128235 w 12206514"/>
              <a:gd name="connsiteY2" fmla="*/ 0 h 5830864"/>
              <a:gd name="connsiteX3" fmla="*/ 1101634 w 12206514"/>
              <a:gd name="connsiteY3" fmla="*/ 3519922 h 5830864"/>
              <a:gd name="connsiteX4" fmla="*/ 5281060 w 12206514"/>
              <a:gd name="connsiteY4" fmla="*/ 3494067 h 5830864"/>
              <a:gd name="connsiteX5" fmla="*/ 5813495 w 12206514"/>
              <a:gd name="connsiteY5" fmla="*/ 1770512 h 5830864"/>
              <a:gd name="connsiteX6" fmla="*/ 6911209 w 12206514"/>
              <a:gd name="connsiteY6" fmla="*/ 1757500 h 5830864"/>
              <a:gd name="connsiteX7" fmla="*/ 7327898 w 12206514"/>
              <a:gd name="connsiteY7" fmla="*/ 3500574 h 5830864"/>
              <a:gd name="connsiteX8" fmla="*/ 12176034 w 12206514"/>
              <a:gd name="connsiteY8" fmla="*/ 3526509 h 5830864"/>
              <a:gd name="connsiteX9" fmla="*/ 12206514 w 12206514"/>
              <a:gd name="connsiteY9" fmla="*/ 5830864 h 5830864"/>
              <a:gd name="connsiteX10" fmla="*/ 0 w 12206514"/>
              <a:gd name="connsiteY10" fmla="*/ 5796166 h 5830864"/>
              <a:gd name="connsiteX0" fmla="*/ 0 w 12206514"/>
              <a:gd name="connsiteY0" fmla="*/ 6764631 h 6764631"/>
              <a:gd name="connsiteX1" fmla="*/ 7310 w 12206514"/>
              <a:gd name="connsiteY1" fmla="*/ 9680 h 6764631"/>
              <a:gd name="connsiteX2" fmla="*/ 1128235 w 12206514"/>
              <a:gd name="connsiteY2" fmla="*/ 0 h 6764631"/>
              <a:gd name="connsiteX3" fmla="*/ 1101634 w 12206514"/>
              <a:gd name="connsiteY3" fmla="*/ 3519922 h 6764631"/>
              <a:gd name="connsiteX4" fmla="*/ 5281060 w 12206514"/>
              <a:gd name="connsiteY4" fmla="*/ 3494067 h 6764631"/>
              <a:gd name="connsiteX5" fmla="*/ 5813495 w 12206514"/>
              <a:gd name="connsiteY5" fmla="*/ 1770512 h 6764631"/>
              <a:gd name="connsiteX6" fmla="*/ 6911209 w 12206514"/>
              <a:gd name="connsiteY6" fmla="*/ 1757500 h 6764631"/>
              <a:gd name="connsiteX7" fmla="*/ 7327898 w 12206514"/>
              <a:gd name="connsiteY7" fmla="*/ 3500574 h 6764631"/>
              <a:gd name="connsiteX8" fmla="*/ 12176034 w 12206514"/>
              <a:gd name="connsiteY8" fmla="*/ 3526509 h 6764631"/>
              <a:gd name="connsiteX9" fmla="*/ 12206514 w 12206514"/>
              <a:gd name="connsiteY9" fmla="*/ 5830864 h 6764631"/>
              <a:gd name="connsiteX10" fmla="*/ 0 w 12206514"/>
              <a:gd name="connsiteY10" fmla="*/ 6764631 h 6764631"/>
              <a:gd name="connsiteX0" fmla="*/ 0 w 12218089"/>
              <a:gd name="connsiteY0" fmla="*/ 6764631 h 6799329"/>
              <a:gd name="connsiteX1" fmla="*/ 7310 w 12218089"/>
              <a:gd name="connsiteY1" fmla="*/ 9680 h 6799329"/>
              <a:gd name="connsiteX2" fmla="*/ 1128235 w 12218089"/>
              <a:gd name="connsiteY2" fmla="*/ 0 h 6799329"/>
              <a:gd name="connsiteX3" fmla="*/ 1101634 w 12218089"/>
              <a:gd name="connsiteY3" fmla="*/ 3519922 h 6799329"/>
              <a:gd name="connsiteX4" fmla="*/ 5281060 w 12218089"/>
              <a:gd name="connsiteY4" fmla="*/ 3494067 h 6799329"/>
              <a:gd name="connsiteX5" fmla="*/ 5813495 w 12218089"/>
              <a:gd name="connsiteY5" fmla="*/ 1770512 h 6799329"/>
              <a:gd name="connsiteX6" fmla="*/ 6911209 w 12218089"/>
              <a:gd name="connsiteY6" fmla="*/ 1757500 h 6799329"/>
              <a:gd name="connsiteX7" fmla="*/ 7327898 w 12218089"/>
              <a:gd name="connsiteY7" fmla="*/ 3500574 h 6799329"/>
              <a:gd name="connsiteX8" fmla="*/ 12176034 w 12218089"/>
              <a:gd name="connsiteY8" fmla="*/ 3526509 h 6799329"/>
              <a:gd name="connsiteX9" fmla="*/ 12218089 w 12218089"/>
              <a:gd name="connsiteY9" fmla="*/ 6799329 h 6799329"/>
              <a:gd name="connsiteX10" fmla="*/ 0 w 12218089"/>
              <a:gd name="connsiteY10" fmla="*/ 6764631 h 679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18089" h="6799329">
                <a:moveTo>
                  <a:pt x="0" y="6764631"/>
                </a:moveTo>
                <a:cubicBezTo>
                  <a:pt x="5823" y="4818453"/>
                  <a:pt x="1487" y="1955858"/>
                  <a:pt x="7310" y="9680"/>
                </a:cubicBezTo>
                <a:lnTo>
                  <a:pt x="1128235" y="0"/>
                </a:lnTo>
                <a:cubicBezTo>
                  <a:pt x="1125526" y="269059"/>
                  <a:pt x="1104343" y="3250863"/>
                  <a:pt x="1101634" y="3519922"/>
                </a:cubicBezTo>
                <a:lnTo>
                  <a:pt x="5281060" y="3494067"/>
                </a:lnTo>
                <a:lnTo>
                  <a:pt x="5813495" y="1770512"/>
                </a:lnTo>
                <a:lnTo>
                  <a:pt x="6911209" y="1757500"/>
                </a:lnTo>
                <a:lnTo>
                  <a:pt x="7327898" y="3500574"/>
                </a:lnTo>
                <a:lnTo>
                  <a:pt x="12176034" y="3526509"/>
                </a:lnTo>
                <a:lnTo>
                  <a:pt x="12218089" y="6799329"/>
                </a:lnTo>
                <a:lnTo>
                  <a:pt x="0" y="6764631"/>
                </a:lnTo>
                <a:close/>
              </a:path>
            </a:pathLst>
          </a:custGeom>
          <a:solidFill>
            <a:srgbClr val="EB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Group 224"/>
          <p:cNvGrpSpPr/>
          <p:nvPr/>
        </p:nvGrpSpPr>
        <p:grpSpPr>
          <a:xfrm>
            <a:off x="607493" y="4187051"/>
            <a:ext cx="8066828" cy="2093095"/>
            <a:chOff x="607493" y="4187051"/>
            <a:chExt cx="8066828" cy="2093095"/>
          </a:xfrm>
        </p:grpSpPr>
        <p:sp>
          <p:nvSpPr>
            <p:cNvPr id="228" name="Content Placeholder 2"/>
            <p:cNvSpPr txBox="1">
              <a:spLocks/>
            </p:cNvSpPr>
            <p:nvPr/>
          </p:nvSpPr>
          <p:spPr>
            <a:xfrm>
              <a:off x="610974" y="5710023"/>
              <a:ext cx="1759767"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a:t>PRODUCTION</a:t>
              </a:r>
            </a:p>
          </p:txBody>
        </p:sp>
        <p:cxnSp>
          <p:nvCxnSpPr>
            <p:cNvPr id="234" name="Elbow Connector 233"/>
            <p:cNvCxnSpPr>
              <a:endCxn id="287" idx="1"/>
            </p:cNvCxnSpPr>
            <p:nvPr/>
          </p:nvCxnSpPr>
          <p:spPr>
            <a:xfrm rot="16200000" flipH="1">
              <a:off x="774493" y="4020051"/>
              <a:ext cx="1392472"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5" name="Snip Diagonal Corner Rectangle 234"/>
            <p:cNvSpPr/>
            <p:nvPr/>
          </p:nvSpPr>
          <p:spPr>
            <a:xfrm>
              <a:off x="7287924" y="5446612"/>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6" name="Snip Diagonal Corner Rectangle 235"/>
            <p:cNvSpPr/>
            <p:nvPr/>
          </p:nvSpPr>
          <p:spPr>
            <a:xfrm>
              <a:off x="7185607" y="5509578"/>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7" name="Snip Diagonal Corner Rectangle 236"/>
            <p:cNvSpPr/>
            <p:nvPr/>
          </p:nvSpPr>
          <p:spPr>
            <a:xfrm>
              <a:off x="7100910" y="5588467"/>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238" name="Content Placeholder 2"/>
            <p:cNvSpPr txBox="1">
              <a:spLocks/>
            </p:cNvSpPr>
            <p:nvPr/>
          </p:nvSpPr>
          <p:spPr>
            <a:xfrm>
              <a:off x="6879935" y="6058547"/>
              <a:ext cx="179438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a:t>
              </a:r>
              <a:endParaRPr lang="en-US" sz="1600" dirty="0">
                <a:latin typeface="Gill Sans MT" panose="020B0502020104020203" pitchFamily="34" charset="0"/>
              </a:endParaRPr>
            </a:p>
          </p:txBody>
        </p:sp>
        <p:sp>
          <p:nvSpPr>
            <p:cNvPr id="239" name="Folded Corner 238"/>
            <p:cNvSpPr/>
            <p:nvPr/>
          </p:nvSpPr>
          <p:spPr>
            <a:xfrm>
              <a:off x="2528882" y="5123181"/>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40" name="Rounded Rectangle 239"/>
            <p:cNvSpPr/>
            <p:nvPr/>
          </p:nvSpPr>
          <p:spPr>
            <a:xfrm>
              <a:off x="3471312" y="5308524"/>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grpSp>
          <p:nvGrpSpPr>
            <p:cNvPr id="241" name="Group 240"/>
            <p:cNvGrpSpPr/>
            <p:nvPr/>
          </p:nvGrpSpPr>
          <p:grpSpPr>
            <a:xfrm>
              <a:off x="5166583" y="4934519"/>
              <a:ext cx="167700" cy="1140332"/>
              <a:chOff x="5303912" y="1916013"/>
              <a:chExt cx="1080120" cy="7344655"/>
            </a:xfrm>
            <a:effectLst>
              <a:outerShdw blurRad="50800" dist="38100" dir="2700000" algn="tl" rotWithShape="0">
                <a:prstClr val="black">
                  <a:alpha val="40000"/>
                </a:prstClr>
              </a:outerShdw>
            </a:effectLst>
          </p:grpSpPr>
          <p:sp>
            <p:nvSpPr>
              <p:cNvPr id="333" name="Rectangle 332"/>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4" name="Rectangle 333"/>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5" name="Rectangle 334"/>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6" name="Rectangle 335"/>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7" name="Rectangle 336"/>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38" name="Group 337"/>
              <p:cNvGrpSpPr/>
              <p:nvPr/>
            </p:nvGrpSpPr>
            <p:grpSpPr>
              <a:xfrm>
                <a:off x="5715955" y="6448020"/>
                <a:ext cx="256034" cy="1371663"/>
                <a:chOff x="7264127" y="3328658"/>
                <a:chExt cx="256034" cy="1371663"/>
              </a:xfrm>
            </p:grpSpPr>
            <p:sp>
              <p:nvSpPr>
                <p:cNvPr id="339" name="Oval 338"/>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0" name="Oval 339"/>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1" name="Oval 340"/>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42" name="Group 241"/>
            <p:cNvGrpSpPr/>
            <p:nvPr/>
          </p:nvGrpSpPr>
          <p:grpSpPr>
            <a:xfrm>
              <a:off x="5110698" y="4968506"/>
              <a:ext cx="167700" cy="1140332"/>
              <a:chOff x="5303912" y="1916013"/>
              <a:chExt cx="1080120" cy="7344655"/>
            </a:xfrm>
            <a:effectLst>
              <a:outerShdw blurRad="50800" dist="38100" dir="2700000" algn="tl" rotWithShape="0">
                <a:prstClr val="black">
                  <a:alpha val="40000"/>
                </a:prstClr>
              </a:outerShdw>
            </a:effectLst>
          </p:grpSpPr>
          <p:sp>
            <p:nvSpPr>
              <p:cNvPr id="312" name="Rectangle 311"/>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3" name="Rectangle 312"/>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16" name="Rectangle 315"/>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7" name="Rectangle 326"/>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8" name="Rectangle 327"/>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29" name="Group 328"/>
              <p:cNvGrpSpPr/>
              <p:nvPr/>
            </p:nvGrpSpPr>
            <p:grpSpPr>
              <a:xfrm>
                <a:off x="5715955" y="6448020"/>
                <a:ext cx="256034" cy="1371663"/>
                <a:chOff x="7264127" y="3328658"/>
                <a:chExt cx="256034" cy="1371663"/>
              </a:xfrm>
            </p:grpSpPr>
            <p:sp>
              <p:nvSpPr>
                <p:cNvPr id="330" name="Oval 329"/>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1" name="Oval 330"/>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2" name="Oval 331"/>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46" name="Group 245"/>
            <p:cNvGrpSpPr/>
            <p:nvPr/>
          </p:nvGrpSpPr>
          <p:grpSpPr>
            <a:xfrm>
              <a:off x="5055488" y="5026965"/>
              <a:ext cx="167700" cy="1140332"/>
              <a:chOff x="5303912" y="1916013"/>
              <a:chExt cx="1080120" cy="7344655"/>
            </a:xfrm>
            <a:effectLst>
              <a:outerShdw blurRad="50800" dist="38100" dir="2700000" algn="tl" rotWithShape="0">
                <a:prstClr val="black">
                  <a:alpha val="40000"/>
                </a:prstClr>
              </a:outerShdw>
            </a:effectLst>
          </p:grpSpPr>
          <p:sp>
            <p:nvSpPr>
              <p:cNvPr id="300" name="Rectangle 299"/>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1" name="Rectangle 300"/>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3" name="Rectangle 30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4" name="Rectangle 303"/>
              <p:cNvSpPr/>
              <p:nvPr/>
            </p:nvSpPr>
            <p:spPr>
              <a:xfrm>
                <a:off x="5303912" y="5147287"/>
                <a:ext cx="1080120" cy="1080123"/>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5" name="Rectangle 30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06" name="Group 305"/>
              <p:cNvGrpSpPr/>
              <p:nvPr/>
            </p:nvGrpSpPr>
            <p:grpSpPr>
              <a:xfrm>
                <a:off x="5715955" y="6448020"/>
                <a:ext cx="256034" cy="1371663"/>
                <a:chOff x="7264127" y="3328658"/>
                <a:chExt cx="256034" cy="1371663"/>
              </a:xfrm>
            </p:grpSpPr>
            <p:sp>
              <p:nvSpPr>
                <p:cNvPr id="307" name="Oval 30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8" name="Oval 30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09" name="Oval 30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48" name="Content Placeholder 2"/>
            <p:cNvSpPr txBox="1">
              <a:spLocks/>
            </p:cNvSpPr>
            <p:nvPr/>
          </p:nvSpPr>
          <p:spPr>
            <a:xfrm>
              <a:off x="4239068" y="5071148"/>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sp>
          <p:nvSpPr>
            <p:cNvPr id="286" name="Folded Corner 285"/>
            <p:cNvSpPr/>
            <p:nvPr/>
          </p:nvSpPr>
          <p:spPr>
            <a:xfrm>
              <a:off x="2425942" y="516505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87" name="Folded Corner 286"/>
            <p:cNvSpPr/>
            <p:nvPr/>
          </p:nvSpPr>
          <p:spPr>
            <a:xfrm>
              <a:off x="2333965" y="520777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89" name="Elbow Connector 288"/>
            <p:cNvCxnSpPr>
              <a:stCxn id="295" idx="6"/>
              <a:endCxn id="240" idx="1"/>
            </p:cNvCxnSpPr>
            <p:nvPr/>
          </p:nvCxnSpPr>
          <p:spPr>
            <a:xfrm>
              <a:off x="2985100" y="5610435"/>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Elbow Connector 291"/>
            <p:cNvCxnSpPr>
              <a:stCxn id="240" idx="3"/>
              <a:endCxn id="304" idx="1"/>
            </p:cNvCxnSpPr>
            <p:nvPr/>
          </p:nvCxnSpPr>
          <p:spPr>
            <a:xfrm flipV="1">
              <a:off x="4742663" y="5612503"/>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3" name="Oval 292"/>
            <p:cNvSpPr/>
            <p:nvPr/>
          </p:nvSpPr>
          <p:spPr>
            <a:xfrm>
              <a:off x="5057363" y="5536313"/>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5" name="Oval 294"/>
            <p:cNvSpPr/>
            <p:nvPr/>
          </p:nvSpPr>
          <p:spPr>
            <a:xfrm>
              <a:off x="2766479" y="5501124"/>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6" name="Content Placeholder 2"/>
            <p:cNvSpPr txBox="1">
              <a:spLocks/>
            </p:cNvSpPr>
            <p:nvPr/>
          </p:nvSpPr>
          <p:spPr>
            <a:xfrm>
              <a:off x="726955" y="5250046"/>
              <a:ext cx="154798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(infinite instances)</a:t>
              </a:r>
              <a:endParaRPr lang="en-US" sz="1600" dirty="0">
                <a:latin typeface="Gill Sans MT" panose="020B0502020104020203" pitchFamily="34" charset="0"/>
              </a:endParaRPr>
            </a:p>
          </p:txBody>
        </p:sp>
        <p:cxnSp>
          <p:nvCxnSpPr>
            <p:cNvPr id="298" name="Straight Arrow Connector 297"/>
            <p:cNvCxnSpPr>
              <a:stCxn id="313" idx="3"/>
            </p:cNvCxnSpPr>
            <p:nvPr/>
          </p:nvCxnSpPr>
          <p:spPr>
            <a:xfrm flipV="1">
              <a:off x="5278398" y="4636746"/>
              <a:ext cx="564328" cy="581791"/>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endCxn id="237" idx="3"/>
            </p:cNvCxnSpPr>
            <p:nvPr/>
          </p:nvCxnSpPr>
          <p:spPr>
            <a:xfrm>
              <a:off x="6934281" y="4662843"/>
              <a:ext cx="560021" cy="925624"/>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9" name="Rounded Rectangle 188"/>
          <p:cNvSpPr/>
          <p:nvPr/>
        </p:nvSpPr>
        <p:spPr>
          <a:xfrm>
            <a:off x="1767112" y="1429621"/>
            <a:ext cx="1628011" cy="3266179"/>
          </a:xfrm>
          <a:prstGeom prst="roundRect">
            <a:avLst/>
          </a:prstGeom>
          <a:noFill/>
          <a:ln>
            <a:solidFill>
              <a:schemeClr val="accent1">
                <a:lumMod val="75000"/>
              </a:schemeClr>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bg2">
                    <a:lumMod val="50000"/>
                  </a:schemeClr>
                </a:solidFill>
                <a:latin typeface="Gill Sans MT" panose="020B0502020104020203" pitchFamily="34" charset="0"/>
              </a:rPr>
              <a:t>Labeled Datasets</a:t>
            </a:r>
            <a:endParaRPr lang="en-US" sz="1400" b="1" dirty="0">
              <a:solidFill>
                <a:schemeClr val="bg2">
                  <a:lumMod val="50000"/>
                </a:schemeClr>
              </a:solidFill>
              <a:latin typeface="Gill Sans MT" panose="020B0502020104020203" pitchFamily="34" charset="0"/>
            </a:endParaRPr>
          </a:p>
        </p:txBody>
      </p:sp>
      <p:sp>
        <p:nvSpPr>
          <p:cNvPr id="2" name="Title 1"/>
          <p:cNvSpPr>
            <a:spLocks noGrp="1"/>
          </p:cNvSpPr>
          <p:nvPr>
            <p:ph type="title"/>
          </p:nvPr>
        </p:nvSpPr>
        <p:spPr>
          <a:xfrm>
            <a:off x="838200" y="181492"/>
            <a:ext cx="7683514" cy="701731"/>
          </a:xfrm>
        </p:spPr>
        <p:txBody>
          <a:bodyPr/>
          <a:lstStyle/>
          <a:p>
            <a:r>
              <a:rPr lang="en-US" dirty="0" smtClean="0"/>
              <a:t>ML </a:t>
            </a:r>
            <a:r>
              <a:rPr lang="en-US" dirty="0"/>
              <a:t>“Black Box</a:t>
            </a:r>
            <a:r>
              <a:rPr lang="en-US" dirty="0" smtClean="0"/>
              <a:t>” deconstructed</a:t>
            </a:r>
            <a:endParaRPr lang="en-US" dirty="0"/>
          </a:p>
        </p:txBody>
      </p:sp>
      <p:sp>
        <p:nvSpPr>
          <p:cNvPr id="3" name="Content Placeholder 2"/>
          <p:cNvSpPr>
            <a:spLocks noGrp="1"/>
          </p:cNvSpPr>
          <p:nvPr>
            <p:ph idx="1"/>
          </p:nvPr>
        </p:nvSpPr>
        <p:spPr>
          <a:xfrm>
            <a:off x="1278219" y="791502"/>
            <a:ext cx="4073729" cy="409709"/>
          </a:xfrm>
        </p:spPr>
        <p:txBody>
          <a:bodyPr>
            <a:noAutofit/>
          </a:bodyPr>
          <a:lstStyle/>
          <a:p>
            <a:pPr marL="0" indent="0">
              <a:buNone/>
            </a:pPr>
            <a:r>
              <a:rPr lang="en-US" sz="2800" dirty="0" smtClean="0"/>
              <a:t>Supervised Learning Model </a:t>
            </a:r>
            <a:endParaRPr lang="en-US" sz="2800" dirty="0"/>
          </a:p>
        </p:txBody>
      </p:sp>
      <p:sp>
        <p:nvSpPr>
          <p:cNvPr id="16" name="Folded Corner 15"/>
          <p:cNvSpPr/>
          <p:nvPr/>
        </p:nvSpPr>
        <p:spPr>
          <a:xfrm>
            <a:off x="2528882" y="2394636"/>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7" name="Snip Diagonal Corner Rectangle 16"/>
          <p:cNvSpPr/>
          <p:nvPr/>
        </p:nvSpPr>
        <p:spPr>
          <a:xfrm>
            <a:off x="2465435" y="1795127"/>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grpSp>
        <p:nvGrpSpPr>
          <p:cNvPr id="29" name="Group 28"/>
          <p:cNvGrpSpPr/>
          <p:nvPr/>
        </p:nvGrpSpPr>
        <p:grpSpPr>
          <a:xfrm>
            <a:off x="5166583" y="2205974"/>
            <a:ext cx="167700" cy="1140332"/>
            <a:chOff x="5303912" y="1916013"/>
            <a:chExt cx="1080120" cy="7344655"/>
          </a:xfrm>
          <a:effectLst>
            <a:outerShdw blurRad="50800" dist="38100" dir="2700000" algn="tl" rotWithShape="0">
              <a:prstClr val="black">
                <a:alpha val="40000"/>
              </a:prstClr>
            </a:outerShdw>
          </a:effectLst>
        </p:grpSpPr>
        <p:sp>
          <p:nvSpPr>
            <p:cNvPr id="19" name="Rectangle 18"/>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 name="Rectangle 19"/>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 name="Rectangle 20"/>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2" name="Rectangle 21"/>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4" name="Rectangle 23"/>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8" name="Group 27"/>
            <p:cNvGrpSpPr/>
            <p:nvPr/>
          </p:nvGrpSpPr>
          <p:grpSpPr>
            <a:xfrm>
              <a:off x="5715955" y="6448020"/>
              <a:ext cx="256034" cy="1371663"/>
              <a:chOff x="7264127" y="3328658"/>
              <a:chExt cx="256034" cy="1371663"/>
            </a:xfrm>
          </p:grpSpPr>
          <p:sp>
            <p:nvSpPr>
              <p:cNvPr id="25" name="Oval 24"/>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6" name="Oval 25"/>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7" name="Oval 26"/>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30" name="Group 29"/>
          <p:cNvGrpSpPr/>
          <p:nvPr/>
        </p:nvGrpSpPr>
        <p:grpSpPr>
          <a:xfrm>
            <a:off x="5110698" y="2239961"/>
            <a:ext cx="167700" cy="1140332"/>
            <a:chOff x="5303912" y="1916013"/>
            <a:chExt cx="1080120" cy="7344655"/>
          </a:xfrm>
          <a:effectLst>
            <a:outerShdw blurRad="50800" dist="38100" dir="2700000" algn="tl" rotWithShape="0">
              <a:prstClr val="black">
                <a:alpha val="40000"/>
              </a:prstClr>
            </a:outerShdw>
          </a:effectLst>
        </p:grpSpPr>
        <p:sp>
          <p:nvSpPr>
            <p:cNvPr id="31" name="Rectangle 3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2" name="Rectangle 3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3" name="Rectangle 3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4" name="Rectangle 3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5" name="Rectangle 3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36" name="Group 35"/>
            <p:cNvGrpSpPr/>
            <p:nvPr/>
          </p:nvGrpSpPr>
          <p:grpSpPr>
            <a:xfrm>
              <a:off x="5715955" y="6448020"/>
              <a:ext cx="256034" cy="1371663"/>
              <a:chOff x="7264127" y="3328658"/>
              <a:chExt cx="256034" cy="1371663"/>
            </a:xfrm>
          </p:grpSpPr>
          <p:sp>
            <p:nvSpPr>
              <p:cNvPr id="37" name="Oval 3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8" name="Oval 3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39" name="Oval 3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1" name="Folded Corner 50"/>
          <p:cNvSpPr/>
          <p:nvPr/>
        </p:nvSpPr>
        <p:spPr>
          <a:xfrm>
            <a:off x="2425942" y="243651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2" name="Folded Corner 51"/>
          <p:cNvSpPr/>
          <p:nvPr/>
        </p:nvSpPr>
        <p:spPr>
          <a:xfrm>
            <a:off x="2333965" y="2479227"/>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53" name="Snip Diagonal Corner Rectangle 52"/>
          <p:cNvSpPr/>
          <p:nvPr/>
        </p:nvSpPr>
        <p:spPr>
          <a:xfrm>
            <a:off x="2405972" y="1831131"/>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4" name="Snip Diagonal Corner Rectangle 53"/>
          <p:cNvSpPr/>
          <p:nvPr/>
        </p:nvSpPr>
        <p:spPr>
          <a:xfrm>
            <a:off x="2333964" y="1867135"/>
            <a:ext cx="845383"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LABELS</a:t>
            </a:r>
            <a:endParaRPr lang="en-US" sz="1400" b="1" dirty="0">
              <a:solidFill>
                <a:schemeClr val="accent6">
                  <a:lumMod val="50000"/>
                </a:schemeClr>
              </a:solidFill>
              <a:latin typeface="Gill Sans MT" panose="020B0502020104020203" pitchFamily="34" charset="0"/>
            </a:endParaRPr>
          </a:p>
        </p:txBody>
      </p:sp>
      <p:sp>
        <p:nvSpPr>
          <p:cNvPr id="55" name="Rounded Rectangle 54"/>
          <p:cNvSpPr/>
          <p:nvPr/>
        </p:nvSpPr>
        <p:spPr>
          <a:xfrm>
            <a:off x="5744292" y="1867134"/>
            <a:ext cx="1305566" cy="1468975"/>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MACHINE LEARNING</a:t>
            </a:r>
          </a:p>
          <a:p>
            <a:pPr algn="ctr"/>
            <a:r>
              <a:rPr lang="en-US" sz="1400" b="1" dirty="0" smtClean="0">
                <a:solidFill>
                  <a:schemeClr val="accent6">
                    <a:lumMod val="50000"/>
                  </a:schemeClr>
                </a:solidFill>
                <a:latin typeface="Gill Sans MT" panose="020B0502020104020203" pitchFamily="34" charset="0"/>
              </a:rPr>
              <a:t>ALGORITHM</a:t>
            </a:r>
            <a:endParaRPr lang="en-US" sz="1400" b="1" dirty="0">
              <a:solidFill>
                <a:schemeClr val="accent6">
                  <a:lumMod val="50000"/>
                </a:schemeClr>
              </a:solidFill>
              <a:latin typeface="Gill Sans MT" panose="020B0502020104020203" pitchFamily="34" charset="0"/>
            </a:endParaRPr>
          </a:p>
        </p:txBody>
      </p:sp>
      <p:sp>
        <p:nvSpPr>
          <p:cNvPr id="56" name="Rounded Rectangle 55"/>
          <p:cNvSpPr/>
          <p:nvPr/>
        </p:nvSpPr>
        <p:spPr>
          <a:xfrm>
            <a:off x="5812260" y="4065206"/>
            <a:ext cx="1154657"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CLASSIFIER MODEL</a:t>
            </a:r>
          </a:p>
        </p:txBody>
      </p:sp>
      <p:sp>
        <p:nvSpPr>
          <p:cNvPr id="57" name="Content Placeholder 2"/>
          <p:cNvSpPr txBox="1">
            <a:spLocks/>
          </p:cNvSpPr>
          <p:nvPr/>
        </p:nvSpPr>
        <p:spPr>
          <a:xfrm>
            <a:off x="361395" y="1966937"/>
            <a:ext cx="1375517" cy="19364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latin typeface="Gill Sans MT" panose="020B0502020104020203" pitchFamily="34" charset="0"/>
              </a:rPr>
              <a:t>TRAINING</a:t>
            </a:r>
            <a:endParaRPr lang="en-US" sz="1800" b="1" dirty="0">
              <a:latin typeface="Gill Sans MT" panose="020B0502020104020203" pitchFamily="34" charset="0"/>
            </a:endParaRPr>
          </a:p>
        </p:txBody>
      </p:sp>
      <p:sp>
        <p:nvSpPr>
          <p:cNvPr id="58" name="Content Placeholder 2"/>
          <p:cNvSpPr txBox="1">
            <a:spLocks/>
          </p:cNvSpPr>
          <p:nvPr/>
        </p:nvSpPr>
        <p:spPr>
          <a:xfrm>
            <a:off x="892396" y="4294597"/>
            <a:ext cx="1005578" cy="249299"/>
          </a:xfrm>
          <a:prstGeom prst="rect">
            <a:avLst/>
          </a:prstGeom>
        </p:spPr>
        <p:txBody>
          <a:bodyPr vert="horz" wrap="square" lIns="0" tIns="0" rIns="0" bIns="0" rtlCol="0">
            <a:spAutoFit/>
          </a:bodyPr>
          <a:lstStyle>
            <a:defPPr>
              <a:defRPr lang="en-US"/>
            </a:defPPr>
            <a:lvl1pPr indent="0" algn="ctr">
              <a:lnSpc>
                <a:spcPct val="90000"/>
              </a:lnSpc>
              <a:spcBef>
                <a:spcPts val="1000"/>
              </a:spcBef>
              <a:buFont typeface="Arial" panose="020B0604020202020204" pitchFamily="34" charset="0"/>
              <a:buNone/>
              <a:defRPr sz="2400" b="1">
                <a:latin typeface="Gill Sans MT" panose="020B0502020104020203" pitchFamily="34" charset="0"/>
                <a:cs typeface="Estrangelo Edessa" panose="03080600000000000000" pitchFamily="66" charset="0"/>
              </a:defRPr>
            </a:lvl1pPr>
            <a:lvl2pPr marL="685800" indent="-228600">
              <a:lnSpc>
                <a:spcPct val="90000"/>
              </a:lnSpc>
              <a:spcBef>
                <a:spcPts val="500"/>
              </a:spcBef>
              <a:buFont typeface="Arial" panose="020B0604020202020204" pitchFamily="34" charset="0"/>
              <a:buChar char="•"/>
              <a:defRPr sz="3200">
                <a:latin typeface="Estrangelo Edessa" panose="03080600000000000000" pitchFamily="66" charset="0"/>
                <a:cs typeface="Estrangelo Edessa" panose="03080600000000000000" pitchFamily="66" charset="0"/>
              </a:defRPr>
            </a:lvl2pPr>
            <a:lvl3pPr marL="1143000" indent="-228600">
              <a:lnSpc>
                <a:spcPct val="90000"/>
              </a:lnSpc>
              <a:spcBef>
                <a:spcPts val="500"/>
              </a:spcBef>
              <a:buFont typeface="Arial" panose="020B0604020202020204" pitchFamily="34" charset="0"/>
              <a:buChar char="•"/>
              <a:defRPr sz="2800">
                <a:latin typeface="Estrangelo Edessa" panose="03080600000000000000" pitchFamily="66" charset="0"/>
                <a:cs typeface="Estrangelo Edessa" panose="03080600000000000000" pitchFamily="66" charset="0"/>
              </a:defRPr>
            </a:lvl3pPr>
            <a:lvl4pPr marL="16002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4pPr>
            <a:lvl5pPr marL="2057400" indent="-228600">
              <a:lnSpc>
                <a:spcPct val="90000"/>
              </a:lnSpc>
              <a:spcBef>
                <a:spcPts val="500"/>
              </a:spcBef>
              <a:buFont typeface="Arial" panose="020B0604020202020204" pitchFamily="34" charset="0"/>
              <a:buChar char="•"/>
              <a:defRPr sz="2400">
                <a:latin typeface="Estrangelo Edessa" panose="03080600000000000000" pitchFamily="66" charset="0"/>
                <a:cs typeface="Estrangelo Edessa" panose="03080600000000000000" pitchFamily="66"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dirty="0" smtClean="0"/>
              <a:t>TEST</a:t>
            </a:r>
            <a:endParaRPr lang="en-US" sz="1800" dirty="0"/>
          </a:p>
        </p:txBody>
      </p:sp>
      <p:sp>
        <p:nvSpPr>
          <p:cNvPr id="60" name="Content Placeholder 2"/>
          <p:cNvSpPr txBox="1">
            <a:spLocks/>
          </p:cNvSpPr>
          <p:nvPr/>
        </p:nvSpPr>
        <p:spPr>
          <a:xfrm>
            <a:off x="5611121" y="4790782"/>
            <a:ext cx="1471436"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(aka,     prediction model,     learning model)</a:t>
            </a:r>
            <a:endParaRPr lang="en-US" sz="1600" dirty="0">
              <a:latin typeface="Gill Sans MT" panose="020B0502020104020203" pitchFamily="34" charset="0"/>
            </a:endParaRPr>
          </a:p>
        </p:txBody>
      </p:sp>
      <p:grpSp>
        <p:nvGrpSpPr>
          <p:cNvPr id="73" name="Group 72"/>
          <p:cNvGrpSpPr/>
          <p:nvPr/>
        </p:nvGrpSpPr>
        <p:grpSpPr>
          <a:xfrm>
            <a:off x="2985100" y="2579979"/>
            <a:ext cx="1757563" cy="608940"/>
            <a:chOff x="2985100" y="2579979"/>
            <a:chExt cx="1757563" cy="608940"/>
          </a:xfrm>
        </p:grpSpPr>
        <p:sp>
          <p:nvSpPr>
            <p:cNvPr id="18" name="Rounded Rectangle 17"/>
            <p:cNvSpPr/>
            <p:nvPr/>
          </p:nvSpPr>
          <p:spPr>
            <a:xfrm>
              <a:off x="3471312" y="2579979"/>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cxnSp>
          <p:nvCxnSpPr>
            <p:cNvPr id="66" name="Elbow Connector 65"/>
            <p:cNvCxnSpPr>
              <a:stCxn id="131" idx="6"/>
              <a:endCxn id="18" idx="1"/>
            </p:cNvCxnSpPr>
            <p:nvPr/>
          </p:nvCxnSpPr>
          <p:spPr>
            <a:xfrm>
              <a:off x="2985100" y="2881890"/>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4245933" y="2298420"/>
            <a:ext cx="977255" cy="1140332"/>
            <a:chOff x="4245933" y="2298420"/>
            <a:chExt cx="977255" cy="1140332"/>
          </a:xfrm>
        </p:grpSpPr>
        <p:grpSp>
          <p:nvGrpSpPr>
            <p:cNvPr id="40" name="Group 39"/>
            <p:cNvGrpSpPr/>
            <p:nvPr/>
          </p:nvGrpSpPr>
          <p:grpSpPr>
            <a:xfrm>
              <a:off x="5055488" y="2298420"/>
              <a:ext cx="167700" cy="1140332"/>
              <a:chOff x="5303912" y="1916013"/>
              <a:chExt cx="1080120" cy="7344655"/>
            </a:xfrm>
            <a:effectLst>
              <a:outerShdw blurRad="50800" dist="38100" dir="2700000" algn="tl" rotWithShape="0">
                <a:prstClr val="black">
                  <a:alpha val="40000"/>
                </a:prstClr>
              </a:outerShdw>
            </a:effectLst>
          </p:grpSpPr>
          <p:sp>
            <p:nvSpPr>
              <p:cNvPr id="41" name="Rectangle 40"/>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2" name="Rectangle 41"/>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3" name="Rectangle 42"/>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4" name="Rectangle 43"/>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5" name="Rectangle 44"/>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46" name="Group 45"/>
              <p:cNvGrpSpPr/>
              <p:nvPr/>
            </p:nvGrpSpPr>
            <p:grpSpPr>
              <a:xfrm>
                <a:off x="5715955" y="6448020"/>
                <a:ext cx="256034" cy="1371663"/>
                <a:chOff x="7264127" y="3328658"/>
                <a:chExt cx="256034" cy="1371663"/>
              </a:xfrm>
            </p:grpSpPr>
            <p:sp>
              <p:nvSpPr>
                <p:cNvPr id="47" name="Oval 46"/>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8" name="Oval 47"/>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49" name="Oval 48"/>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50" name="Content Placeholder 2"/>
            <p:cNvSpPr txBox="1">
              <a:spLocks/>
            </p:cNvSpPr>
            <p:nvPr/>
          </p:nvSpPr>
          <p:spPr>
            <a:xfrm>
              <a:off x="4245933" y="2312574"/>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70" name="Elbow Connector 69"/>
            <p:cNvCxnSpPr>
              <a:stCxn id="18" idx="3"/>
              <a:endCxn id="44" idx="1"/>
            </p:cNvCxnSpPr>
            <p:nvPr/>
          </p:nvCxnSpPr>
          <p:spPr>
            <a:xfrm flipV="1">
              <a:off x="4742663" y="2883958"/>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5" name="Elbow Connector 74"/>
          <p:cNvCxnSpPr>
            <a:stCxn id="54" idx="0"/>
            <a:endCxn id="76" idx="2"/>
          </p:cNvCxnSpPr>
          <p:nvPr/>
        </p:nvCxnSpPr>
        <p:spPr>
          <a:xfrm flipV="1">
            <a:off x="3179347" y="2076859"/>
            <a:ext cx="2575384" cy="2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754731" y="196754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80" name="Elbow Connector 79"/>
          <p:cNvCxnSpPr>
            <a:stCxn id="82" idx="6"/>
            <a:endCxn id="81" idx="2"/>
          </p:cNvCxnSpPr>
          <p:nvPr/>
        </p:nvCxnSpPr>
        <p:spPr>
          <a:xfrm flipV="1">
            <a:off x="5217403" y="2883848"/>
            <a:ext cx="52688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744292" y="277453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2" name="Oval 81"/>
          <p:cNvSpPr/>
          <p:nvPr/>
        </p:nvSpPr>
        <p:spPr>
          <a:xfrm>
            <a:off x="5057363" y="2807768"/>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1" name="Content Placeholder 2"/>
          <p:cNvSpPr txBox="1">
            <a:spLocks/>
          </p:cNvSpPr>
          <p:nvPr/>
        </p:nvSpPr>
        <p:spPr>
          <a:xfrm>
            <a:off x="5786798" y="1331214"/>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 the Model”</a:t>
            </a:r>
            <a:endParaRPr lang="en-US" sz="1600" dirty="0">
              <a:latin typeface="Gill Sans MT" panose="020B0502020104020203" pitchFamily="34" charset="0"/>
            </a:endParaRPr>
          </a:p>
        </p:txBody>
      </p:sp>
      <p:sp>
        <p:nvSpPr>
          <p:cNvPr id="182" name="Content Placeholder 2"/>
          <p:cNvSpPr txBox="1">
            <a:spLocks/>
          </p:cNvSpPr>
          <p:nvPr/>
        </p:nvSpPr>
        <p:spPr>
          <a:xfrm>
            <a:off x="2387149" y="3265547"/>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(Train)</a:t>
            </a:r>
            <a:endParaRPr lang="en-US" sz="1600" dirty="0">
              <a:latin typeface="Gill Sans MT" panose="020B0502020104020203" pitchFamily="34" charset="0"/>
            </a:endParaRPr>
          </a:p>
        </p:txBody>
      </p:sp>
      <p:grpSp>
        <p:nvGrpSpPr>
          <p:cNvPr id="77" name="Group 76"/>
          <p:cNvGrpSpPr/>
          <p:nvPr/>
        </p:nvGrpSpPr>
        <p:grpSpPr>
          <a:xfrm>
            <a:off x="5378693" y="3336108"/>
            <a:ext cx="1220554" cy="729097"/>
            <a:chOff x="5378693" y="3336108"/>
            <a:chExt cx="1220554" cy="729097"/>
          </a:xfrm>
        </p:grpSpPr>
        <p:cxnSp>
          <p:nvCxnSpPr>
            <p:cNvPr id="84" name="Elbow Connector 83"/>
            <p:cNvCxnSpPr>
              <a:stCxn id="55" idx="2"/>
              <a:endCxn id="56" idx="0"/>
            </p:cNvCxnSpPr>
            <p:nvPr/>
          </p:nvCxnSpPr>
          <p:spPr>
            <a:xfrm rot="5400000">
              <a:off x="6028784" y="3696914"/>
              <a:ext cx="729097" cy="7486"/>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Content Placeholder 2"/>
            <p:cNvSpPr txBox="1">
              <a:spLocks/>
            </p:cNvSpPr>
            <p:nvPr/>
          </p:nvSpPr>
          <p:spPr>
            <a:xfrm>
              <a:off x="5378693" y="3510760"/>
              <a:ext cx="1220554" cy="17212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Creates</a:t>
              </a:r>
              <a:endParaRPr lang="en-US" sz="1600" dirty="0">
                <a:latin typeface="Gill Sans MT" panose="020B0502020104020203" pitchFamily="34" charset="0"/>
              </a:endParaRPr>
            </a:p>
          </p:txBody>
        </p:sp>
      </p:grpSp>
      <p:sp>
        <p:nvSpPr>
          <p:cNvPr id="123" name="Content Placeholder 2"/>
          <p:cNvSpPr txBox="1">
            <a:spLocks/>
          </p:cNvSpPr>
          <p:nvPr/>
        </p:nvSpPr>
        <p:spPr>
          <a:xfrm>
            <a:off x="113602" y="3522254"/>
            <a:ext cx="987783" cy="6647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Real-World Raw Input Data</a:t>
            </a:r>
            <a:endParaRPr lang="en-US" sz="1600" dirty="0">
              <a:latin typeface="Gill Sans MT" panose="020B0502020104020203" pitchFamily="34" charset="0"/>
            </a:endParaRPr>
          </a:p>
        </p:txBody>
      </p:sp>
      <p:cxnSp>
        <p:nvCxnSpPr>
          <p:cNvPr id="124" name="Elbow Connector 123"/>
          <p:cNvCxnSpPr>
            <a:stCxn id="123" idx="0"/>
            <a:endCxn id="52" idx="1"/>
          </p:cNvCxnSpPr>
          <p:nvPr/>
        </p:nvCxnSpPr>
        <p:spPr>
          <a:xfrm rot="5400000" flipH="1" flipV="1">
            <a:off x="1135091" y="2323381"/>
            <a:ext cx="671276" cy="1726471"/>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2766479" y="277257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83" name="Group 82"/>
          <p:cNvGrpSpPr/>
          <p:nvPr/>
        </p:nvGrpSpPr>
        <p:grpSpPr>
          <a:xfrm>
            <a:off x="4239068" y="3563030"/>
            <a:ext cx="1791125" cy="1232778"/>
            <a:chOff x="4239068" y="3563030"/>
            <a:chExt cx="1791125" cy="1232778"/>
          </a:xfrm>
        </p:grpSpPr>
        <p:grpSp>
          <p:nvGrpSpPr>
            <p:cNvPr id="137" name="Group 136"/>
            <p:cNvGrpSpPr/>
            <p:nvPr/>
          </p:nvGrpSpPr>
          <p:grpSpPr>
            <a:xfrm>
              <a:off x="5166583" y="3563030"/>
              <a:ext cx="167700" cy="1140332"/>
              <a:chOff x="5303912" y="1916013"/>
              <a:chExt cx="1080120" cy="7344655"/>
            </a:xfrm>
            <a:effectLst>
              <a:outerShdw blurRad="50800" dist="38100" dir="2700000" algn="tl" rotWithShape="0">
                <a:prstClr val="black">
                  <a:alpha val="40000"/>
                </a:prstClr>
              </a:outerShdw>
            </a:effectLst>
          </p:grpSpPr>
          <p:sp>
            <p:nvSpPr>
              <p:cNvPr id="138" name="Rectangle 13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5" name="Rectangle 184"/>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88" name="Rectangle 187"/>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0" name="Rectangle 189"/>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2" name="Rectangle 19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193" name="Group 192"/>
              <p:cNvGrpSpPr/>
              <p:nvPr/>
            </p:nvGrpSpPr>
            <p:grpSpPr>
              <a:xfrm>
                <a:off x="5715955" y="6448020"/>
                <a:ext cx="256034" cy="1371663"/>
                <a:chOff x="7264127" y="3328658"/>
                <a:chExt cx="256034" cy="1371663"/>
              </a:xfrm>
            </p:grpSpPr>
            <p:sp>
              <p:nvSpPr>
                <p:cNvPr id="194" name="Oval 19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5" name="Oval 19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6" name="Oval 19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197" name="Group 196"/>
            <p:cNvGrpSpPr/>
            <p:nvPr/>
          </p:nvGrpSpPr>
          <p:grpSpPr>
            <a:xfrm>
              <a:off x="5110698" y="3597017"/>
              <a:ext cx="167700" cy="1140332"/>
              <a:chOff x="5303912" y="1916013"/>
              <a:chExt cx="1080120" cy="7344655"/>
            </a:xfrm>
            <a:effectLst>
              <a:outerShdw blurRad="50800" dist="38100" dir="2700000" algn="tl" rotWithShape="0">
                <a:prstClr val="black">
                  <a:alpha val="40000"/>
                </a:prstClr>
              </a:outerShdw>
            </a:effectLst>
          </p:grpSpPr>
          <p:sp>
            <p:nvSpPr>
              <p:cNvPr id="198" name="Rectangle 19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199" name="Rectangle 19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0" name="Rectangle 19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1" name="Rectangle 20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2" name="Rectangle 20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03" name="Group 202"/>
              <p:cNvGrpSpPr/>
              <p:nvPr/>
            </p:nvGrpSpPr>
            <p:grpSpPr>
              <a:xfrm>
                <a:off x="5715955" y="6448020"/>
                <a:ext cx="256034" cy="1371663"/>
                <a:chOff x="7264127" y="3328658"/>
                <a:chExt cx="256034" cy="1371663"/>
              </a:xfrm>
            </p:grpSpPr>
            <p:sp>
              <p:nvSpPr>
                <p:cNvPr id="204" name="Oval 20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5" name="Oval 20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6" name="Oval 20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grpSp>
          <p:nvGrpSpPr>
            <p:cNvPr id="207" name="Group 206"/>
            <p:cNvGrpSpPr/>
            <p:nvPr/>
          </p:nvGrpSpPr>
          <p:grpSpPr>
            <a:xfrm>
              <a:off x="5055488" y="3655476"/>
              <a:ext cx="167700" cy="1140332"/>
              <a:chOff x="5303912" y="1916013"/>
              <a:chExt cx="1080120" cy="7344655"/>
            </a:xfrm>
            <a:effectLst>
              <a:outerShdw blurRad="50800" dist="38100" dir="2700000" algn="tl" rotWithShape="0">
                <a:prstClr val="black">
                  <a:alpha val="40000"/>
                </a:prstClr>
              </a:outerShdw>
            </a:effectLst>
          </p:grpSpPr>
          <p:sp>
            <p:nvSpPr>
              <p:cNvPr id="208" name="Rectangle 207"/>
              <p:cNvSpPr/>
              <p:nvPr/>
            </p:nvSpPr>
            <p:spPr>
              <a:xfrm>
                <a:off x="5303912" y="1916013"/>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09" name="Rectangle 208"/>
              <p:cNvSpPr/>
              <p:nvPr/>
            </p:nvSpPr>
            <p:spPr>
              <a:xfrm>
                <a:off x="5303912" y="2986355"/>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0" name="Rectangle 209"/>
              <p:cNvSpPr/>
              <p:nvPr/>
            </p:nvSpPr>
            <p:spPr>
              <a:xfrm>
                <a:off x="5303912" y="406716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1" name="Rectangle 210"/>
              <p:cNvSpPr/>
              <p:nvPr/>
            </p:nvSpPr>
            <p:spPr>
              <a:xfrm>
                <a:off x="5303912" y="5147289"/>
                <a:ext cx="1080120" cy="108012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2" name="Rectangle 211"/>
              <p:cNvSpPr/>
              <p:nvPr/>
            </p:nvSpPr>
            <p:spPr>
              <a:xfrm>
                <a:off x="5303912" y="8180546"/>
                <a:ext cx="1080120" cy="1080122"/>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nvGrpSpPr>
              <p:cNvPr id="213" name="Group 212"/>
              <p:cNvGrpSpPr/>
              <p:nvPr/>
            </p:nvGrpSpPr>
            <p:grpSpPr>
              <a:xfrm>
                <a:off x="5715955" y="6448020"/>
                <a:ext cx="256034" cy="1371663"/>
                <a:chOff x="7264127" y="3328658"/>
                <a:chExt cx="256034" cy="1371663"/>
              </a:xfrm>
            </p:grpSpPr>
            <p:sp>
              <p:nvSpPr>
                <p:cNvPr id="214" name="Oval 213"/>
                <p:cNvSpPr/>
                <p:nvPr/>
              </p:nvSpPr>
              <p:spPr>
                <a:xfrm>
                  <a:off x="7264127" y="3328658"/>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5" name="Oval 214"/>
                <p:cNvSpPr/>
                <p:nvPr/>
              </p:nvSpPr>
              <p:spPr>
                <a:xfrm>
                  <a:off x="7264127" y="3889884"/>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sp>
              <p:nvSpPr>
                <p:cNvPr id="216" name="Oval 215"/>
                <p:cNvSpPr/>
                <p:nvPr/>
              </p:nvSpPr>
              <p:spPr>
                <a:xfrm>
                  <a:off x="7264127" y="4444285"/>
                  <a:ext cx="256034" cy="256036"/>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a:p>
              </p:txBody>
            </p:sp>
          </p:grpSp>
        </p:grpSp>
        <p:sp>
          <p:nvSpPr>
            <p:cNvPr id="217" name="Content Placeholder 2"/>
            <p:cNvSpPr txBox="1">
              <a:spLocks/>
            </p:cNvSpPr>
            <p:nvPr/>
          </p:nvSpPr>
          <p:spPr>
            <a:xfrm>
              <a:off x="4239068" y="3699659"/>
              <a:ext cx="849392"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features</a:t>
              </a:r>
              <a:endParaRPr lang="en-US" sz="1600" dirty="0">
                <a:latin typeface="Gill Sans MT" panose="020B0502020104020203" pitchFamily="34" charset="0"/>
              </a:endParaRPr>
            </a:p>
          </p:txBody>
        </p:sp>
        <p:cxnSp>
          <p:nvCxnSpPr>
            <p:cNvPr id="221" name="Elbow Connector 220"/>
            <p:cNvCxnSpPr>
              <a:stCxn id="136" idx="3"/>
              <a:endCxn id="211" idx="1"/>
            </p:cNvCxnSpPr>
            <p:nvPr/>
          </p:nvCxnSpPr>
          <p:spPr>
            <a:xfrm flipV="1">
              <a:off x="4742663" y="4241014"/>
              <a:ext cx="312825" cy="491"/>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Elbow Connector 221"/>
            <p:cNvCxnSpPr>
              <a:stCxn id="224" idx="6"/>
              <a:endCxn id="223" idx="2"/>
            </p:cNvCxnSpPr>
            <p:nvPr/>
          </p:nvCxnSpPr>
          <p:spPr>
            <a:xfrm flipV="1">
              <a:off x="5217403" y="4240904"/>
              <a:ext cx="594169" cy="3940"/>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3" name="Oval 222"/>
            <p:cNvSpPr/>
            <p:nvPr/>
          </p:nvSpPr>
          <p:spPr>
            <a:xfrm>
              <a:off x="5811572" y="413159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4" name="Oval 223"/>
            <p:cNvSpPr/>
            <p:nvPr/>
          </p:nvSpPr>
          <p:spPr>
            <a:xfrm>
              <a:off x="5057363" y="4164824"/>
              <a:ext cx="160040" cy="1600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26" name="Content Placeholder 2"/>
          <p:cNvSpPr txBox="1">
            <a:spLocks/>
          </p:cNvSpPr>
          <p:nvPr/>
        </p:nvSpPr>
        <p:spPr>
          <a:xfrm>
            <a:off x="2335947" y="3529254"/>
            <a:ext cx="763354"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(Test)</a:t>
            </a:r>
            <a:endParaRPr lang="en-US" sz="1600" dirty="0">
              <a:latin typeface="Gill Sans MT" panose="020B0502020104020203" pitchFamily="34" charset="0"/>
            </a:endParaRPr>
          </a:p>
        </p:txBody>
      </p:sp>
      <p:grpSp>
        <p:nvGrpSpPr>
          <p:cNvPr id="78" name="Group 77"/>
          <p:cNvGrpSpPr/>
          <p:nvPr/>
        </p:nvGrpSpPr>
        <p:grpSpPr>
          <a:xfrm>
            <a:off x="2333965" y="3751692"/>
            <a:ext cx="2408698" cy="828092"/>
            <a:chOff x="2333965" y="3751692"/>
            <a:chExt cx="2408698" cy="828092"/>
          </a:xfrm>
        </p:grpSpPr>
        <p:sp>
          <p:nvSpPr>
            <p:cNvPr id="135" name="Folded Corner 134"/>
            <p:cNvSpPr/>
            <p:nvPr/>
          </p:nvSpPr>
          <p:spPr>
            <a:xfrm>
              <a:off x="2528882" y="3751692"/>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136" name="Rounded Rectangle 135"/>
            <p:cNvSpPr/>
            <p:nvPr/>
          </p:nvSpPr>
          <p:spPr>
            <a:xfrm>
              <a:off x="3471312" y="3937035"/>
              <a:ext cx="1271351" cy="608940"/>
            </a:xfrm>
            <a:prstGeom prst="roundRect">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6">
                      <a:lumMod val="50000"/>
                    </a:schemeClr>
                  </a:solidFill>
                  <a:latin typeface="Gill Sans MT" panose="020B0502020104020203" pitchFamily="34" charset="0"/>
                </a:rPr>
                <a:t>FEATURE EXTRACTOR</a:t>
              </a:r>
              <a:endParaRPr lang="en-US" sz="1400" b="1" dirty="0">
                <a:solidFill>
                  <a:schemeClr val="accent6">
                    <a:lumMod val="50000"/>
                  </a:schemeClr>
                </a:solidFill>
                <a:latin typeface="Gill Sans MT" panose="020B0502020104020203" pitchFamily="34" charset="0"/>
              </a:endParaRPr>
            </a:p>
          </p:txBody>
        </p:sp>
        <p:sp>
          <p:nvSpPr>
            <p:cNvPr id="218" name="Folded Corner 217"/>
            <p:cNvSpPr/>
            <p:nvPr/>
          </p:nvSpPr>
          <p:spPr>
            <a:xfrm>
              <a:off x="2425942" y="3793568"/>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sp>
          <p:nvSpPr>
            <p:cNvPr id="219" name="Folded Corner 218"/>
            <p:cNvSpPr/>
            <p:nvPr/>
          </p:nvSpPr>
          <p:spPr>
            <a:xfrm>
              <a:off x="2333965" y="3836283"/>
              <a:ext cx="617436" cy="743501"/>
            </a:xfrm>
            <a:prstGeom prst="foldedCorner">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smtClean="0">
                  <a:solidFill>
                    <a:schemeClr val="accent1">
                      <a:lumMod val="75000"/>
                    </a:schemeClr>
                  </a:solidFill>
                  <a:latin typeface="Gill Sans MT" panose="020B0502020104020203" pitchFamily="34" charset="0"/>
                </a:rPr>
                <a:t>INPUT DATA</a:t>
              </a:r>
              <a:endParaRPr lang="en-US" sz="1400" b="1" dirty="0">
                <a:solidFill>
                  <a:schemeClr val="accent1">
                    <a:lumMod val="75000"/>
                  </a:schemeClr>
                </a:solidFill>
                <a:latin typeface="Gill Sans MT" panose="020B0502020104020203" pitchFamily="34" charset="0"/>
              </a:endParaRPr>
            </a:p>
          </p:txBody>
        </p:sp>
        <p:cxnSp>
          <p:nvCxnSpPr>
            <p:cNvPr id="220" name="Elbow Connector 219"/>
            <p:cNvCxnSpPr>
              <a:stCxn id="227" idx="6"/>
              <a:endCxn id="136" idx="1"/>
            </p:cNvCxnSpPr>
            <p:nvPr/>
          </p:nvCxnSpPr>
          <p:spPr>
            <a:xfrm>
              <a:off x="2985100" y="4238946"/>
              <a:ext cx="486212" cy="2559"/>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Oval 226"/>
            <p:cNvSpPr/>
            <p:nvPr/>
          </p:nvSpPr>
          <p:spPr>
            <a:xfrm>
              <a:off x="2766479" y="41296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229" name="Elbow Connector 228"/>
          <p:cNvCxnSpPr>
            <a:stCxn id="123" idx="0"/>
            <a:endCxn id="219" idx="1"/>
          </p:cNvCxnSpPr>
          <p:nvPr/>
        </p:nvCxnSpPr>
        <p:spPr>
          <a:xfrm rot="16200000" flipH="1">
            <a:off x="1127839" y="3001909"/>
            <a:ext cx="685780" cy="1726471"/>
          </a:xfrm>
          <a:prstGeom prst="bentConnector4">
            <a:avLst>
              <a:gd name="adj1" fmla="val -97852"/>
              <a:gd name="adj2" fmla="val 6430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0" name="Content Placeholder 2"/>
          <p:cNvSpPr txBox="1">
            <a:spLocks/>
          </p:cNvSpPr>
          <p:nvPr/>
        </p:nvSpPr>
        <p:spPr>
          <a:xfrm>
            <a:off x="465176" y="2348314"/>
            <a:ext cx="13574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(e.g.,             100 instances)  </a:t>
            </a:r>
            <a:endParaRPr lang="en-US" sz="1600" dirty="0">
              <a:latin typeface="Gill Sans MT" panose="020B0502020104020203" pitchFamily="34" charset="0"/>
            </a:endParaRPr>
          </a:p>
        </p:txBody>
      </p:sp>
      <p:sp>
        <p:nvSpPr>
          <p:cNvPr id="231" name="Content Placeholder 2"/>
          <p:cNvSpPr txBox="1">
            <a:spLocks/>
          </p:cNvSpPr>
          <p:nvPr/>
        </p:nvSpPr>
        <p:spPr>
          <a:xfrm>
            <a:off x="1814392" y="2995554"/>
            <a:ext cx="5868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60% Train</a:t>
            </a:r>
            <a:endParaRPr lang="en-US" sz="1600" dirty="0">
              <a:latin typeface="Gill Sans MT" panose="020B0502020104020203" pitchFamily="34" charset="0"/>
            </a:endParaRPr>
          </a:p>
        </p:txBody>
      </p:sp>
      <p:sp>
        <p:nvSpPr>
          <p:cNvPr id="232" name="Content Placeholder 2"/>
          <p:cNvSpPr txBox="1">
            <a:spLocks/>
          </p:cNvSpPr>
          <p:nvPr/>
        </p:nvSpPr>
        <p:spPr>
          <a:xfrm>
            <a:off x="1767113" y="3614684"/>
            <a:ext cx="641021"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40% Test</a:t>
            </a:r>
            <a:endParaRPr lang="en-US" sz="1600" dirty="0">
              <a:latin typeface="Gill Sans MT" panose="020B0502020104020203" pitchFamily="34" charset="0"/>
            </a:endParaRPr>
          </a:p>
        </p:txBody>
      </p:sp>
      <p:grpSp>
        <p:nvGrpSpPr>
          <p:cNvPr id="85" name="Group 84"/>
          <p:cNvGrpSpPr/>
          <p:nvPr/>
        </p:nvGrpSpPr>
        <p:grpSpPr>
          <a:xfrm>
            <a:off x="6747676" y="3586674"/>
            <a:ext cx="2262438" cy="1324422"/>
            <a:chOff x="6747676" y="3586674"/>
            <a:chExt cx="2262438" cy="1324422"/>
          </a:xfrm>
        </p:grpSpPr>
        <p:sp>
          <p:nvSpPr>
            <p:cNvPr id="61" name="Snip Diagonal Corner Rectangle 60"/>
            <p:cNvSpPr/>
            <p:nvPr/>
          </p:nvSpPr>
          <p:spPr>
            <a:xfrm>
              <a:off x="7623717" y="3874069"/>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2" name="Snip Diagonal Corner Rectangle 61"/>
            <p:cNvSpPr/>
            <p:nvPr/>
          </p:nvSpPr>
          <p:spPr>
            <a:xfrm>
              <a:off x="7521400" y="3937035"/>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sp>
          <p:nvSpPr>
            <p:cNvPr id="63" name="Snip Diagonal Corner Rectangle 62"/>
            <p:cNvSpPr/>
            <p:nvPr/>
          </p:nvSpPr>
          <p:spPr>
            <a:xfrm>
              <a:off x="7436703" y="4015924"/>
              <a:ext cx="786784" cy="419489"/>
            </a:xfrm>
            <a:prstGeom prst="snip2DiagRect">
              <a:avLst/>
            </a:prstGeom>
            <a:solidFill>
              <a:srgbClr val="92D050"/>
            </a:solid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solidFill>
                    <a:schemeClr val="accent6">
                      <a:lumMod val="50000"/>
                    </a:schemeClr>
                  </a:solidFill>
                  <a:latin typeface="Gill Sans MT" panose="020B0502020104020203" pitchFamily="34" charset="0"/>
                </a:rPr>
                <a:t>LABELS</a:t>
              </a:r>
            </a:p>
          </p:txBody>
        </p:sp>
        <p:cxnSp>
          <p:nvCxnSpPr>
            <p:cNvPr id="87" name="Elbow Connector 86"/>
            <p:cNvCxnSpPr>
              <a:stCxn id="302" idx="6"/>
              <a:endCxn id="63" idx="2"/>
            </p:cNvCxnSpPr>
            <p:nvPr/>
          </p:nvCxnSpPr>
          <p:spPr>
            <a:xfrm flipV="1">
              <a:off x="6966297" y="4225669"/>
              <a:ext cx="470406" cy="4233"/>
            </a:xfrm>
            <a:prstGeom prst="bentConnector3">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Content Placeholder 2"/>
            <p:cNvSpPr txBox="1">
              <a:spLocks/>
            </p:cNvSpPr>
            <p:nvPr/>
          </p:nvSpPr>
          <p:spPr>
            <a:xfrm>
              <a:off x="7292110" y="4467898"/>
              <a:ext cx="1718004" cy="4431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(i.e., predicted labels vs expected label)</a:t>
              </a:r>
              <a:endParaRPr lang="en-US" sz="1600" dirty="0">
                <a:latin typeface="Gill Sans MT" panose="020B0502020104020203" pitchFamily="34" charset="0"/>
              </a:endParaRPr>
            </a:p>
          </p:txBody>
        </p:sp>
        <p:sp>
          <p:nvSpPr>
            <p:cNvPr id="187" name="Content Placeholder 2"/>
            <p:cNvSpPr txBox="1">
              <a:spLocks/>
            </p:cNvSpPr>
            <p:nvPr/>
          </p:nvSpPr>
          <p:spPr>
            <a:xfrm>
              <a:off x="7574905" y="3586674"/>
              <a:ext cx="835596"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smtClean="0">
                  <a:latin typeface="Gill Sans MT" panose="020B0502020104020203" pitchFamily="34" charset="0"/>
                </a:rPr>
                <a:t>Stats</a:t>
              </a:r>
              <a:endParaRPr lang="en-US" sz="1600" dirty="0">
                <a:latin typeface="Gill Sans MT" panose="020B0502020104020203" pitchFamily="34" charset="0"/>
              </a:endParaRPr>
            </a:p>
          </p:txBody>
        </p:sp>
        <p:sp>
          <p:nvSpPr>
            <p:cNvPr id="302" name="Oval 301"/>
            <p:cNvSpPr/>
            <p:nvPr/>
          </p:nvSpPr>
          <p:spPr>
            <a:xfrm>
              <a:off x="6747676" y="412059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94" name="Oval 293"/>
          <p:cNvSpPr/>
          <p:nvPr/>
        </p:nvSpPr>
        <p:spPr>
          <a:xfrm>
            <a:off x="5842726" y="452743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7" name="Oval 296"/>
          <p:cNvSpPr/>
          <p:nvPr/>
        </p:nvSpPr>
        <p:spPr>
          <a:xfrm>
            <a:off x="6747676" y="447623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Oval 266"/>
          <p:cNvSpPr/>
          <p:nvPr/>
        </p:nvSpPr>
        <p:spPr>
          <a:xfrm>
            <a:off x="6748606" y="407709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5" name="Oval 274"/>
          <p:cNvSpPr/>
          <p:nvPr/>
        </p:nvSpPr>
        <p:spPr>
          <a:xfrm>
            <a:off x="12560568" y="182531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2" name="Oval 341"/>
          <p:cNvSpPr/>
          <p:nvPr/>
        </p:nvSpPr>
        <p:spPr>
          <a:xfrm>
            <a:off x="6293824" y="310414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1" name="Oval 290"/>
          <p:cNvSpPr/>
          <p:nvPr/>
        </p:nvSpPr>
        <p:spPr>
          <a:xfrm>
            <a:off x="6284544" y="338261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7" name="Group 6"/>
          <p:cNvGrpSpPr/>
          <p:nvPr/>
        </p:nvGrpSpPr>
        <p:grpSpPr>
          <a:xfrm>
            <a:off x="5744292" y="1268760"/>
            <a:ext cx="3716327" cy="2098179"/>
            <a:chOff x="5744292" y="1268760"/>
            <a:chExt cx="3716327" cy="2098179"/>
          </a:xfrm>
        </p:grpSpPr>
        <p:sp>
          <p:nvSpPr>
            <p:cNvPr id="310" name="Rounded Rectangle 309"/>
            <p:cNvSpPr/>
            <p:nvPr/>
          </p:nvSpPr>
          <p:spPr>
            <a:xfrm>
              <a:off x="5744292" y="1268760"/>
              <a:ext cx="3716327" cy="2098179"/>
            </a:xfrm>
            <a:prstGeom prst="roundRect">
              <a:avLst>
                <a:gd name="adj" fmla="val 10442"/>
              </a:avLst>
            </a:prstGeom>
            <a:solidFill>
              <a:schemeClr val="accent2">
                <a:lumMod val="40000"/>
                <a:lumOff val="60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sz="1400" b="1" dirty="0" smtClean="0">
                  <a:solidFill>
                    <a:schemeClr val="accent6">
                      <a:lumMod val="50000"/>
                    </a:schemeClr>
                  </a:solidFill>
                  <a:latin typeface="Gill Sans MT" panose="020B0502020104020203" pitchFamily="34" charset="0"/>
                </a:rPr>
                <a:t>MACHINE LEARNING ALGORITHM</a:t>
              </a:r>
              <a:endParaRPr lang="en-US" sz="1400" b="1" dirty="0">
                <a:solidFill>
                  <a:schemeClr val="accent6">
                    <a:lumMod val="50000"/>
                  </a:schemeClr>
                </a:solidFill>
                <a:latin typeface="Gill Sans MT" panose="020B0502020104020203" pitchFamily="34" charset="0"/>
              </a:endParaRPr>
            </a:p>
          </p:txBody>
        </p:sp>
        <p:sp>
          <p:nvSpPr>
            <p:cNvPr id="343" name="Rounded Rectangle 342"/>
            <p:cNvSpPr/>
            <p:nvPr/>
          </p:nvSpPr>
          <p:spPr>
            <a:xfrm>
              <a:off x="6372438" y="167132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COST FUNCTION</a:t>
              </a:r>
              <a:endParaRPr lang="en-US" sz="1400" b="1" dirty="0">
                <a:solidFill>
                  <a:schemeClr val="bg1"/>
                </a:solidFill>
                <a:latin typeface="Gill Sans MT" panose="020B0502020104020203" pitchFamily="34" charset="0"/>
              </a:endParaRPr>
            </a:p>
          </p:txBody>
        </p:sp>
        <p:grpSp>
          <p:nvGrpSpPr>
            <p:cNvPr id="344" name="Group 343"/>
            <p:cNvGrpSpPr/>
            <p:nvPr/>
          </p:nvGrpSpPr>
          <p:grpSpPr>
            <a:xfrm>
              <a:off x="8267499" y="2280268"/>
              <a:ext cx="1154657" cy="935466"/>
              <a:chOff x="4881711" y="2591791"/>
              <a:chExt cx="1154657" cy="935466"/>
            </a:xfrm>
          </p:grpSpPr>
          <p:sp>
            <p:nvSpPr>
              <p:cNvPr id="345" name="Rounded Rectangle 344"/>
              <p:cNvSpPr/>
              <p:nvPr/>
            </p:nvSpPr>
            <p:spPr>
              <a:xfrm>
                <a:off x="4881711" y="2918317"/>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STOPPING CRITERIA</a:t>
                </a:r>
                <a:endParaRPr lang="en-US" sz="1400" b="1" dirty="0">
                  <a:solidFill>
                    <a:schemeClr val="bg1"/>
                  </a:solidFill>
                  <a:latin typeface="Gill Sans MT" panose="020B0502020104020203" pitchFamily="34" charset="0"/>
                </a:endParaRPr>
              </a:p>
            </p:txBody>
          </p:sp>
          <p:cxnSp>
            <p:nvCxnSpPr>
              <p:cNvPr id="346" name="Elbow Connector 345"/>
              <p:cNvCxnSpPr>
                <a:stCxn id="345" idx="0"/>
                <a:endCxn id="352" idx="2"/>
              </p:cNvCxnSpPr>
              <p:nvPr/>
            </p:nvCxnSpPr>
            <p:spPr>
              <a:xfrm rot="16200000" flipV="1">
                <a:off x="5174160" y="2633436"/>
                <a:ext cx="326526" cy="243235"/>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a:off x="6785936" y="2061646"/>
              <a:ext cx="1412403" cy="1160559"/>
              <a:chOff x="3632220" y="2373169"/>
              <a:chExt cx="1412403" cy="1160559"/>
            </a:xfrm>
          </p:grpSpPr>
          <p:sp>
            <p:nvSpPr>
              <p:cNvPr id="348" name="Rounded Rectangle 347"/>
              <p:cNvSpPr/>
              <p:nvPr/>
            </p:nvSpPr>
            <p:spPr>
              <a:xfrm>
                <a:off x="3632220" y="2924788"/>
                <a:ext cx="1154657"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INITIALIZE</a:t>
                </a:r>
                <a:endParaRPr lang="en-US" sz="1400" b="1" dirty="0">
                  <a:solidFill>
                    <a:schemeClr val="bg1"/>
                  </a:solidFill>
                  <a:latin typeface="Gill Sans MT" panose="020B0502020104020203" pitchFamily="34" charset="0"/>
                </a:endParaRPr>
              </a:p>
            </p:txBody>
          </p:sp>
          <p:cxnSp>
            <p:nvCxnSpPr>
              <p:cNvPr id="349" name="Elbow Connector 348"/>
              <p:cNvCxnSpPr>
                <a:stCxn id="348" idx="3"/>
                <a:endCxn id="350" idx="4"/>
              </p:cNvCxnSpPr>
              <p:nvPr/>
            </p:nvCxnSpPr>
            <p:spPr>
              <a:xfrm flipV="1">
                <a:off x="4786877" y="2591790"/>
                <a:ext cx="148436" cy="637468"/>
              </a:xfrm>
              <a:prstGeom prst="bentConnector2">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0" name="Oval 349"/>
              <p:cNvSpPr/>
              <p:nvPr/>
            </p:nvSpPr>
            <p:spPr>
              <a:xfrm>
                <a:off x="4826002" y="237316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51" name="Group 350"/>
            <p:cNvGrpSpPr/>
            <p:nvPr/>
          </p:nvGrpSpPr>
          <p:grpSpPr>
            <a:xfrm>
              <a:off x="7527095" y="1671328"/>
              <a:ext cx="1831554" cy="608940"/>
              <a:chOff x="4373379" y="1982851"/>
              <a:chExt cx="1831554" cy="608940"/>
            </a:xfrm>
          </p:grpSpPr>
          <p:sp>
            <p:nvSpPr>
              <p:cNvPr id="352" name="Rounded Rectangle 351"/>
              <p:cNvSpPr/>
              <p:nvPr/>
            </p:nvSpPr>
            <p:spPr>
              <a:xfrm>
                <a:off x="4690821" y="1982851"/>
                <a:ext cx="1514112" cy="608940"/>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smtClean="0">
                    <a:solidFill>
                      <a:schemeClr val="bg1"/>
                    </a:solidFill>
                    <a:latin typeface="Gill Sans MT" panose="020B0502020104020203" pitchFamily="34" charset="0"/>
                  </a:rPr>
                  <a:t>OPTIMIZATION TECHNIQUE</a:t>
                </a:r>
                <a:endParaRPr lang="en-US" sz="1400" b="1" dirty="0">
                  <a:solidFill>
                    <a:schemeClr val="bg1"/>
                  </a:solidFill>
                  <a:latin typeface="Gill Sans MT" panose="020B0502020104020203" pitchFamily="34" charset="0"/>
                </a:endParaRPr>
              </a:p>
            </p:txBody>
          </p:sp>
          <p:cxnSp>
            <p:nvCxnSpPr>
              <p:cNvPr id="353" name="Elbow Connector 352"/>
              <p:cNvCxnSpPr>
                <a:stCxn id="352" idx="1"/>
              </p:cNvCxnSpPr>
              <p:nvPr/>
            </p:nvCxnSpPr>
            <p:spPr>
              <a:xfrm rot="10800000" flipV="1">
                <a:off x="4373379" y="2287321"/>
                <a:ext cx="317442" cy="153264"/>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4" name="Elbow Connector 353"/>
          <p:cNvCxnSpPr>
            <a:stCxn id="355" idx="4"/>
            <a:endCxn id="291" idx="0"/>
          </p:cNvCxnSpPr>
          <p:nvPr/>
        </p:nvCxnSpPr>
        <p:spPr>
          <a:xfrm rot="5400000">
            <a:off x="5950555" y="2720172"/>
            <a:ext cx="1105745" cy="219144"/>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5" name="Oval 354"/>
          <p:cNvSpPr/>
          <p:nvPr/>
        </p:nvSpPr>
        <p:spPr>
          <a:xfrm>
            <a:off x="6503688" y="205825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56" name="Elbow Connector 355"/>
          <p:cNvCxnSpPr>
            <a:stCxn id="357" idx="6"/>
            <a:endCxn id="358" idx="2"/>
          </p:cNvCxnSpPr>
          <p:nvPr/>
        </p:nvCxnSpPr>
        <p:spPr>
          <a:xfrm flipV="1">
            <a:off x="5759139" y="1832700"/>
            <a:ext cx="616996" cy="233076"/>
          </a:xfrm>
          <a:prstGeom prst="bentConnector3">
            <a:avLst>
              <a:gd name="adj1" fmla="val 2036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7" name="Oval 356"/>
          <p:cNvSpPr/>
          <p:nvPr/>
        </p:nvSpPr>
        <p:spPr>
          <a:xfrm>
            <a:off x="5540518" y="1956465"/>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8" name="Oval 357"/>
          <p:cNvSpPr/>
          <p:nvPr/>
        </p:nvSpPr>
        <p:spPr>
          <a:xfrm>
            <a:off x="6376135" y="172338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9" name="Oval 358"/>
          <p:cNvSpPr/>
          <p:nvPr/>
        </p:nvSpPr>
        <p:spPr>
          <a:xfrm>
            <a:off x="6376135" y="1978026"/>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61" name="Elbow Connector 360"/>
          <p:cNvCxnSpPr>
            <a:stCxn id="362" idx="6"/>
            <a:endCxn id="359" idx="2"/>
          </p:cNvCxnSpPr>
          <p:nvPr/>
        </p:nvCxnSpPr>
        <p:spPr>
          <a:xfrm flipV="1">
            <a:off x="5759139" y="2087337"/>
            <a:ext cx="616996" cy="796411"/>
          </a:xfrm>
          <a:prstGeom prst="bentConnector3">
            <a:avLst>
              <a:gd name="adj1" fmla="val 50000"/>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2" name="Oval 361"/>
          <p:cNvSpPr/>
          <p:nvPr/>
        </p:nvSpPr>
        <p:spPr>
          <a:xfrm>
            <a:off x="5540518" y="2774437"/>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9" name="Oval 368"/>
          <p:cNvSpPr/>
          <p:nvPr/>
        </p:nvSpPr>
        <p:spPr>
          <a:xfrm>
            <a:off x="13333770" y="944729"/>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0" name="Oval 369"/>
          <p:cNvSpPr/>
          <p:nvPr/>
        </p:nvSpPr>
        <p:spPr>
          <a:xfrm>
            <a:off x="13323331" y="175171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1" name="Oval 370"/>
          <p:cNvSpPr/>
          <p:nvPr/>
        </p:nvSpPr>
        <p:spPr>
          <a:xfrm>
            <a:off x="14082727" y="1035432"/>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3" name="Oval 372"/>
          <p:cNvSpPr/>
          <p:nvPr/>
        </p:nvSpPr>
        <p:spPr>
          <a:xfrm>
            <a:off x="12433015" y="1254053"/>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4" name="Oval 373"/>
          <p:cNvSpPr/>
          <p:nvPr/>
        </p:nvSpPr>
        <p:spPr>
          <a:xfrm>
            <a:off x="13684365" y="-53361"/>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7" name="Oval 376"/>
          <p:cNvSpPr/>
          <p:nvPr/>
        </p:nvSpPr>
        <p:spPr>
          <a:xfrm>
            <a:off x="13119557" y="1751618"/>
            <a:ext cx="218621" cy="21862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3" name="Rectangular Callout 232"/>
          <p:cNvSpPr/>
          <p:nvPr/>
        </p:nvSpPr>
        <p:spPr>
          <a:xfrm>
            <a:off x="6819604" y="5025428"/>
            <a:ext cx="2016224" cy="1510818"/>
          </a:xfrm>
          <a:prstGeom prst="wedgeRectCallout">
            <a:avLst>
              <a:gd name="adj1" fmla="val -67692"/>
              <a:gd name="adj2" fmla="val -84040"/>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smtClean="0">
                <a:solidFill>
                  <a:schemeClr val="tx1"/>
                </a:solidFill>
              </a:rPr>
              <a:t>Model Categories</a:t>
            </a:r>
            <a:r>
              <a:rPr lang="en-US" dirty="0" smtClean="0">
                <a:solidFill>
                  <a:schemeClr val="tx1"/>
                </a:solidFill>
              </a:rPr>
              <a:t>:</a:t>
            </a:r>
          </a:p>
          <a:p>
            <a:pPr marL="285750" indent="-285750">
              <a:buFontTx/>
              <a:buChar char="-"/>
            </a:pPr>
            <a:r>
              <a:rPr lang="en-US" dirty="0" smtClean="0">
                <a:solidFill>
                  <a:schemeClr val="tx1"/>
                </a:solidFill>
              </a:rPr>
              <a:t>Logical</a:t>
            </a:r>
          </a:p>
          <a:p>
            <a:pPr marL="285750" indent="-285750">
              <a:buFontTx/>
              <a:buChar char="-"/>
            </a:pPr>
            <a:r>
              <a:rPr lang="en-US" dirty="0" smtClean="0">
                <a:solidFill>
                  <a:schemeClr val="tx1"/>
                </a:solidFill>
              </a:rPr>
              <a:t>Geometric</a:t>
            </a:r>
          </a:p>
          <a:p>
            <a:pPr marL="285750" indent="-285750">
              <a:buFontTx/>
              <a:buChar char="-"/>
            </a:pPr>
            <a:r>
              <a:rPr lang="en-US" dirty="0" smtClean="0">
                <a:solidFill>
                  <a:schemeClr val="tx1"/>
                </a:solidFill>
              </a:rPr>
              <a:t>Probabilistic</a:t>
            </a:r>
          </a:p>
          <a:p>
            <a:pPr marL="285750" indent="-285750">
              <a:buFontTx/>
              <a:buChar char="-"/>
            </a:pPr>
            <a:endParaRPr lang="en-US" dirty="0" smtClean="0">
              <a:solidFill>
                <a:schemeClr val="tx1"/>
              </a:solidFill>
            </a:endParaRPr>
          </a:p>
        </p:txBody>
      </p:sp>
      <p:sp>
        <p:nvSpPr>
          <p:cNvPr id="243" name="Rectangular Callout 242"/>
          <p:cNvSpPr/>
          <p:nvPr/>
        </p:nvSpPr>
        <p:spPr>
          <a:xfrm>
            <a:off x="9097552" y="4930813"/>
            <a:ext cx="2759087" cy="542860"/>
          </a:xfrm>
          <a:prstGeom prst="wedgeRectCallout">
            <a:avLst>
              <a:gd name="adj1" fmla="val -91176"/>
              <a:gd name="adj2" fmla="val 5244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e.g., Decision Tree for rule based algorithms</a:t>
            </a:r>
          </a:p>
        </p:txBody>
      </p:sp>
      <p:sp>
        <p:nvSpPr>
          <p:cNvPr id="244" name="Rectangular Callout 243"/>
          <p:cNvSpPr/>
          <p:nvPr/>
        </p:nvSpPr>
        <p:spPr>
          <a:xfrm>
            <a:off x="9109238" y="5537234"/>
            <a:ext cx="2747402" cy="601239"/>
          </a:xfrm>
          <a:prstGeom prst="wedgeRectCallout">
            <a:avLst>
              <a:gd name="adj1" fmla="val -81784"/>
              <a:gd name="adj2" fmla="val -10995"/>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e.g., lines, planes, hyper-surfaces, and distances</a:t>
            </a:r>
          </a:p>
        </p:txBody>
      </p:sp>
      <p:sp>
        <p:nvSpPr>
          <p:cNvPr id="245" name="Rectangular Callout 244"/>
          <p:cNvSpPr/>
          <p:nvPr/>
        </p:nvSpPr>
        <p:spPr>
          <a:xfrm>
            <a:off x="9109238" y="6179771"/>
            <a:ext cx="2747402" cy="572344"/>
          </a:xfrm>
          <a:prstGeom prst="wedgeRectCallout">
            <a:avLst>
              <a:gd name="adj1" fmla="val -75688"/>
              <a:gd name="adj2" fmla="val -63007"/>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e.g., statistical relationships between variables</a:t>
            </a:r>
          </a:p>
        </p:txBody>
      </p:sp>
      <p:sp>
        <p:nvSpPr>
          <p:cNvPr id="247" name="Rectangular Callout 246"/>
          <p:cNvSpPr/>
          <p:nvPr/>
        </p:nvSpPr>
        <p:spPr>
          <a:xfrm>
            <a:off x="3985746" y="2282575"/>
            <a:ext cx="2491805" cy="1219317"/>
          </a:xfrm>
          <a:prstGeom prst="wedgeRectCallout">
            <a:avLst>
              <a:gd name="adj1" fmla="val 108994"/>
              <a:gd name="adj2" fmla="val -70153"/>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smtClean="0">
                <a:solidFill>
                  <a:schemeClr val="tx1"/>
                </a:solidFill>
              </a:rPr>
              <a:t>Search Procedures</a:t>
            </a:r>
            <a:r>
              <a:rPr lang="en-US" dirty="0" smtClean="0">
                <a:solidFill>
                  <a:schemeClr val="tx1"/>
                </a:solidFill>
              </a:rPr>
              <a:t>:</a:t>
            </a:r>
          </a:p>
          <a:p>
            <a:pPr marL="285750" indent="-285750">
              <a:buFontTx/>
              <a:buChar char="-"/>
            </a:pPr>
            <a:r>
              <a:rPr lang="en-US" dirty="0" smtClean="0">
                <a:solidFill>
                  <a:schemeClr val="tx1"/>
                </a:solidFill>
              </a:rPr>
              <a:t>Local Search</a:t>
            </a:r>
          </a:p>
          <a:p>
            <a:pPr marL="285750" indent="-285750">
              <a:buFontTx/>
              <a:buChar char="-"/>
            </a:pPr>
            <a:r>
              <a:rPr lang="en-US" dirty="0" smtClean="0">
                <a:solidFill>
                  <a:schemeClr val="tx1"/>
                </a:solidFill>
              </a:rPr>
              <a:t>Direct Computation</a:t>
            </a:r>
          </a:p>
          <a:p>
            <a:pPr marL="285750" indent="-285750">
              <a:buFontTx/>
              <a:buChar char="-"/>
            </a:pPr>
            <a:r>
              <a:rPr lang="en-US" dirty="0" smtClean="0">
                <a:solidFill>
                  <a:schemeClr val="tx1"/>
                </a:solidFill>
              </a:rPr>
              <a:t>Constructive Search</a:t>
            </a:r>
          </a:p>
        </p:txBody>
      </p:sp>
      <p:sp>
        <p:nvSpPr>
          <p:cNvPr id="249" name="Rectangular Callout 248"/>
          <p:cNvSpPr/>
          <p:nvPr/>
        </p:nvSpPr>
        <p:spPr>
          <a:xfrm>
            <a:off x="709245" y="1716371"/>
            <a:ext cx="2759087" cy="876634"/>
          </a:xfrm>
          <a:prstGeom prst="wedgeRectCallout">
            <a:avLst>
              <a:gd name="adj1" fmla="val 71667"/>
              <a:gd name="adj2" fmla="val 69184"/>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Start with hypothesis, make small improvements until a local optimum is reached</a:t>
            </a:r>
          </a:p>
        </p:txBody>
      </p:sp>
      <p:sp>
        <p:nvSpPr>
          <p:cNvPr id="250" name="Rectangular Callout 249"/>
          <p:cNvSpPr/>
          <p:nvPr/>
        </p:nvSpPr>
        <p:spPr>
          <a:xfrm>
            <a:off x="720931" y="2644363"/>
            <a:ext cx="2724244" cy="626197"/>
          </a:xfrm>
          <a:prstGeom prst="wedgeRectCallout">
            <a:avLst>
              <a:gd name="adj1" fmla="val 72754"/>
              <a:gd name="adj2" fmla="val 14244"/>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Solve for hypothesis directly</a:t>
            </a:r>
          </a:p>
        </p:txBody>
      </p:sp>
      <p:sp>
        <p:nvSpPr>
          <p:cNvPr id="251" name="Rectangular Callout 250"/>
          <p:cNvSpPr/>
          <p:nvPr/>
        </p:nvSpPr>
        <p:spPr>
          <a:xfrm>
            <a:off x="720931" y="3317325"/>
            <a:ext cx="2747402" cy="1210377"/>
          </a:xfrm>
          <a:prstGeom prst="wedgeRectCallout">
            <a:avLst>
              <a:gd name="adj1" fmla="val 71823"/>
              <a:gd name="adj2" fmla="val -49171"/>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Start with empty hypothesis, gradually add structure to </a:t>
            </a:r>
            <a:r>
              <a:rPr lang="en-US" dirty="0">
                <a:solidFill>
                  <a:schemeClr val="tx1"/>
                </a:solidFill>
              </a:rPr>
              <a:t>it until a local optimum is </a:t>
            </a:r>
            <a:r>
              <a:rPr lang="en-US" dirty="0" smtClean="0">
                <a:solidFill>
                  <a:schemeClr val="tx1"/>
                </a:solidFill>
              </a:rPr>
              <a:t>reached</a:t>
            </a:r>
            <a:endParaRPr lang="en-US" dirty="0">
              <a:solidFill>
                <a:schemeClr val="tx1"/>
              </a:solidFill>
            </a:endParaRPr>
          </a:p>
        </p:txBody>
      </p:sp>
    </p:spTree>
    <p:extLst>
      <p:ext uri="{BB962C8B-B14F-4D97-AF65-F5344CB8AC3E}">
        <p14:creationId xmlns:p14="http://schemas.microsoft.com/office/powerpoint/2010/main" val="329557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500"/>
                                        <p:tgtEl>
                                          <p:spTgt spid="24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44"/>
                                        </p:tgtEl>
                                        <p:attrNameLst>
                                          <p:attrName>style.visibility</p:attrName>
                                        </p:attrNameLst>
                                      </p:cBhvr>
                                      <p:to>
                                        <p:strVal val="visible"/>
                                      </p:to>
                                    </p:set>
                                    <p:animEffect transition="in" filter="fade">
                                      <p:cBhvr>
                                        <p:cTn id="16" dur="500"/>
                                        <p:tgtEl>
                                          <p:spTgt spid="24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45"/>
                                        </p:tgtEl>
                                        <p:attrNameLst>
                                          <p:attrName>style.visibility</p:attrName>
                                        </p:attrNameLst>
                                      </p:cBhvr>
                                      <p:to>
                                        <p:strVal val="visible"/>
                                      </p:to>
                                    </p:set>
                                    <p:animEffect transition="in" filter="fade">
                                      <p:cBhvr>
                                        <p:cTn id="20" dur="500"/>
                                        <p:tgtEl>
                                          <p:spTgt spid="2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7"/>
                                        </p:tgtEl>
                                        <p:attrNameLst>
                                          <p:attrName>style.visibility</p:attrName>
                                        </p:attrNameLst>
                                      </p:cBhvr>
                                      <p:to>
                                        <p:strVal val="visible"/>
                                      </p:to>
                                    </p:set>
                                    <p:animEffect transition="in" filter="fade">
                                      <p:cBhvr>
                                        <p:cTn id="25" dur="500"/>
                                        <p:tgtEl>
                                          <p:spTgt spid="2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9"/>
                                        </p:tgtEl>
                                        <p:attrNameLst>
                                          <p:attrName>style.visibility</p:attrName>
                                        </p:attrNameLst>
                                      </p:cBhvr>
                                      <p:to>
                                        <p:strVal val="visible"/>
                                      </p:to>
                                    </p:set>
                                    <p:animEffect transition="in" filter="fade">
                                      <p:cBhvr>
                                        <p:cTn id="30" dur="500"/>
                                        <p:tgtEl>
                                          <p:spTgt spid="24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50"/>
                                        </p:tgtEl>
                                        <p:attrNameLst>
                                          <p:attrName>style.visibility</p:attrName>
                                        </p:attrNameLst>
                                      </p:cBhvr>
                                      <p:to>
                                        <p:strVal val="visible"/>
                                      </p:to>
                                    </p:set>
                                    <p:animEffect transition="in" filter="fade">
                                      <p:cBhvr>
                                        <p:cTn id="34" dur="500"/>
                                        <p:tgtEl>
                                          <p:spTgt spid="250"/>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251"/>
                                        </p:tgtEl>
                                        <p:attrNameLst>
                                          <p:attrName>style.visibility</p:attrName>
                                        </p:attrNameLst>
                                      </p:cBhvr>
                                      <p:to>
                                        <p:strVal val="visible"/>
                                      </p:to>
                                    </p:set>
                                    <p:animEffect transition="in" filter="fade">
                                      <p:cBhvr>
                                        <p:cTn id="38"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P spid="243" grpId="0" animBg="1"/>
      <p:bldP spid="244" grpId="0" animBg="1"/>
      <p:bldP spid="245" grpId="0" animBg="1"/>
      <p:bldP spid="247" grpId="0" animBg="1"/>
      <p:bldP spid="249" grpId="0" animBg="1"/>
      <p:bldP spid="250" grpId="0" animBg="1"/>
      <p:bldP spid="25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04700" y="3861048"/>
            <a:ext cx="9020808" cy="4924469"/>
            <a:chOff x="-96688" y="1996919"/>
            <a:chExt cx="9020808" cy="4924469"/>
          </a:xfrm>
        </p:grpSpPr>
        <p:pic>
          <p:nvPicPr>
            <p:cNvPr id="19" name="Picture 18"/>
            <p:cNvPicPr>
              <a:picLocks noChangeAspect="1"/>
            </p:cNvPicPr>
            <p:nvPr/>
          </p:nvPicPr>
          <p:blipFill>
            <a:blip r:embed="rId3">
              <a:clrChange>
                <a:clrFrom>
                  <a:srgbClr val="FFFFFF"/>
                </a:clrFrom>
                <a:clrTo>
                  <a:srgbClr val="FFFFFF">
                    <a:alpha val="0"/>
                  </a:srgbClr>
                </a:clrTo>
              </a:clrChange>
            </a:blip>
            <a:stretch>
              <a:fillRect/>
            </a:stretch>
          </p:blipFill>
          <p:spPr>
            <a:xfrm>
              <a:off x="838200" y="1996919"/>
              <a:ext cx="8085920" cy="2880631"/>
            </a:xfrm>
            <a:prstGeom prst="rect">
              <a:avLst/>
            </a:prstGeom>
          </p:spPr>
        </p:pic>
        <p:pic>
          <p:nvPicPr>
            <p:cNvPr id="20" name="Picture 19"/>
            <p:cNvPicPr>
              <a:picLocks noChangeAspect="1"/>
            </p:cNvPicPr>
            <p:nvPr/>
          </p:nvPicPr>
          <p:blipFill>
            <a:blip r:embed="rId4">
              <a:clrChange>
                <a:clrFrom>
                  <a:srgbClr val="FFFFFF"/>
                </a:clrFrom>
                <a:clrTo>
                  <a:srgbClr val="FFFFFF">
                    <a:alpha val="0"/>
                  </a:srgbClr>
                </a:clrTo>
              </a:clrChange>
            </a:blip>
            <a:stretch>
              <a:fillRect/>
            </a:stretch>
          </p:blipFill>
          <p:spPr>
            <a:xfrm>
              <a:off x="-96688" y="3558537"/>
              <a:ext cx="1040888" cy="3362851"/>
            </a:xfrm>
            <a:prstGeom prst="rect">
              <a:avLst/>
            </a:prstGeom>
          </p:spPr>
        </p:pic>
      </p:grpSp>
      <p:sp>
        <p:nvSpPr>
          <p:cNvPr id="57" name="Title 1"/>
          <p:cNvSpPr>
            <a:spLocks noGrp="1"/>
          </p:cNvSpPr>
          <p:nvPr>
            <p:ph type="title"/>
          </p:nvPr>
        </p:nvSpPr>
        <p:spPr>
          <a:xfrm>
            <a:off x="838200" y="440668"/>
            <a:ext cx="7491153" cy="701731"/>
          </a:xfrm>
        </p:spPr>
        <p:txBody>
          <a:bodyPr/>
          <a:lstStyle/>
          <a:p>
            <a:r>
              <a:rPr lang="en-US" dirty="0" smtClean="0"/>
              <a:t>ML Representations </a:t>
            </a:r>
            <a:r>
              <a:rPr lang="en-US" sz="2400" dirty="0" smtClean="0"/>
              <a:t>(i.e. Algorithms)</a:t>
            </a:r>
            <a:endParaRPr lang="en-US" sz="2400" dirty="0"/>
          </a:p>
        </p:txBody>
      </p:sp>
      <p:sp>
        <p:nvSpPr>
          <p:cNvPr id="24" name="Rounded Rectangle 23"/>
          <p:cNvSpPr/>
          <p:nvPr/>
        </p:nvSpPr>
        <p:spPr>
          <a:xfrm>
            <a:off x="6420036" y="4416733"/>
            <a:ext cx="1836204" cy="4680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a:spLocks noChangeArrowheads="1"/>
          </p:cNvSpPr>
          <p:nvPr/>
        </p:nvSpPr>
        <p:spPr bwMode="auto">
          <a:xfrm>
            <a:off x="6407968" y="1434546"/>
            <a:ext cx="5292588" cy="2250586"/>
          </a:xfrm>
          <a:prstGeom prst="rect">
            <a:avLst/>
          </a:prstGeom>
          <a:noFill/>
          <a:ln>
            <a:noFill/>
          </a:ln>
          <a:effectLst/>
        </p:spPr>
        <p:txBody>
          <a:bodyPr vert="horz" wrap="square" lIns="0" tIns="0" rIns="0" bIns="952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eaLnBrk="1" fontAlgn="base" hangingPunct="1">
              <a:lnSpc>
                <a:spcPct val="100000"/>
              </a:lnSpc>
              <a:spcBef>
                <a:spcPct val="0"/>
              </a:spcBef>
              <a:spcAft>
                <a:spcPct val="0"/>
              </a:spcAft>
              <a:buClrTx/>
              <a:buSzTx/>
              <a:buFontTx/>
              <a:buNone/>
              <a:tabLst/>
            </a:pPr>
            <a:r>
              <a:rPr lang="en-US" altLang="en-US" sz="2000" u="sng" dirty="0" smtClean="0">
                <a:solidFill>
                  <a:prstClr val="black"/>
                </a:solidFill>
                <a:latin typeface="+mn-lt"/>
              </a:rPr>
              <a:t>The </a:t>
            </a:r>
            <a:r>
              <a:rPr lang="en-US" altLang="en-US" sz="2000" u="sng" dirty="0">
                <a:solidFill>
                  <a:prstClr val="black"/>
                </a:solidFill>
                <a:latin typeface="+mn-lt"/>
              </a:rPr>
              <a:t>most popular regression algorithms are:</a:t>
            </a:r>
          </a:p>
          <a:p>
            <a:pPr marR="0" lvl="0" indent="0" eaLnBrk="1" fontAlgn="base" hangingPunct="1">
              <a:lnSpc>
                <a:spcPct val="100000"/>
              </a:lnSpc>
              <a:spcBef>
                <a:spcPct val="0"/>
              </a:spcBef>
              <a:spcAft>
                <a:spcPct val="0"/>
              </a:spcAft>
              <a:buClrTx/>
              <a:buSzTx/>
              <a:buFontTx/>
              <a:buChar char="•"/>
              <a:tabLst/>
            </a:pPr>
            <a:r>
              <a:rPr lang="en-US" altLang="en-US" sz="2000" dirty="0">
                <a:solidFill>
                  <a:prstClr val="black"/>
                </a:solidFill>
                <a:latin typeface="+mn-lt"/>
              </a:rPr>
              <a:t>Ordinary Least Squares Regression (OLSR)</a:t>
            </a:r>
          </a:p>
          <a:p>
            <a:pPr marR="0" lvl="0" indent="0" eaLnBrk="1" fontAlgn="base" hangingPunct="1">
              <a:lnSpc>
                <a:spcPct val="100000"/>
              </a:lnSpc>
              <a:spcBef>
                <a:spcPct val="0"/>
              </a:spcBef>
              <a:spcAft>
                <a:spcPct val="0"/>
              </a:spcAft>
              <a:buClrTx/>
              <a:buSzTx/>
              <a:buFontTx/>
              <a:buChar char="•"/>
              <a:tabLst/>
            </a:pPr>
            <a:r>
              <a:rPr lang="en-US" altLang="en-US" sz="2000" dirty="0">
                <a:solidFill>
                  <a:prstClr val="black"/>
                </a:solidFill>
                <a:latin typeface="+mn-lt"/>
              </a:rPr>
              <a:t>Linear Regression</a:t>
            </a:r>
          </a:p>
          <a:p>
            <a:pPr marR="0" lvl="0" indent="0" eaLnBrk="1" fontAlgn="base" hangingPunct="1">
              <a:lnSpc>
                <a:spcPct val="100000"/>
              </a:lnSpc>
              <a:spcBef>
                <a:spcPct val="0"/>
              </a:spcBef>
              <a:spcAft>
                <a:spcPct val="0"/>
              </a:spcAft>
              <a:buClrTx/>
              <a:buSzTx/>
              <a:buFontTx/>
              <a:buChar char="•"/>
              <a:tabLst/>
            </a:pPr>
            <a:r>
              <a:rPr lang="en-US" altLang="en-US" sz="2000" dirty="0">
                <a:solidFill>
                  <a:prstClr val="black"/>
                </a:solidFill>
                <a:latin typeface="+mn-lt"/>
              </a:rPr>
              <a:t>Logistic Regression</a:t>
            </a:r>
          </a:p>
          <a:p>
            <a:pPr marR="0" lvl="0" indent="0" eaLnBrk="1" fontAlgn="base" hangingPunct="1">
              <a:lnSpc>
                <a:spcPct val="100000"/>
              </a:lnSpc>
              <a:spcBef>
                <a:spcPct val="0"/>
              </a:spcBef>
              <a:spcAft>
                <a:spcPct val="0"/>
              </a:spcAft>
              <a:buClrTx/>
              <a:buSzTx/>
              <a:buFontTx/>
              <a:buChar char="•"/>
              <a:tabLst/>
            </a:pPr>
            <a:r>
              <a:rPr lang="en-US" altLang="en-US" sz="2000" dirty="0">
                <a:solidFill>
                  <a:prstClr val="black"/>
                </a:solidFill>
                <a:latin typeface="+mn-lt"/>
              </a:rPr>
              <a:t>Stepwise Regression</a:t>
            </a:r>
          </a:p>
          <a:p>
            <a:pPr marR="0" lvl="0" indent="0" eaLnBrk="1" fontAlgn="base" hangingPunct="1">
              <a:lnSpc>
                <a:spcPct val="100000"/>
              </a:lnSpc>
              <a:spcBef>
                <a:spcPct val="0"/>
              </a:spcBef>
              <a:spcAft>
                <a:spcPct val="0"/>
              </a:spcAft>
              <a:buClrTx/>
              <a:buSzTx/>
              <a:buFontTx/>
              <a:buChar char="•"/>
              <a:tabLst/>
            </a:pPr>
            <a:r>
              <a:rPr lang="en-US" altLang="en-US" sz="2000" dirty="0">
                <a:solidFill>
                  <a:prstClr val="black"/>
                </a:solidFill>
                <a:latin typeface="+mn-lt"/>
              </a:rPr>
              <a:t>Multivariate Adaptive Regression Splines (MARS)</a:t>
            </a:r>
          </a:p>
          <a:p>
            <a:pPr marR="0" lvl="0" indent="0" eaLnBrk="1" fontAlgn="base" hangingPunct="1">
              <a:lnSpc>
                <a:spcPct val="100000"/>
              </a:lnSpc>
              <a:spcBef>
                <a:spcPct val="0"/>
              </a:spcBef>
              <a:spcAft>
                <a:spcPct val="0"/>
              </a:spcAft>
              <a:buClrTx/>
              <a:buSzTx/>
              <a:buFontTx/>
              <a:buChar char="•"/>
              <a:tabLst/>
            </a:pPr>
            <a:r>
              <a:rPr lang="en-US" altLang="en-US" sz="2000" dirty="0">
                <a:solidFill>
                  <a:prstClr val="black"/>
                </a:solidFill>
                <a:latin typeface="+mn-lt"/>
              </a:rPr>
              <a:t>Locally Estimated Scatterplot Smoothing (LOESS</a:t>
            </a:r>
            <a:r>
              <a:rPr lang="en-US" altLang="en-US" sz="2000" dirty="0" smtClean="0">
                <a:solidFill>
                  <a:prstClr val="black"/>
                </a:solidFill>
                <a:latin typeface="+mn-lt"/>
              </a:rPr>
              <a:t>)</a:t>
            </a:r>
            <a:endParaRPr lang="en-US" altLang="en-US" sz="2000" dirty="0">
              <a:solidFill>
                <a:prstClr val="black"/>
              </a:solidFill>
              <a:latin typeface="+mn-lt"/>
            </a:endParaRPr>
          </a:p>
        </p:txBody>
      </p:sp>
    </p:spTree>
    <p:extLst>
      <p:ext uri="{BB962C8B-B14F-4D97-AF65-F5344CB8AC3E}">
        <p14:creationId xmlns:p14="http://schemas.microsoft.com/office/powerpoint/2010/main" val="107091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grpId="0" nodeType="afterEffect">
                                  <p:stCondLst>
                                    <p:cond delay="3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440668"/>
            <a:ext cx="10445488"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Recap of this Supervised Learning Session</a:t>
            </a:r>
            <a:endParaRPr lang="en-US" dirty="0"/>
          </a:p>
        </p:txBody>
      </p:sp>
      <p:sp>
        <p:nvSpPr>
          <p:cNvPr id="106" name="Content Placeholder 2"/>
          <p:cNvSpPr txBox="1">
            <a:spLocks/>
          </p:cNvSpPr>
          <p:nvPr/>
        </p:nvSpPr>
        <p:spPr>
          <a:xfrm>
            <a:off x="838200" y="1412776"/>
            <a:ext cx="9830308" cy="409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dirty="0" smtClean="0"/>
              <a:t>You might have a newfound appreciation of:</a:t>
            </a:r>
          </a:p>
          <a:p>
            <a:pPr>
              <a:buFontTx/>
              <a:buChar char="-"/>
            </a:pPr>
            <a:r>
              <a:rPr lang="en-US" sz="2800" dirty="0" smtClean="0"/>
              <a:t>Iterative versus Closed Form solution of learning parameters</a:t>
            </a:r>
          </a:p>
          <a:p>
            <a:pPr>
              <a:buFontTx/>
              <a:buChar char="-"/>
            </a:pPr>
            <a:r>
              <a:rPr lang="en-US" sz="2800" dirty="0" smtClean="0"/>
              <a:t>Importance of training data in ML development</a:t>
            </a:r>
          </a:p>
          <a:p>
            <a:pPr>
              <a:buFontTx/>
              <a:buChar char="-"/>
            </a:pPr>
            <a:r>
              <a:rPr lang="en-US" sz="2800" dirty="0"/>
              <a:t>Importance of feature </a:t>
            </a:r>
            <a:r>
              <a:rPr lang="en-US" sz="2800" dirty="0" smtClean="0"/>
              <a:t>selection in performance and convergence</a:t>
            </a:r>
            <a:endParaRPr lang="en-US" sz="2800" dirty="0"/>
          </a:p>
          <a:p>
            <a:pPr>
              <a:buFontTx/>
              <a:buChar char="-"/>
            </a:pPr>
            <a:r>
              <a:rPr lang="en-US" sz="2800" dirty="0" smtClean="0"/>
              <a:t>Importance of algorithm initialization in search space optimization</a:t>
            </a:r>
          </a:p>
          <a:p>
            <a:pPr>
              <a:buFontTx/>
              <a:buChar char="-"/>
            </a:pPr>
            <a:endParaRPr lang="en-US" sz="2800" dirty="0" smtClean="0"/>
          </a:p>
          <a:p>
            <a:pPr>
              <a:buFontTx/>
              <a:buChar char="-"/>
            </a:pPr>
            <a:endParaRPr lang="en-US" sz="2800" dirty="0" smtClean="0"/>
          </a:p>
          <a:p>
            <a:pPr>
              <a:buFontTx/>
              <a:buChar char="-"/>
            </a:pPr>
            <a:endParaRPr lang="en-US" sz="2800" dirty="0"/>
          </a:p>
        </p:txBody>
      </p:sp>
      <mc:AlternateContent xmlns:mc="http://schemas.openxmlformats.org/markup-compatibility/2006" xmlns:a14="http://schemas.microsoft.com/office/drawing/2010/main">
        <mc:Choice Requires="a14">
          <p:sp>
            <p:nvSpPr>
              <p:cNvPr id="183" name="Rectangle 182"/>
              <p:cNvSpPr/>
              <p:nvPr/>
            </p:nvSpPr>
            <p:spPr>
              <a:xfrm>
                <a:off x="12432704" y="3060102"/>
                <a:ext cx="1799147" cy="400110"/>
              </a:xfrm>
              <a:prstGeom prst="rect">
                <a:avLst/>
              </a:prstGeom>
            </p:spPr>
            <p:txBody>
              <a:bodyPr wrap="none">
                <a:spAutoFit/>
              </a:bodyPr>
              <a:lstStyle/>
              <a:p>
                <a14:m>
                  <m:oMath xmlns:m="http://schemas.openxmlformats.org/officeDocument/2006/math">
                    <m:d>
                      <m:dPr>
                        <m:ctrlPr>
                          <a:rPr lang="en-US" sz="2000" b="0" i="1" smtClean="0">
                            <a:solidFill>
                              <a:srgbClr val="0070C0"/>
                            </a:solidFill>
                            <a:latin typeface="Cambria Math" panose="02040503050406030204" pitchFamily="18" charset="0"/>
                            <a:ea typeface="Cambria Math" panose="02040503050406030204" pitchFamily="18" charset="0"/>
                          </a:rPr>
                        </m:ctrlPr>
                      </m:dPr>
                      <m:e>
                        <m:r>
                          <a:rPr lang="en-US" sz="2000" b="0" i="1" smtClean="0">
                            <a:solidFill>
                              <a:srgbClr val="0070C0"/>
                            </a:solidFill>
                            <a:latin typeface="Cambria Math" panose="02040503050406030204" pitchFamily="18" charset="0"/>
                            <a:ea typeface="Cambria Math" panose="02040503050406030204" pitchFamily="18" charset="0"/>
                          </a:rPr>
                          <m:t>𝑋</m:t>
                        </m:r>
                      </m:e>
                    </m:d>
                    <m:r>
                      <m:rPr>
                        <m:nor/>
                      </m:rPr>
                      <a:rPr lang="en-US" sz="2000" baseline="30000" dirty="0" smtClean="0">
                        <a:solidFill>
                          <a:srgbClr val="0070C0"/>
                        </a:solidFill>
                        <a:latin typeface="Cambria Math" panose="02040503050406030204" pitchFamily="18" charset="0"/>
                        <a:ea typeface="Cambria Math" panose="02040503050406030204" pitchFamily="18" charset="0"/>
                      </a:rPr>
                      <m:t>−1</m:t>
                    </m:r>
                    <m:r>
                      <a:rPr lang="en-US" sz="2000" b="0" i="1" smtClean="0">
                        <a:solidFill>
                          <a:srgbClr val="0070C0"/>
                        </a:solidFill>
                        <a:latin typeface="Cambria Math" panose="02040503050406030204" pitchFamily="18" charset="0"/>
                        <a:ea typeface="Cambria Math" panose="02040503050406030204" pitchFamily="18" charset="0"/>
                      </a:rPr>
                      <m:t>→</m:t>
                    </m:r>
                  </m:oMath>
                </a14:m>
                <a:r>
                  <a:rPr lang="en-US" sz="2000" dirty="0" smtClean="0">
                    <a:solidFill>
                      <a:srgbClr val="0070C0"/>
                    </a:solidFill>
                    <a:latin typeface="Cambria Math" panose="02040503050406030204" pitchFamily="18" charset="0"/>
                    <a:ea typeface="Cambria Math" panose="02040503050406030204" pitchFamily="18" charset="0"/>
                  </a:rPr>
                  <a:t> O(n</a:t>
                </a:r>
                <a:r>
                  <a:rPr lang="en-US" sz="2000" baseline="30000" dirty="0" smtClean="0">
                    <a:solidFill>
                      <a:srgbClr val="0070C0"/>
                    </a:solidFill>
                    <a:latin typeface="Cambria Math" panose="02040503050406030204" pitchFamily="18" charset="0"/>
                    <a:ea typeface="Cambria Math" panose="02040503050406030204" pitchFamily="18" charset="0"/>
                  </a:rPr>
                  <a:t>3</a:t>
                </a:r>
                <a:r>
                  <a:rPr lang="en-US" sz="2000" dirty="0" smtClean="0">
                    <a:solidFill>
                      <a:srgbClr val="0070C0"/>
                    </a:solidFill>
                    <a:latin typeface="Cambria Math" panose="02040503050406030204" pitchFamily="18" charset="0"/>
                    <a:ea typeface="Cambria Math" panose="02040503050406030204" pitchFamily="18" charset="0"/>
                  </a:rPr>
                  <a:t>)</a:t>
                </a:r>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183" name="Rectangle 182"/>
              <p:cNvSpPr>
                <a:spLocks noRot="1" noChangeAspect="1" noMove="1" noResize="1" noEditPoints="1" noAdjustHandles="1" noChangeArrowheads="1" noChangeShapeType="1" noTextEdit="1"/>
              </p:cNvSpPr>
              <p:nvPr/>
            </p:nvSpPr>
            <p:spPr>
              <a:xfrm>
                <a:off x="12432704" y="3060102"/>
                <a:ext cx="1799147" cy="400110"/>
              </a:xfrm>
              <a:prstGeom prst="rect">
                <a:avLst/>
              </a:prstGeom>
              <a:blipFill rotWithShape="0">
                <a:blip r:embed="rId3"/>
                <a:stretch>
                  <a:fillRect t="-909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Rectangle 183"/>
              <p:cNvSpPr/>
              <p:nvPr/>
            </p:nvSpPr>
            <p:spPr>
              <a:xfrm>
                <a:off x="12432704" y="3465004"/>
                <a:ext cx="3423630" cy="400110"/>
              </a:xfrm>
              <a:prstGeom prst="rect">
                <a:avLst/>
              </a:prstGeom>
            </p:spPr>
            <p:txBody>
              <a:bodyPr wrap="none">
                <a:spAutoFit/>
              </a:bodyPr>
              <a:lstStyle/>
              <a:p>
                <a14:m>
                  <m:oMath xmlns:m="http://schemas.openxmlformats.org/officeDocument/2006/math">
                    <m:r>
                      <a:rPr lang="en-US" sz="2000" b="0" i="1" smtClean="0">
                        <a:solidFill>
                          <a:srgbClr val="0070C0"/>
                        </a:solidFill>
                        <a:latin typeface="Cambria Math" panose="02040503050406030204" pitchFamily="18" charset="0"/>
                        <a:ea typeface="Cambria Math" panose="02040503050406030204" pitchFamily="18" charset="0"/>
                      </a:rPr>
                      <m:t>𝑖𝑡𝑒𝑟𝑎𝑡𝑖𝑣𝑒</m:t>
                    </m:r>
                    <m:r>
                      <a:rPr lang="en-US" sz="2000" b="0" i="1" smtClean="0">
                        <a:solidFill>
                          <a:srgbClr val="0070C0"/>
                        </a:solidFill>
                        <a:latin typeface="Cambria Math" panose="02040503050406030204" pitchFamily="18" charset="0"/>
                        <a:ea typeface="Cambria Math" panose="02040503050406030204" pitchFamily="18" charset="0"/>
                      </a:rPr>
                      <m:t>→</m:t>
                    </m:r>
                  </m:oMath>
                </a14:m>
                <a:r>
                  <a:rPr lang="en-US" sz="2000" dirty="0" smtClean="0">
                    <a:solidFill>
                      <a:srgbClr val="0070C0"/>
                    </a:solidFill>
                    <a:latin typeface="Cambria Math" panose="02040503050406030204" pitchFamily="18" charset="0"/>
                    <a:ea typeface="Cambria Math" panose="02040503050406030204" pitchFamily="18" charset="0"/>
                  </a:rPr>
                  <a:t> O((#steps)mn</a:t>
                </a:r>
                <a:r>
                  <a:rPr lang="en-US" sz="2000" baseline="30000" dirty="0" smtClean="0">
                    <a:solidFill>
                      <a:srgbClr val="0070C0"/>
                    </a:solidFill>
                    <a:latin typeface="Cambria Math" panose="02040503050406030204" pitchFamily="18" charset="0"/>
                    <a:ea typeface="Cambria Math" panose="02040503050406030204" pitchFamily="18" charset="0"/>
                  </a:rPr>
                  <a:t>2</a:t>
                </a:r>
                <a:r>
                  <a:rPr lang="en-US" sz="2000" dirty="0" smtClean="0">
                    <a:solidFill>
                      <a:srgbClr val="0070C0"/>
                    </a:solidFill>
                    <a:latin typeface="Cambria Math" panose="02040503050406030204" pitchFamily="18" charset="0"/>
                    <a:ea typeface="Cambria Math" panose="02040503050406030204" pitchFamily="18" charset="0"/>
                  </a:rPr>
                  <a:t>)</a:t>
                </a:r>
                <a:endParaRPr lang="en-US" sz="2000" dirty="0">
                  <a:solidFill>
                    <a:srgbClr val="0070C0"/>
                  </a:solidFill>
                  <a:latin typeface="Cambria Math" panose="02040503050406030204" pitchFamily="18" charset="0"/>
                  <a:ea typeface="Cambria Math" panose="02040503050406030204" pitchFamily="18" charset="0"/>
                </a:endParaRPr>
              </a:p>
            </p:txBody>
          </p:sp>
        </mc:Choice>
        <mc:Fallback xmlns="">
          <p:sp>
            <p:nvSpPr>
              <p:cNvPr id="184" name="Rectangle 183"/>
              <p:cNvSpPr>
                <a:spLocks noRot="1" noChangeAspect="1" noMove="1" noResize="1" noEditPoints="1" noAdjustHandles="1" noChangeArrowheads="1" noChangeShapeType="1" noTextEdit="1"/>
              </p:cNvSpPr>
              <p:nvPr/>
            </p:nvSpPr>
            <p:spPr>
              <a:xfrm>
                <a:off x="12432704" y="3465004"/>
                <a:ext cx="3423630" cy="400110"/>
              </a:xfrm>
              <a:prstGeom prst="rect">
                <a:avLst/>
              </a:prstGeom>
              <a:blipFill rotWithShape="0">
                <a:blip r:embed="rId4"/>
                <a:stretch>
                  <a:fillRect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28595227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440668"/>
            <a:ext cx="10246716"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Additional Resources for offline learning</a:t>
            </a:r>
            <a:endParaRPr lang="en-US" dirty="0"/>
          </a:p>
        </p:txBody>
      </p:sp>
      <p:sp>
        <p:nvSpPr>
          <p:cNvPr id="106" name="Content Placeholder 2"/>
          <p:cNvSpPr txBox="1">
            <a:spLocks/>
          </p:cNvSpPr>
          <p:nvPr/>
        </p:nvSpPr>
        <p:spPr>
          <a:xfrm>
            <a:off x="838199" y="2816932"/>
            <a:ext cx="7238021" cy="3960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For additional information on Supervised Learning please view/read:</a:t>
            </a:r>
          </a:p>
          <a:p>
            <a:pPr>
              <a:buFontTx/>
              <a:buChar char="-"/>
            </a:pPr>
            <a:r>
              <a:rPr lang="en-US" sz="2000" dirty="0" smtClean="0"/>
              <a:t>Stanford </a:t>
            </a:r>
            <a:r>
              <a:rPr lang="en-US" sz="2000" dirty="0"/>
              <a:t>Machine Learning </a:t>
            </a:r>
            <a:endParaRPr lang="en-US" sz="2000" dirty="0" smtClean="0"/>
          </a:p>
          <a:p>
            <a:pPr lvl="1">
              <a:buFontTx/>
              <a:buChar char="-"/>
            </a:pPr>
            <a:r>
              <a:rPr lang="en-US" sz="1600" dirty="0" smtClean="0">
                <a:hlinkClick r:id="rId3"/>
              </a:rPr>
              <a:t>Video Lecture </a:t>
            </a:r>
            <a:r>
              <a:rPr lang="en-US" sz="1600" dirty="0">
                <a:hlinkClick r:id="rId3"/>
              </a:rPr>
              <a:t>1</a:t>
            </a:r>
            <a:r>
              <a:rPr lang="en-US" sz="1600" dirty="0" smtClean="0">
                <a:hlinkClick r:id="rId3"/>
              </a:rPr>
              <a:t> </a:t>
            </a:r>
            <a:r>
              <a:rPr lang="en-US" sz="1600" dirty="0"/>
              <a:t>– Andrew </a:t>
            </a:r>
            <a:r>
              <a:rPr lang="en-US" sz="1600" dirty="0" smtClean="0"/>
              <a:t>Ng</a:t>
            </a:r>
            <a:endParaRPr lang="en-US" sz="1600" dirty="0"/>
          </a:p>
          <a:p>
            <a:pPr lvl="1">
              <a:buFontTx/>
              <a:buChar char="-"/>
            </a:pPr>
            <a:r>
              <a:rPr lang="en-US" sz="1600" dirty="0" smtClean="0">
                <a:hlinkClick r:id="rId4"/>
              </a:rPr>
              <a:t>Video Lecture 2 </a:t>
            </a:r>
            <a:r>
              <a:rPr lang="en-US" sz="1600" dirty="0"/>
              <a:t>– Andrew </a:t>
            </a:r>
            <a:r>
              <a:rPr lang="en-US" sz="1600" dirty="0" smtClean="0"/>
              <a:t>Ng</a:t>
            </a:r>
          </a:p>
          <a:p>
            <a:pPr lvl="2">
              <a:buFontTx/>
              <a:buChar char="-"/>
            </a:pPr>
            <a:r>
              <a:rPr lang="en-US" sz="1600" dirty="0" smtClean="0"/>
              <a:t>Gradient Descent</a:t>
            </a:r>
            <a:endParaRPr lang="en-US" sz="1600" dirty="0"/>
          </a:p>
          <a:p>
            <a:pPr lvl="1">
              <a:buFontTx/>
              <a:buChar char="-"/>
            </a:pPr>
            <a:r>
              <a:rPr lang="en-US" sz="1600" dirty="0" smtClean="0">
                <a:hlinkClick r:id="rId5"/>
              </a:rPr>
              <a:t>Video Lecture 3</a:t>
            </a:r>
            <a:r>
              <a:rPr lang="en-US" sz="1600" dirty="0" smtClean="0"/>
              <a:t> – Andrew Ng</a:t>
            </a:r>
          </a:p>
          <a:p>
            <a:pPr lvl="2">
              <a:buFontTx/>
              <a:buChar char="-"/>
            </a:pPr>
            <a:r>
              <a:rPr lang="en-US" sz="1600" dirty="0" smtClean="0"/>
              <a:t>Non-Parametric Modeling</a:t>
            </a:r>
          </a:p>
          <a:p>
            <a:pPr lvl="2">
              <a:buFontTx/>
              <a:buChar char="-"/>
            </a:pPr>
            <a:r>
              <a:rPr lang="en-US" sz="1600" dirty="0" smtClean="0"/>
              <a:t>Locally weighted Regression</a:t>
            </a:r>
          </a:p>
          <a:p>
            <a:pPr lvl="2">
              <a:buFontTx/>
              <a:buChar char="-"/>
            </a:pPr>
            <a:r>
              <a:rPr lang="en-US" sz="1600" dirty="0" smtClean="0"/>
              <a:t>Probabilistic Regression</a:t>
            </a:r>
          </a:p>
          <a:p>
            <a:pPr lvl="1">
              <a:buFontTx/>
              <a:buChar char="-"/>
            </a:pPr>
            <a:r>
              <a:rPr lang="en-US" sz="1600" dirty="0" smtClean="0">
                <a:hlinkClick r:id="rId6"/>
              </a:rPr>
              <a:t>Video Lecture 4 </a:t>
            </a:r>
            <a:r>
              <a:rPr lang="en-US" sz="1600" dirty="0" smtClean="0"/>
              <a:t>– </a:t>
            </a:r>
            <a:r>
              <a:rPr lang="en-US" sz="1600" dirty="0"/>
              <a:t>Andrew Ng</a:t>
            </a:r>
          </a:p>
          <a:p>
            <a:pPr lvl="2">
              <a:buFontTx/>
              <a:buChar char="-"/>
            </a:pPr>
            <a:r>
              <a:rPr lang="en-US" sz="1600" dirty="0" smtClean="0"/>
              <a:t>Logistic </a:t>
            </a:r>
            <a:r>
              <a:rPr lang="en-US" sz="1600" dirty="0"/>
              <a:t>Regression (sigmoid, </a:t>
            </a:r>
            <a:r>
              <a:rPr lang="en-US" sz="1600" dirty="0" smtClean="0"/>
              <a:t>perceptron, Newton’s Method)</a:t>
            </a:r>
          </a:p>
          <a:p>
            <a:pPr lvl="2">
              <a:buFontTx/>
              <a:buChar char="-"/>
            </a:pPr>
            <a:r>
              <a:rPr lang="en-US" sz="1600" dirty="0" smtClean="0"/>
              <a:t>Generalized Linear Models (GLMs)</a:t>
            </a:r>
            <a:endParaRPr lang="en-US" sz="1600" dirty="0"/>
          </a:p>
          <a:p>
            <a:pPr marL="457200" lvl="1" indent="0">
              <a:buNone/>
            </a:pPr>
            <a:endParaRPr lang="en-US" sz="1800" dirty="0"/>
          </a:p>
          <a:p>
            <a:pPr lvl="1">
              <a:buFontTx/>
              <a:buChar char="-"/>
            </a:pPr>
            <a:endParaRPr lang="en-US" sz="2000" dirty="0"/>
          </a:p>
        </p:txBody>
      </p:sp>
      <p:sp>
        <p:nvSpPr>
          <p:cNvPr id="6" name="Content Placeholder 2"/>
          <p:cNvSpPr txBox="1">
            <a:spLocks/>
          </p:cNvSpPr>
          <p:nvPr/>
        </p:nvSpPr>
        <p:spPr>
          <a:xfrm>
            <a:off x="838199" y="1183087"/>
            <a:ext cx="10392783" cy="15618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For additional background on Machine Learning:</a:t>
            </a:r>
          </a:p>
          <a:p>
            <a:pPr>
              <a:buFontTx/>
              <a:buChar char="-"/>
            </a:pPr>
            <a:r>
              <a:rPr lang="en-US" sz="2000" dirty="0" smtClean="0"/>
              <a:t>WIKI – </a:t>
            </a:r>
            <a:r>
              <a:rPr lang="en-US" sz="2000" dirty="0" smtClean="0">
                <a:hlinkClick r:id="rId7"/>
              </a:rPr>
              <a:t>Artificial Intelligence</a:t>
            </a:r>
            <a:endParaRPr lang="en-US" sz="2000" dirty="0" smtClean="0"/>
          </a:p>
          <a:p>
            <a:pPr>
              <a:buFontTx/>
              <a:buChar char="-"/>
            </a:pPr>
            <a:r>
              <a:rPr lang="en-US" sz="2000" dirty="0" smtClean="0"/>
              <a:t>WIKI – </a:t>
            </a:r>
            <a:r>
              <a:rPr lang="en-US" sz="2000" dirty="0" smtClean="0">
                <a:hlinkClick r:id="rId8"/>
              </a:rPr>
              <a:t>Machine Learning</a:t>
            </a:r>
            <a:endParaRPr lang="en-US" sz="2000" dirty="0" smtClean="0"/>
          </a:p>
          <a:p>
            <a:pPr>
              <a:buFontTx/>
              <a:buChar char="-"/>
            </a:pPr>
            <a:r>
              <a:rPr lang="en-US" sz="2000" dirty="0" smtClean="0"/>
              <a:t>WIKI – </a:t>
            </a:r>
            <a:r>
              <a:rPr lang="en-US" sz="2000" dirty="0" smtClean="0">
                <a:hlinkClick r:id="rId9"/>
              </a:rPr>
              <a:t>Data Science</a:t>
            </a:r>
            <a:endParaRPr lang="en-US" sz="2000" dirty="0" smtClean="0"/>
          </a:p>
          <a:p>
            <a:pPr>
              <a:buFontTx/>
              <a:buChar char="-"/>
            </a:pPr>
            <a:endParaRPr lang="en-US" sz="2000" dirty="0" smtClean="0"/>
          </a:p>
        </p:txBody>
      </p:sp>
      <p:sp>
        <p:nvSpPr>
          <p:cNvPr id="5" name="Content Placeholder 2"/>
          <p:cNvSpPr txBox="1">
            <a:spLocks/>
          </p:cNvSpPr>
          <p:nvPr/>
        </p:nvSpPr>
        <p:spPr>
          <a:xfrm>
            <a:off x="6960097" y="3248980"/>
            <a:ext cx="4500500" cy="7560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sz="2000" dirty="0" smtClean="0"/>
              <a:t>U. Washington </a:t>
            </a:r>
            <a:r>
              <a:rPr lang="en-US" sz="2000" dirty="0"/>
              <a:t>Machine Learning </a:t>
            </a:r>
            <a:endParaRPr lang="en-US" sz="2000" dirty="0" smtClean="0"/>
          </a:p>
          <a:p>
            <a:pPr lvl="1">
              <a:buFontTx/>
              <a:buChar char="-"/>
            </a:pPr>
            <a:r>
              <a:rPr lang="en-US" sz="1600" dirty="0" smtClean="0">
                <a:hlinkClick r:id="rId10"/>
              </a:rPr>
              <a:t>CSEP 546, Lecture 1</a:t>
            </a:r>
            <a:r>
              <a:rPr lang="en-US" sz="1600" dirty="0" smtClean="0"/>
              <a:t> – </a:t>
            </a:r>
            <a:r>
              <a:rPr lang="en-US" sz="1600" dirty="0"/>
              <a:t>Pedro </a:t>
            </a:r>
            <a:r>
              <a:rPr lang="en-US" sz="1600" dirty="0" err="1" smtClean="0"/>
              <a:t>Domingos</a:t>
            </a:r>
            <a:endParaRPr lang="en-US" sz="1800" dirty="0"/>
          </a:p>
          <a:p>
            <a:pPr lvl="1">
              <a:buFontTx/>
              <a:buChar char="-"/>
            </a:pPr>
            <a:endParaRPr lang="en-US" sz="2000" dirty="0"/>
          </a:p>
        </p:txBody>
      </p:sp>
      <p:pic>
        <p:nvPicPr>
          <p:cNvPr id="7" name="Picture 6"/>
          <p:cNvPicPr>
            <a:picLocks noChangeAspect="1"/>
          </p:cNvPicPr>
          <p:nvPr/>
        </p:nvPicPr>
        <p:blipFill>
          <a:blip r:embed="rId11"/>
          <a:stretch>
            <a:fillRect/>
          </a:stretch>
        </p:blipFill>
        <p:spPr>
          <a:xfrm>
            <a:off x="7680176" y="4365036"/>
            <a:ext cx="3048000" cy="1714500"/>
          </a:xfrm>
          <a:prstGeom prst="rect">
            <a:avLst/>
          </a:prstGeom>
        </p:spPr>
      </p:pic>
      <p:sp>
        <p:nvSpPr>
          <p:cNvPr id="8" name="Rectangle 7"/>
          <p:cNvSpPr/>
          <p:nvPr/>
        </p:nvSpPr>
        <p:spPr>
          <a:xfrm>
            <a:off x="8184232" y="6079536"/>
            <a:ext cx="2111925" cy="369332"/>
          </a:xfrm>
          <a:prstGeom prst="rect">
            <a:avLst/>
          </a:prstGeom>
        </p:spPr>
        <p:txBody>
          <a:bodyPr wrap="none">
            <a:spAutoFit/>
          </a:bodyPr>
          <a:lstStyle/>
          <a:p>
            <a:r>
              <a:rPr lang="en-US" altLang="en-US" dirty="0" smtClean="0"/>
              <a:t>Source: coursera.org</a:t>
            </a:r>
            <a:endParaRPr lang="en-US" dirty="0"/>
          </a:p>
        </p:txBody>
      </p:sp>
    </p:spTree>
    <p:extLst>
      <p:ext uri="{BB962C8B-B14F-4D97-AF65-F5344CB8AC3E}">
        <p14:creationId xmlns:p14="http://schemas.microsoft.com/office/powerpoint/2010/main" val="21084335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440668"/>
            <a:ext cx="10246716"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Additional Resources for offline learning</a:t>
            </a:r>
            <a:endParaRPr lang="en-US" dirty="0"/>
          </a:p>
        </p:txBody>
      </p:sp>
      <p:sp>
        <p:nvSpPr>
          <p:cNvPr id="6" name="Content Placeholder 2"/>
          <p:cNvSpPr txBox="1">
            <a:spLocks/>
          </p:cNvSpPr>
          <p:nvPr/>
        </p:nvSpPr>
        <p:spPr>
          <a:xfrm>
            <a:off x="838199" y="1448780"/>
            <a:ext cx="10392783" cy="9278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For additional literature on Machine Learning</a:t>
            </a:r>
            <a:r>
              <a:rPr lang="en-US" sz="2000" dirty="0"/>
              <a:t> </a:t>
            </a:r>
            <a:r>
              <a:rPr lang="en-US" sz="2000" dirty="0" smtClean="0"/>
              <a:t>at BAE Systems (FREE):</a:t>
            </a:r>
          </a:p>
          <a:p>
            <a:pPr marL="0" indent="0">
              <a:buFont typeface="Arial" panose="020B0604020202020204" pitchFamily="34" charset="0"/>
              <a:buNone/>
            </a:pPr>
            <a:r>
              <a:rPr lang="en-US" sz="2000" dirty="0" smtClean="0"/>
              <a:t>- 50 Books on ML at </a:t>
            </a:r>
            <a:r>
              <a:rPr lang="en-US" sz="2000" dirty="0" smtClean="0">
                <a:hlinkClick r:id="rId3"/>
              </a:rPr>
              <a:t>Technical Resources &amp; Services </a:t>
            </a:r>
            <a:r>
              <a:rPr lang="en-US" sz="2000" dirty="0" smtClean="0">
                <a:sym typeface="Wingdings" panose="05000000000000000000" pitchFamily="2" charset="2"/>
              </a:rPr>
              <a:t> Books 24x7 (</a:t>
            </a:r>
            <a:r>
              <a:rPr lang="en-US" sz="2000" dirty="0" err="1" smtClean="0"/>
              <a:t>iLEARN</a:t>
            </a:r>
            <a:r>
              <a:rPr lang="en-US" sz="2000" dirty="0" smtClean="0"/>
              <a:t>) </a:t>
            </a:r>
          </a:p>
        </p:txBody>
      </p:sp>
      <p:pic>
        <p:nvPicPr>
          <p:cNvPr id="2" name="Picture 1"/>
          <p:cNvPicPr>
            <a:picLocks noChangeAspect="1"/>
          </p:cNvPicPr>
          <p:nvPr/>
        </p:nvPicPr>
        <p:blipFill>
          <a:blip r:embed="rId4"/>
          <a:stretch>
            <a:fillRect/>
          </a:stretch>
        </p:blipFill>
        <p:spPr>
          <a:xfrm>
            <a:off x="9012324" y="1225644"/>
            <a:ext cx="2606266" cy="1272650"/>
          </a:xfrm>
          <a:prstGeom prst="rect">
            <a:avLst/>
          </a:prstGeom>
        </p:spPr>
      </p:pic>
      <p:grpSp>
        <p:nvGrpSpPr>
          <p:cNvPr id="20" name="Group 19"/>
          <p:cNvGrpSpPr/>
          <p:nvPr/>
        </p:nvGrpSpPr>
        <p:grpSpPr>
          <a:xfrm>
            <a:off x="830102" y="2348880"/>
            <a:ext cx="9118326" cy="4216526"/>
            <a:chOff x="830102" y="2512554"/>
            <a:chExt cx="10581568" cy="4893163"/>
          </a:xfrm>
        </p:grpSpPr>
        <p:pic>
          <p:nvPicPr>
            <p:cNvPr id="2050" name="Picture 2" descr="Efficient Learning Machines: Theories, Concepts, and Applications for Engineers and System Design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0204" y="2513500"/>
              <a:ext cx="1115448" cy="159137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Machine Learning: Hands-on for Developers and Technical Professional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513500"/>
              <a:ext cx="1222808" cy="15894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Machine Learning in Computer-Aided Diagnosis: Medical Imaging Intelligence and Analysi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8025" y="4159341"/>
              <a:ext cx="1104299" cy="15991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Machine Learning Algorithms for Problem Solving in Computational Applications: Intelligent Techniqu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0155" y="2518404"/>
              <a:ext cx="1180215" cy="15972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roduction to Machine Learning, Third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9534" y="5786591"/>
              <a:ext cx="1123998" cy="1601101"/>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Big Data Analytics with Spark: A Practitioner's Guide to Using Spark for Large-Scale Data Processing, Machine Learning, and Graph Analytics, and High-Velocity Data Stream Processi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2257" y="4137675"/>
              <a:ext cx="1152133" cy="162741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ata Mining and Machine Learning in Cybersecurit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102" y="5807212"/>
              <a:ext cx="1236864" cy="1598505"/>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Statistical and Machine-Learning Data Mining: Techniques for Better Predictive Modeling and Analysis of Big Data, Second Editi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4440" y="5807212"/>
              <a:ext cx="1149950" cy="1592466"/>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Data Mining: Practical Machine Learning Tools and Techniques, Third Editi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0102" y="4126626"/>
              <a:ext cx="1236864" cy="164453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Big Data, Data Mining, and Machine Learning: Value Creation for Business Leaders and Practitioner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71505" y="4165098"/>
              <a:ext cx="1240165" cy="1599992"/>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Machine Learning: A Bayesian and Optimization Perspectiv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84012" y="4141149"/>
              <a:ext cx="1061922" cy="162394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 Machine Learning Approach to Phishing Detection and Defens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39160" y="4156662"/>
              <a:ext cx="1072284" cy="1608428"/>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Biomedical Image Analysis and Mining Techniques for Improved Health Outcomes"/>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15307" y="4165656"/>
              <a:ext cx="1128225" cy="159286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Predictive Analytics: The Power to Predict Who Will Click, Buy, Lie, or Di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74945" y="2518404"/>
              <a:ext cx="1057810" cy="1593766"/>
            </a:xfrm>
            <a:prstGeom prst="rect">
              <a:avLst/>
            </a:prstGeom>
            <a:noFill/>
            <a:extLst>
              <a:ext uri="{909E8E84-426E-40DD-AFC4-6F175D3DCCD1}">
                <a14:hiddenFill xmlns:a14="http://schemas.microsoft.com/office/drawing/2010/main">
                  <a:solidFill>
                    <a:srgbClr val="FFFFFF"/>
                  </a:solidFill>
                </a14:hiddenFill>
              </a:ext>
            </a:extLst>
          </p:spPr>
        </p:pic>
        <p:pic>
          <p:nvPicPr>
            <p:cNvPr id="2073" name="Picture 25" descr="Secure Data Provenance and Inference Control with Semantic Web"/>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84012" y="5809838"/>
              <a:ext cx="1061921" cy="1592465"/>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descr="The State of the Art in Intrusion Prevention and Detecti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21677" y="2512554"/>
              <a:ext cx="1090647" cy="1599616"/>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Big Data Analytics in Bioinformatics and Healthcar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25263" y="4162725"/>
              <a:ext cx="1270899" cy="1603519"/>
            </a:xfrm>
            <a:prstGeom prst="rect">
              <a:avLst/>
            </a:prstGeom>
            <a:noFill/>
            <a:extLst>
              <a:ext uri="{909E8E84-426E-40DD-AFC4-6F175D3DCCD1}">
                <a14:hiddenFill xmlns:a14="http://schemas.microsoft.com/office/drawing/2010/main">
                  <a:solidFill>
                    <a:srgbClr val="FFFFFF"/>
                  </a:solidFill>
                </a14:hiddenFill>
              </a:ext>
            </a:extLst>
          </p:spPr>
        </p:pic>
        <p:pic>
          <p:nvPicPr>
            <p:cNvPr id="2091" name="Picture 43" descr="Integration of Data Mining in Business Intelligence System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16087" y="5794069"/>
              <a:ext cx="1188349" cy="1608234"/>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Data Mining: Concepts, Methodologies, Tools, and Applications, Volume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41933" y="5801244"/>
              <a:ext cx="1060060" cy="1593926"/>
            </a:xfrm>
            <a:prstGeom prst="rect">
              <a:avLst/>
            </a:prstGeom>
            <a:noFill/>
            <a:extLst>
              <a:ext uri="{909E8E84-426E-40DD-AFC4-6F175D3DCCD1}">
                <a14:hiddenFill xmlns:a14="http://schemas.microsoft.com/office/drawing/2010/main">
                  <a:solidFill>
                    <a:srgbClr val="FFFFFF"/>
                  </a:solidFill>
                </a14:hiddenFill>
              </a:ext>
            </a:extLst>
          </p:spPr>
        </p:pic>
        <p:pic>
          <p:nvPicPr>
            <p:cNvPr id="2093" name="Picture 45" descr="Biologically-Inspired Techniques for Knowledge Discovery and Data Mini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25009" y="5809838"/>
              <a:ext cx="1271153" cy="1582934"/>
            </a:xfrm>
            <a:prstGeom prst="rect">
              <a:avLst/>
            </a:prstGeom>
            <a:noFill/>
            <a:extLst>
              <a:ext uri="{909E8E84-426E-40DD-AFC4-6F175D3DCCD1}">
                <a14:hiddenFill xmlns:a14="http://schemas.microsoft.com/office/drawing/2010/main">
                  <a:solidFill>
                    <a:srgbClr val="FFFFFF"/>
                  </a:solidFill>
                </a14:hiddenFill>
              </a:ext>
            </a:extLst>
          </p:spPr>
        </p:pic>
        <p:pic>
          <p:nvPicPr>
            <p:cNvPr id="2095" name="Picture 47" descr="Multi-Agent Machine Learning: A Reinforcement Approach"/>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40086" y="2522770"/>
              <a:ext cx="1061906" cy="1592860"/>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descr="Handbook of Research on Digital Crime, Cyberspace Security, and Information Assuranc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16015" y="4178770"/>
              <a:ext cx="1172157" cy="1586320"/>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descr="Handbook of Research on Emerging Perspectives in Intelligent Pattern Recognition, Analysis, and Image Processi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45933" y="2518404"/>
              <a:ext cx="1180215" cy="1597226"/>
            </a:xfrm>
            <a:prstGeom prst="rect">
              <a:avLst/>
            </a:prstGeom>
            <a:noFill/>
            <a:extLst>
              <a:ext uri="{909E8E84-426E-40DD-AFC4-6F175D3DCCD1}">
                <a14:hiddenFill xmlns:a14="http://schemas.microsoft.com/office/drawing/2010/main">
                  <a:solidFill>
                    <a:srgbClr val="FFFFFF"/>
                  </a:solidFill>
                </a14:hiddenFill>
              </a:ext>
            </a:extLst>
          </p:spPr>
        </p:pic>
        <p:pic>
          <p:nvPicPr>
            <p:cNvPr id="2112" name="Picture 64" descr="Machine Learning in Python: Essential Techniques for Predictive Analysis"/>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25264" y="2522770"/>
              <a:ext cx="1270899" cy="1592860"/>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66" descr="Handbook of Research on Organizational Transformations through Big Data Analytics"/>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11645" y="5791019"/>
              <a:ext cx="1100680" cy="1611284"/>
            </a:xfrm>
            <a:prstGeom prst="rect">
              <a:avLst/>
            </a:prstGeom>
            <a:noFill/>
            <a:extLst>
              <a:ext uri="{909E8E84-426E-40DD-AFC4-6F175D3DCCD1}">
                <a14:hiddenFill xmlns:a14="http://schemas.microsoft.com/office/drawing/2010/main">
                  <a:solidFill>
                    <a:srgbClr val="FFFFFF"/>
                  </a:solidFill>
                </a14:hiddenFill>
              </a:ext>
            </a:extLst>
          </p:spPr>
        </p:pic>
        <p:pic>
          <p:nvPicPr>
            <p:cNvPr id="2128" name="Picture 80" descr="Predictive Analytics with Microsoft Azure Machine Learning, Second Edition"/>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168202" y="5790466"/>
              <a:ext cx="1243467" cy="15972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419805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2081"/>
            <a:ext cx="3409908" cy="701731"/>
          </a:xfrm>
        </p:spPr>
        <p:txBody>
          <a:bodyPr/>
          <a:lstStyle/>
          <a:p>
            <a:r>
              <a:rPr lang="en-US" dirty="0" smtClean="0"/>
              <a:t>Prior ML BBs</a:t>
            </a:r>
            <a:endParaRPr lang="en-US" dirty="0"/>
          </a:p>
        </p:txBody>
      </p:sp>
      <p:sp>
        <p:nvSpPr>
          <p:cNvPr id="3" name="Content Placeholder 2"/>
          <p:cNvSpPr>
            <a:spLocks noGrp="1"/>
          </p:cNvSpPr>
          <p:nvPr>
            <p:ph idx="1"/>
          </p:nvPr>
        </p:nvSpPr>
        <p:spPr>
          <a:xfrm>
            <a:off x="838200" y="1340768"/>
            <a:ext cx="10515600" cy="5328592"/>
          </a:xfrm>
        </p:spPr>
        <p:txBody>
          <a:bodyPr>
            <a:noAutofit/>
          </a:bodyPr>
          <a:lstStyle/>
          <a:p>
            <a:r>
              <a:rPr lang="en-US" sz="2800" dirty="0" smtClean="0"/>
              <a:t>If you are not aware of prior ML BB and courses please reference</a:t>
            </a:r>
          </a:p>
          <a:p>
            <a:pPr lvl="1"/>
            <a:r>
              <a:rPr lang="en-US" sz="2400" dirty="0" smtClean="0"/>
              <a:t>ML overview and applications - presented by Bill </a:t>
            </a:r>
            <a:r>
              <a:rPr lang="en-US" sz="2400" dirty="0" err="1" smtClean="0"/>
              <a:t>Adsit</a:t>
            </a:r>
            <a:endParaRPr lang="en-US" sz="2400" dirty="0"/>
          </a:p>
          <a:p>
            <a:pPr lvl="1"/>
            <a:r>
              <a:rPr lang="en-US" sz="2400" dirty="0" smtClean="0"/>
              <a:t>ML Conf. Seattle presentations - presented by Mike L Morgan</a:t>
            </a:r>
          </a:p>
          <a:p>
            <a:pPr lvl="1"/>
            <a:r>
              <a:rPr lang="en-US" sz="2400" dirty="0" smtClean="0"/>
              <a:t>Deep Learning example - presented by Dr. Bingcai Zhang</a:t>
            </a:r>
          </a:p>
        </p:txBody>
      </p:sp>
    </p:spTree>
    <p:extLst>
      <p:ext uri="{BB962C8B-B14F-4D97-AF65-F5344CB8AC3E}">
        <p14:creationId xmlns:p14="http://schemas.microsoft.com/office/powerpoint/2010/main" val="29011551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838200" y="440668"/>
            <a:ext cx="3408305" cy="7017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lang="en-US" sz="4400" kern="1200">
                <a:solidFill>
                  <a:schemeClr val="accent1">
                    <a:lumMod val="75000"/>
                  </a:schemeClr>
                </a:solidFill>
                <a:latin typeface="Berlin Sans FB Demi" panose="020E0802020502020306" pitchFamily="34" charset="0"/>
                <a:ea typeface="+mn-ea"/>
                <a:cs typeface="+mn-cs"/>
              </a:defRPr>
            </a:lvl1pPr>
          </a:lstStyle>
          <a:p>
            <a:r>
              <a:rPr lang="en-US" dirty="0" smtClean="0"/>
              <a:t>Next Sessions</a:t>
            </a:r>
            <a:endParaRPr lang="en-US" dirty="0"/>
          </a:p>
        </p:txBody>
      </p:sp>
      <p:sp>
        <p:nvSpPr>
          <p:cNvPr id="106" name="Content Placeholder 2"/>
          <p:cNvSpPr txBox="1">
            <a:spLocks/>
          </p:cNvSpPr>
          <p:nvPr/>
        </p:nvSpPr>
        <p:spPr>
          <a:xfrm>
            <a:off x="838200" y="1412776"/>
            <a:ext cx="9830308" cy="4428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Estrangelo Edessa" panose="03080600000000000000" pitchFamily="66" charset="0"/>
                <a:ea typeface="+mn-ea"/>
                <a:cs typeface="Estrangelo Edessa" panose="03080600000000000000" pitchFamily="66" charset="0"/>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Estrangelo Edessa" panose="03080600000000000000" pitchFamily="66" charset="0"/>
                <a:ea typeface="+mn-ea"/>
                <a:cs typeface="Estrangelo Edessa" panose="03080600000000000000" pitchFamily="66"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Estrangelo Edessa" panose="03080600000000000000" pitchFamily="66" charset="0"/>
                <a:ea typeface="+mn-ea"/>
                <a:cs typeface="Estrangelo Edessa" panose="03080600000000000000" pitchFamily="66"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strangelo Edessa" panose="03080600000000000000" pitchFamily="66" charset="0"/>
                <a:ea typeface="+mn-ea"/>
                <a:cs typeface="Estrangelo Edessa" panose="03080600000000000000" pitchFamily="66"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800" dirty="0" smtClean="0"/>
              <a:t>Intend to cover the following:</a:t>
            </a:r>
          </a:p>
          <a:p>
            <a:pPr>
              <a:buFontTx/>
              <a:buChar char="-"/>
            </a:pPr>
            <a:r>
              <a:rPr lang="en-US" sz="2800" dirty="0" smtClean="0"/>
              <a:t>Decision Tree classifiers (logical classifier)</a:t>
            </a:r>
          </a:p>
          <a:p>
            <a:pPr>
              <a:buFontTx/>
              <a:buChar char="-"/>
            </a:pPr>
            <a:r>
              <a:rPr lang="en-US" sz="2800" dirty="0" smtClean="0"/>
              <a:t>K-NN family of classifiers </a:t>
            </a:r>
            <a:r>
              <a:rPr lang="en-US" sz="2800" dirty="0"/>
              <a:t>(logical </a:t>
            </a:r>
            <a:r>
              <a:rPr lang="en-US" sz="2800" dirty="0" smtClean="0"/>
              <a:t>classifier)</a:t>
            </a:r>
          </a:p>
          <a:p>
            <a:pPr>
              <a:buFontTx/>
              <a:buChar char="-"/>
            </a:pPr>
            <a:endParaRPr lang="en-US" sz="2800" dirty="0" smtClean="0"/>
          </a:p>
          <a:p>
            <a:pPr marL="0" indent="0">
              <a:buNone/>
            </a:pPr>
            <a:r>
              <a:rPr lang="en-US" sz="2800" dirty="0" smtClean="0"/>
              <a:t>More topics </a:t>
            </a:r>
            <a:r>
              <a:rPr lang="en-US" sz="2800" dirty="0"/>
              <a:t>starting in 2017</a:t>
            </a:r>
          </a:p>
          <a:p>
            <a:pPr>
              <a:buFontTx/>
              <a:buChar char="-"/>
            </a:pPr>
            <a:r>
              <a:rPr lang="en-US" sz="2800" dirty="0" smtClean="0"/>
              <a:t>Bayes – Guest Speaker (from ES/TS and/or GXP-SIG)</a:t>
            </a:r>
          </a:p>
          <a:p>
            <a:pPr>
              <a:buFontTx/>
              <a:buChar char="-"/>
            </a:pPr>
            <a:r>
              <a:rPr lang="en-US" sz="2800" dirty="0" smtClean="0"/>
              <a:t>NN &amp; Deep Learning </a:t>
            </a:r>
            <a:r>
              <a:rPr lang="en-US" sz="2800" dirty="0"/>
              <a:t>– Guest Speaker </a:t>
            </a:r>
            <a:r>
              <a:rPr lang="en-US" sz="2800" dirty="0" smtClean="0"/>
              <a:t>(from ES and or GXP)</a:t>
            </a:r>
          </a:p>
          <a:p>
            <a:pPr marL="0" indent="0">
              <a:buNone/>
            </a:pPr>
            <a:endParaRPr lang="en-US" sz="2800" dirty="0"/>
          </a:p>
          <a:p>
            <a:pPr marL="0" indent="0">
              <a:buNone/>
            </a:pPr>
            <a:r>
              <a:rPr lang="en-US" sz="2800" dirty="0" smtClean="0">
                <a:solidFill>
                  <a:srgbClr val="0070C0"/>
                </a:solidFill>
              </a:rPr>
              <a:t>BE BOLD, INNOVATIVE, and MENTOR your programs</a:t>
            </a:r>
          </a:p>
          <a:p>
            <a:pPr>
              <a:buFontTx/>
              <a:buChar char="-"/>
            </a:pPr>
            <a:endParaRPr lang="en-US" sz="2800" dirty="0" smtClean="0"/>
          </a:p>
          <a:p>
            <a:pPr>
              <a:buFontTx/>
              <a:buChar char="-"/>
            </a:pPr>
            <a:endParaRPr lang="en-US" sz="2800" dirty="0"/>
          </a:p>
        </p:txBody>
      </p:sp>
    </p:spTree>
    <p:extLst>
      <p:ext uri="{BB962C8B-B14F-4D97-AF65-F5344CB8AC3E}">
        <p14:creationId xmlns:p14="http://schemas.microsoft.com/office/powerpoint/2010/main" val="1988594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0668"/>
            <a:ext cx="2783134" cy="701731"/>
          </a:xfrm>
        </p:spPr>
        <p:txBody>
          <a:bodyPr/>
          <a:lstStyle/>
          <a:p>
            <a:r>
              <a:rPr lang="en-US" dirty="0" smtClean="0"/>
              <a:t>AI and ML</a:t>
            </a:r>
            <a:endParaRPr lang="en-US" dirty="0"/>
          </a:p>
        </p:txBody>
      </p:sp>
      <p:sp>
        <p:nvSpPr>
          <p:cNvPr id="3" name="Content Placeholder 2"/>
          <p:cNvSpPr>
            <a:spLocks noGrp="1"/>
          </p:cNvSpPr>
          <p:nvPr>
            <p:ph idx="1"/>
          </p:nvPr>
        </p:nvSpPr>
        <p:spPr>
          <a:xfrm>
            <a:off x="695400" y="1268760"/>
            <a:ext cx="10729192" cy="5256584"/>
          </a:xfrm>
        </p:spPr>
        <p:txBody>
          <a:bodyPr/>
          <a:lstStyle/>
          <a:p>
            <a:pPr marL="0" indent="0">
              <a:buNone/>
            </a:pPr>
            <a:r>
              <a:rPr lang="en-US" dirty="0" smtClean="0"/>
              <a:t>Artificial Intelligence </a:t>
            </a:r>
            <a:r>
              <a:rPr lang="en-US" sz="1800" i="1" dirty="0" smtClean="0"/>
              <a:t>(AI term was coined by John McCarthy at MIT in 1956)</a:t>
            </a:r>
          </a:p>
          <a:p>
            <a:r>
              <a:rPr lang="en-US" sz="2400" dirty="0" smtClean="0"/>
              <a:t>the capability of a machine to imitate intelligent human behavior (i.e., simulation)</a:t>
            </a:r>
          </a:p>
          <a:p>
            <a:r>
              <a:rPr lang="en-US" sz="2400" dirty="0" smtClean="0"/>
              <a:t>an </a:t>
            </a:r>
            <a:r>
              <a:rPr lang="en-US" sz="2400" dirty="0"/>
              <a:t>area of computer science that deals with giving machines the ability to seem like they have human </a:t>
            </a:r>
            <a:r>
              <a:rPr lang="en-US" sz="2400" dirty="0" smtClean="0"/>
              <a:t>intelligence in learning, reasoning, and self-correction.</a:t>
            </a:r>
          </a:p>
          <a:p>
            <a:pPr marL="0" indent="0">
              <a:buNone/>
            </a:pPr>
            <a:r>
              <a:rPr lang="en-US" sz="300" dirty="0" smtClean="0"/>
              <a:t> </a:t>
            </a:r>
          </a:p>
          <a:p>
            <a:pPr marL="0" indent="0">
              <a:buNone/>
            </a:pPr>
            <a:r>
              <a:rPr lang="en-US" dirty="0" smtClean="0"/>
              <a:t>Machine Learning</a:t>
            </a:r>
          </a:p>
          <a:p>
            <a:r>
              <a:rPr lang="en-US" sz="2400" dirty="0" smtClean="0"/>
              <a:t>subfield of AI that </a:t>
            </a:r>
            <a:r>
              <a:rPr lang="en-US" sz="2400" dirty="0"/>
              <a:t>provides computers with the ability to learn without being explicitly programmed</a:t>
            </a:r>
            <a:r>
              <a:rPr lang="en-US" sz="2400" dirty="0" smtClean="0"/>
              <a:t>. </a:t>
            </a:r>
            <a:r>
              <a:rPr lang="en-US" sz="1800" i="1" dirty="0" smtClean="0"/>
              <a:t>(1959, Arthur Samuel)</a:t>
            </a:r>
            <a:r>
              <a:rPr lang="en-US" sz="1800" i="1" dirty="0"/>
              <a:t> </a:t>
            </a:r>
            <a:endParaRPr lang="en-US" sz="1800" i="1" dirty="0" smtClean="0"/>
          </a:p>
          <a:p>
            <a:r>
              <a:rPr lang="en-US" sz="2400" dirty="0"/>
              <a:t>ML is the training of a model from data that generalizes a decision against a performance measure. </a:t>
            </a:r>
            <a:r>
              <a:rPr lang="en-US" sz="1800" i="1" dirty="0"/>
              <a:t>(Jason Brownlee) </a:t>
            </a:r>
            <a:endParaRPr lang="en-US" sz="2400" dirty="0" smtClean="0"/>
          </a:p>
          <a:p>
            <a:r>
              <a:rPr lang="en-US" sz="2400" dirty="0" smtClean="0"/>
              <a:t>focuses </a:t>
            </a:r>
            <a:r>
              <a:rPr lang="en-US" sz="2400" dirty="0"/>
              <a:t>on the development of computer programs that can teach themselves to grow and change when exposed to new </a:t>
            </a:r>
            <a:r>
              <a:rPr lang="en-US" sz="2400" dirty="0" smtClean="0"/>
              <a:t>data </a:t>
            </a:r>
            <a:r>
              <a:rPr lang="en-US" sz="2400" dirty="0" smtClean="0">
                <a:sym typeface="Wingdings" panose="05000000000000000000" pitchFamily="2" charset="2"/>
              </a:rPr>
              <a:t></a:t>
            </a:r>
            <a:r>
              <a:rPr lang="en-US" sz="2400" dirty="0" smtClean="0"/>
              <a:t>learn and make predictions on data.</a:t>
            </a:r>
          </a:p>
          <a:p>
            <a:pPr marL="0" indent="0">
              <a:buNone/>
            </a:pPr>
            <a:endParaRPr lang="en-US" sz="2400" dirty="0" smtClean="0"/>
          </a:p>
        </p:txBody>
      </p:sp>
    </p:spTree>
    <p:extLst>
      <p:ext uri="{BB962C8B-B14F-4D97-AF65-F5344CB8AC3E}">
        <p14:creationId xmlns:p14="http://schemas.microsoft.com/office/powerpoint/2010/main" val="321353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0668"/>
            <a:ext cx="955711" cy="701731"/>
          </a:xfrm>
        </p:spPr>
        <p:txBody>
          <a:bodyPr/>
          <a:lstStyle/>
          <a:p>
            <a:r>
              <a:rPr lang="en-US" dirty="0" smtClean="0"/>
              <a:t>ML</a:t>
            </a:r>
            <a:endParaRPr lang="en-US" dirty="0"/>
          </a:p>
        </p:txBody>
      </p:sp>
      <p:sp>
        <p:nvSpPr>
          <p:cNvPr id="3" name="Content Placeholder 2"/>
          <p:cNvSpPr>
            <a:spLocks noGrp="1"/>
          </p:cNvSpPr>
          <p:nvPr>
            <p:ph idx="1"/>
          </p:nvPr>
        </p:nvSpPr>
        <p:spPr>
          <a:xfrm>
            <a:off x="695400" y="1232756"/>
            <a:ext cx="10729192" cy="4968552"/>
          </a:xfrm>
        </p:spPr>
        <p:txBody>
          <a:bodyPr/>
          <a:lstStyle/>
          <a:p>
            <a:pPr marL="0" indent="0" algn="ctr">
              <a:buNone/>
            </a:pPr>
            <a:r>
              <a:rPr lang="en-US" sz="2800" dirty="0"/>
              <a:t>"A computer program is said to </a:t>
            </a:r>
            <a:r>
              <a:rPr lang="en-US" sz="2800" i="1" dirty="0"/>
              <a:t>learn</a:t>
            </a:r>
            <a:r>
              <a:rPr lang="en-US" sz="2800" dirty="0"/>
              <a:t> from experience </a:t>
            </a:r>
            <a:r>
              <a:rPr lang="en-US" b="1" dirty="0"/>
              <a:t>E</a:t>
            </a:r>
            <a:r>
              <a:rPr lang="en-US" dirty="0"/>
              <a:t> </a:t>
            </a:r>
            <a:endParaRPr lang="en-US" dirty="0" smtClean="0"/>
          </a:p>
          <a:p>
            <a:pPr marL="0" indent="0" algn="ctr">
              <a:buNone/>
            </a:pPr>
            <a:r>
              <a:rPr lang="en-US" sz="2800" dirty="0" smtClean="0"/>
              <a:t>with </a:t>
            </a:r>
            <a:r>
              <a:rPr lang="en-US" sz="2800" dirty="0"/>
              <a:t>respect to some class of tasks </a:t>
            </a:r>
            <a:r>
              <a:rPr lang="en-US" b="1" dirty="0"/>
              <a:t>T</a:t>
            </a:r>
            <a:r>
              <a:rPr lang="en-US" sz="2800" dirty="0"/>
              <a:t> </a:t>
            </a:r>
            <a:endParaRPr lang="en-US" sz="2800" dirty="0" smtClean="0"/>
          </a:p>
          <a:p>
            <a:pPr marL="0" indent="0" algn="ctr">
              <a:buNone/>
            </a:pPr>
            <a:r>
              <a:rPr lang="en-US" sz="2800" dirty="0" smtClean="0"/>
              <a:t>and </a:t>
            </a:r>
            <a:r>
              <a:rPr lang="en-US" sz="2800" dirty="0"/>
              <a:t>performance measure </a:t>
            </a:r>
            <a:r>
              <a:rPr lang="en-US" b="1" dirty="0"/>
              <a:t>P</a:t>
            </a:r>
            <a:r>
              <a:rPr lang="en-US" sz="2800" dirty="0"/>
              <a:t> </a:t>
            </a:r>
            <a:endParaRPr lang="en-US" sz="2800" dirty="0" smtClean="0"/>
          </a:p>
          <a:p>
            <a:pPr marL="0" indent="0" algn="ctr">
              <a:buNone/>
            </a:pPr>
            <a:r>
              <a:rPr lang="en-US" sz="2800" dirty="0" smtClean="0"/>
              <a:t>if </a:t>
            </a:r>
            <a:r>
              <a:rPr lang="en-US" sz="2800" dirty="0"/>
              <a:t>its performance at tasks in </a:t>
            </a:r>
            <a:r>
              <a:rPr lang="en-US" b="1" dirty="0"/>
              <a:t>T</a:t>
            </a:r>
            <a:r>
              <a:rPr lang="en-US" sz="2800" dirty="0"/>
              <a:t>, </a:t>
            </a:r>
            <a:endParaRPr lang="en-US" sz="2800" dirty="0" smtClean="0"/>
          </a:p>
          <a:p>
            <a:pPr marL="0" indent="0" algn="ctr">
              <a:buNone/>
            </a:pPr>
            <a:r>
              <a:rPr lang="en-US" sz="2800" dirty="0" smtClean="0"/>
              <a:t>as </a:t>
            </a:r>
            <a:r>
              <a:rPr lang="en-US" sz="2800" dirty="0"/>
              <a:t>measured by </a:t>
            </a:r>
            <a:r>
              <a:rPr lang="en-US" b="1" dirty="0"/>
              <a:t>P</a:t>
            </a:r>
            <a:r>
              <a:rPr lang="en-US" sz="2800" dirty="0"/>
              <a:t>, </a:t>
            </a:r>
            <a:endParaRPr lang="en-US" sz="2800" dirty="0" smtClean="0"/>
          </a:p>
          <a:p>
            <a:pPr marL="0" indent="0" algn="ctr">
              <a:buNone/>
            </a:pPr>
            <a:r>
              <a:rPr lang="en-US" sz="2800" dirty="0" smtClean="0"/>
              <a:t>improves </a:t>
            </a:r>
            <a:r>
              <a:rPr lang="en-US" sz="2800" dirty="0"/>
              <a:t>with experience </a:t>
            </a:r>
            <a:r>
              <a:rPr lang="en-US" b="1" dirty="0"/>
              <a:t>E</a:t>
            </a:r>
            <a:r>
              <a:rPr lang="en-US" sz="2800" dirty="0" smtClean="0"/>
              <a:t>.“</a:t>
            </a:r>
            <a:r>
              <a:rPr lang="en-US" sz="2800" i="1" dirty="0"/>
              <a:t> </a:t>
            </a:r>
            <a:endParaRPr lang="en-US" sz="2800" i="1" dirty="0" smtClean="0"/>
          </a:p>
          <a:p>
            <a:pPr marL="0" indent="0" algn="ctr">
              <a:buNone/>
            </a:pPr>
            <a:r>
              <a:rPr lang="en-US" sz="1800" i="1" dirty="0" smtClean="0"/>
              <a:t>(Tom M. Mitchell) </a:t>
            </a:r>
            <a:endParaRPr lang="en-US" sz="2400" dirty="0" smtClean="0"/>
          </a:p>
          <a:p>
            <a:pPr marL="0" indent="0">
              <a:buNone/>
            </a:pPr>
            <a:endParaRPr lang="en-US" sz="2400" baseline="30000" dirty="0" smtClean="0"/>
          </a:p>
        </p:txBody>
      </p:sp>
      <p:sp>
        <p:nvSpPr>
          <p:cNvPr id="4" name="Rectangle 3"/>
          <p:cNvSpPr/>
          <p:nvPr/>
        </p:nvSpPr>
        <p:spPr>
          <a:xfrm>
            <a:off x="1091444" y="5733256"/>
            <a:ext cx="10045116" cy="913070"/>
          </a:xfrm>
          <a:prstGeom prst="rect">
            <a:avLst/>
          </a:prstGeom>
        </p:spPr>
        <p:txBody>
          <a:bodyPr wrap="square">
            <a:spAutoFit/>
          </a:bodyPr>
          <a:lstStyle/>
          <a:p>
            <a:r>
              <a:rPr lang="en-US" sz="4000" baseline="30000" dirty="0" smtClean="0">
                <a:solidFill>
                  <a:schemeClr val="bg1">
                    <a:lumMod val="50000"/>
                  </a:schemeClr>
                </a:solidFill>
              </a:rPr>
              <a:t>This definition is notable for its defining ML in fundamentally </a:t>
            </a:r>
            <a:r>
              <a:rPr lang="en-US" sz="4000" i="1" u="sng" baseline="30000" dirty="0" smtClean="0">
                <a:solidFill>
                  <a:schemeClr val="bg1">
                    <a:lumMod val="50000"/>
                  </a:schemeClr>
                </a:solidFill>
              </a:rPr>
              <a:t>operational</a:t>
            </a:r>
            <a:r>
              <a:rPr lang="en-US" sz="4000" baseline="30000" dirty="0" smtClean="0">
                <a:solidFill>
                  <a:schemeClr val="bg1">
                    <a:lumMod val="50000"/>
                  </a:schemeClr>
                </a:solidFill>
              </a:rPr>
              <a:t> rather than </a:t>
            </a:r>
            <a:r>
              <a:rPr lang="en-US" sz="4000" i="1" u="sng" baseline="30000" dirty="0" smtClean="0">
                <a:solidFill>
                  <a:schemeClr val="bg1">
                    <a:lumMod val="50000"/>
                  </a:schemeClr>
                </a:solidFill>
              </a:rPr>
              <a:t>cognitive</a:t>
            </a:r>
            <a:r>
              <a:rPr lang="en-US" sz="4000" baseline="30000" dirty="0" smtClean="0">
                <a:solidFill>
                  <a:schemeClr val="bg1">
                    <a:lumMod val="50000"/>
                  </a:schemeClr>
                </a:solidFill>
              </a:rPr>
              <a:t> terms.</a:t>
            </a:r>
          </a:p>
        </p:txBody>
      </p:sp>
    </p:spTree>
    <p:extLst>
      <p:ext uri="{BB962C8B-B14F-4D97-AF65-F5344CB8AC3E}">
        <p14:creationId xmlns:p14="http://schemas.microsoft.com/office/powerpoint/2010/main" val="2553406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822960" y="6093296"/>
            <a:ext cx="10927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2960" y="6201308"/>
            <a:ext cx="593432" cy="369332"/>
          </a:xfrm>
          <a:prstGeom prst="rect">
            <a:avLst/>
          </a:prstGeom>
          <a:noFill/>
        </p:spPr>
        <p:txBody>
          <a:bodyPr wrap="none" rtlCol="0">
            <a:spAutoFit/>
          </a:bodyPr>
          <a:lstStyle/>
          <a:p>
            <a:r>
              <a:rPr lang="en-US" dirty="0" smtClean="0">
                <a:latin typeface="Berlin Sans FB Demi" panose="020E0802020502020306" pitchFamily="34" charset="0"/>
              </a:rPr>
              <a:t>50’s</a:t>
            </a:r>
            <a:endParaRPr lang="en-US" dirty="0">
              <a:latin typeface="Berlin Sans FB Demi" panose="020E0802020502020306" pitchFamily="34" charset="0"/>
            </a:endParaRPr>
          </a:p>
        </p:txBody>
      </p:sp>
      <p:sp>
        <p:nvSpPr>
          <p:cNvPr id="8" name="TextBox 7"/>
          <p:cNvSpPr txBox="1"/>
          <p:nvPr/>
        </p:nvSpPr>
        <p:spPr>
          <a:xfrm>
            <a:off x="7630089" y="6216548"/>
            <a:ext cx="622286" cy="369332"/>
          </a:xfrm>
          <a:prstGeom prst="rect">
            <a:avLst/>
          </a:prstGeom>
          <a:noFill/>
        </p:spPr>
        <p:txBody>
          <a:bodyPr wrap="none" rtlCol="0">
            <a:spAutoFit/>
          </a:bodyPr>
          <a:lstStyle/>
          <a:p>
            <a:r>
              <a:rPr lang="en-US" dirty="0" smtClean="0">
                <a:latin typeface="Berlin Sans FB Demi" panose="020E0802020502020306" pitchFamily="34" charset="0"/>
              </a:rPr>
              <a:t>00’s</a:t>
            </a:r>
            <a:endParaRPr lang="en-US" dirty="0">
              <a:latin typeface="Berlin Sans FB Demi" panose="020E0802020502020306" pitchFamily="34" charset="0"/>
            </a:endParaRPr>
          </a:p>
        </p:txBody>
      </p:sp>
      <p:sp>
        <p:nvSpPr>
          <p:cNvPr id="9" name="TextBox 8"/>
          <p:cNvSpPr txBox="1"/>
          <p:nvPr/>
        </p:nvSpPr>
        <p:spPr>
          <a:xfrm>
            <a:off x="10921929" y="6201308"/>
            <a:ext cx="788999" cy="369332"/>
          </a:xfrm>
          <a:prstGeom prst="rect">
            <a:avLst/>
          </a:prstGeom>
          <a:noFill/>
        </p:spPr>
        <p:txBody>
          <a:bodyPr wrap="none" rtlCol="0">
            <a:spAutoFit/>
          </a:bodyPr>
          <a:lstStyle/>
          <a:p>
            <a:r>
              <a:rPr lang="en-US" dirty="0" smtClean="0">
                <a:latin typeface="Berlin Sans FB Demi" panose="020E0802020502020306" pitchFamily="34" charset="0"/>
              </a:rPr>
              <a:t>today</a:t>
            </a:r>
            <a:endParaRPr lang="en-US" dirty="0">
              <a:latin typeface="Berlin Sans FB Demi" panose="020E0802020502020306" pitchFamily="34" charset="0"/>
            </a:endParaRPr>
          </a:p>
        </p:txBody>
      </p:sp>
      <p:sp>
        <p:nvSpPr>
          <p:cNvPr id="10" name="TextBox 9"/>
          <p:cNvSpPr txBox="1"/>
          <p:nvPr/>
        </p:nvSpPr>
        <p:spPr>
          <a:xfrm>
            <a:off x="2990688" y="6201308"/>
            <a:ext cx="587020" cy="369332"/>
          </a:xfrm>
          <a:prstGeom prst="rect">
            <a:avLst/>
          </a:prstGeom>
          <a:noFill/>
        </p:spPr>
        <p:txBody>
          <a:bodyPr wrap="none" rtlCol="0">
            <a:spAutoFit/>
          </a:bodyPr>
          <a:lstStyle/>
          <a:p>
            <a:r>
              <a:rPr lang="en-US" dirty="0">
                <a:latin typeface="Berlin Sans FB Demi" panose="020E0802020502020306" pitchFamily="34" charset="0"/>
              </a:rPr>
              <a:t>7</a:t>
            </a:r>
            <a:r>
              <a:rPr lang="en-US" dirty="0" smtClean="0">
                <a:latin typeface="Berlin Sans FB Demi" panose="020E0802020502020306" pitchFamily="34" charset="0"/>
              </a:rPr>
              <a:t>0’s</a:t>
            </a:r>
            <a:endParaRPr lang="en-US" dirty="0">
              <a:latin typeface="Berlin Sans FB Demi" panose="020E0802020502020306" pitchFamily="34" charset="0"/>
            </a:endParaRPr>
          </a:p>
        </p:txBody>
      </p:sp>
      <p:sp>
        <p:nvSpPr>
          <p:cNvPr id="11" name="TextBox 10"/>
          <p:cNvSpPr txBox="1"/>
          <p:nvPr/>
        </p:nvSpPr>
        <p:spPr>
          <a:xfrm>
            <a:off x="3928075" y="6201308"/>
            <a:ext cx="590226" cy="369332"/>
          </a:xfrm>
          <a:prstGeom prst="rect">
            <a:avLst/>
          </a:prstGeom>
          <a:noFill/>
        </p:spPr>
        <p:txBody>
          <a:bodyPr wrap="none" rtlCol="0">
            <a:spAutoFit/>
          </a:bodyPr>
          <a:lstStyle/>
          <a:p>
            <a:r>
              <a:rPr lang="en-US" dirty="0" smtClean="0">
                <a:latin typeface="Berlin Sans FB Demi" panose="020E0802020502020306" pitchFamily="34" charset="0"/>
              </a:rPr>
              <a:t>80’s</a:t>
            </a:r>
            <a:endParaRPr lang="en-US" dirty="0">
              <a:latin typeface="Berlin Sans FB Demi" panose="020E0802020502020306" pitchFamily="34" charset="0"/>
            </a:endParaRPr>
          </a:p>
        </p:txBody>
      </p:sp>
      <p:sp>
        <p:nvSpPr>
          <p:cNvPr id="12" name="TextBox 11"/>
          <p:cNvSpPr txBox="1"/>
          <p:nvPr/>
        </p:nvSpPr>
        <p:spPr>
          <a:xfrm>
            <a:off x="5920292" y="6188415"/>
            <a:ext cx="606256" cy="369332"/>
          </a:xfrm>
          <a:prstGeom prst="rect">
            <a:avLst/>
          </a:prstGeom>
          <a:noFill/>
        </p:spPr>
        <p:txBody>
          <a:bodyPr wrap="none" rtlCol="0">
            <a:spAutoFit/>
          </a:bodyPr>
          <a:lstStyle/>
          <a:p>
            <a:r>
              <a:rPr lang="en-US" dirty="0">
                <a:latin typeface="Berlin Sans FB Demi" panose="020E0802020502020306" pitchFamily="34" charset="0"/>
              </a:rPr>
              <a:t>9</a:t>
            </a:r>
            <a:r>
              <a:rPr lang="en-US" dirty="0" smtClean="0">
                <a:latin typeface="Berlin Sans FB Demi" panose="020E0802020502020306" pitchFamily="34" charset="0"/>
              </a:rPr>
              <a:t>0’s</a:t>
            </a:r>
            <a:endParaRPr lang="en-US" dirty="0">
              <a:latin typeface="Berlin Sans FB Demi" panose="020E0802020502020306" pitchFamily="34" charset="0"/>
            </a:endParaRPr>
          </a:p>
        </p:txBody>
      </p:sp>
      <p:sp>
        <p:nvSpPr>
          <p:cNvPr id="13" name="TextBox 12"/>
          <p:cNvSpPr txBox="1"/>
          <p:nvPr/>
        </p:nvSpPr>
        <p:spPr>
          <a:xfrm>
            <a:off x="2109078" y="6201308"/>
            <a:ext cx="604653" cy="369332"/>
          </a:xfrm>
          <a:prstGeom prst="rect">
            <a:avLst/>
          </a:prstGeom>
          <a:noFill/>
        </p:spPr>
        <p:txBody>
          <a:bodyPr wrap="none" rtlCol="0">
            <a:spAutoFit/>
          </a:bodyPr>
          <a:lstStyle/>
          <a:p>
            <a:r>
              <a:rPr lang="en-US" dirty="0" smtClean="0">
                <a:latin typeface="Berlin Sans FB Demi" panose="020E0802020502020306" pitchFamily="34" charset="0"/>
              </a:rPr>
              <a:t>60’s</a:t>
            </a:r>
            <a:endParaRPr lang="en-US" dirty="0">
              <a:latin typeface="Berlin Sans FB Demi" panose="020E0802020502020306" pitchFamily="34" charset="0"/>
            </a:endParaRPr>
          </a:p>
        </p:txBody>
      </p:sp>
      <p:sp>
        <p:nvSpPr>
          <p:cNvPr id="14" name="Hexagon 13"/>
          <p:cNvSpPr/>
          <p:nvPr/>
        </p:nvSpPr>
        <p:spPr>
          <a:xfrm>
            <a:off x="935291" y="3745161"/>
            <a:ext cx="1763870" cy="152057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tx1"/>
                </a:solidFill>
                <a:latin typeface="Berlin Sans FB Demi" panose="020E0802020502020306" pitchFamily="34" charset="0"/>
              </a:rPr>
              <a:t>AI</a:t>
            </a:r>
            <a:endParaRPr lang="en-US" sz="2400" dirty="0">
              <a:solidFill>
                <a:schemeClr val="tx1"/>
              </a:solidFill>
              <a:latin typeface="Berlin Sans FB Demi" panose="020E0802020502020306" pitchFamily="34" charset="0"/>
            </a:endParaRPr>
          </a:p>
        </p:txBody>
      </p:sp>
      <p:sp>
        <p:nvSpPr>
          <p:cNvPr id="17" name="TextBox 16"/>
          <p:cNvSpPr txBox="1"/>
          <p:nvPr/>
        </p:nvSpPr>
        <p:spPr>
          <a:xfrm>
            <a:off x="580257" y="5286808"/>
            <a:ext cx="2594749" cy="830997"/>
          </a:xfrm>
          <a:prstGeom prst="rect">
            <a:avLst/>
          </a:prstGeom>
          <a:noFill/>
        </p:spPr>
        <p:txBody>
          <a:bodyPr wrap="none" rtlCol="0">
            <a:spAutoFit/>
          </a:bodyPr>
          <a:lstStyle/>
          <a:p>
            <a:r>
              <a:rPr lang="en-US" sz="1600" dirty="0" smtClean="0">
                <a:latin typeface="Gill Sans MT" panose="020B0502020104020203" pitchFamily="34" charset="0"/>
              </a:rPr>
              <a:t>ARTIFICIAL INTELLIGENCE</a:t>
            </a:r>
          </a:p>
          <a:p>
            <a:pPr marL="285750" indent="-285750">
              <a:buFont typeface="Arial" panose="020B0604020202020204" pitchFamily="34" charset="0"/>
              <a:buChar char="•"/>
            </a:pPr>
            <a:r>
              <a:rPr lang="en-US" sz="1600" dirty="0" smtClean="0">
                <a:latin typeface="Gill Sans MT" panose="020B0502020104020203" pitchFamily="34" charset="0"/>
              </a:rPr>
              <a:t>Machine Learning </a:t>
            </a:r>
          </a:p>
          <a:p>
            <a:pPr marL="285750" indent="-285750">
              <a:buFont typeface="Arial" panose="020B0604020202020204" pitchFamily="34" charset="0"/>
              <a:buChar char="•"/>
            </a:pPr>
            <a:r>
              <a:rPr lang="en-US" sz="1600" dirty="0" smtClean="0">
                <a:latin typeface="Gill Sans MT" panose="020B0502020104020203" pitchFamily="34" charset="0"/>
              </a:rPr>
              <a:t>Statistics</a:t>
            </a:r>
          </a:p>
        </p:txBody>
      </p:sp>
      <p:sp>
        <p:nvSpPr>
          <p:cNvPr id="23" name="TextBox 22"/>
          <p:cNvSpPr txBox="1"/>
          <p:nvPr/>
        </p:nvSpPr>
        <p:spPr>
          <a:xfrm>
            <a:off x="2585797" y="1545622"/>
            <a:ext cx="2451377" cy="1077218"/>
          </a:xfrm>
          <a:prstGeom prst="rect">
            <a:avLst/>
          </a:prstGeom>
          <a:noFill/>
        </p:spPr>
        <p:txBody>
          <a:bodyPr wrap="none" rtlCol="0">
            <a:spAutoFit/>
          </a:bodyPr>
          <a:lstStyle/>
          <a:p>
            <a:r>
              <a:rPr lang="en-US" sz="1600" dirty="0" smtClean="0">
                <a:latin typeface="Gill Sans MT" panose="020B0502020104020203" pitchFamily="34" charset="0"/>
              </a:rPr>
              <a:t>MACHINE LEARNING</a:t>
            </a:r>
          </a:p>
          <a:p>
            <a:pPr marL="285750" indent="-285750">
              <a:buFont typeface="Arial" panose="020B0604020202020204" pitchFamily="34" charset="0"/>
              <a:buChar char="•"/>
            </a:pPr>
            <a:r>
              <a:rPr lang="en-US" sz="1600" dirty="0" smtClean="0">
                <a:latin typeface="Gill Sans MT" panose="020B0502020104020203" pitchFamily="34" charset="0"/>
              </a:rPr>
              <a:t>Pattern Recognition</a:t>
            </a:r>
          </a:p>
          <a:p>
            <a:pPr marL="285750" indent="-285750">
              <a:buFont typeface="Arial" panose="020B0604020202020204" pitchFamily="34" charset="0"/>
              <a:buChar char="•"/>
            </a:pPr>
            <a:r>
              <a:rPr lang="en-US" sz="1600" dirty="0" smtClean="0">
                <a:latin typeface="Gill Sans MT" panose="020B0502020104020203" pitchFamily="34" charset="0"/>
              </a:rPr>
              <a:t>Information Retrieval</a:t>
            </a:r>
          </a:p>
          <a:p>
            <a:pPr marL="285750" indent="-285750">
              <a:buFont typeface="Arial" panose="020B0604020202020204" pitchFamily="34" charset="0"/>
              <a:buChar char="•"/>
            </a:pPr>
            <a:r>
              <a:rPr lang="en-US" sz="1600" dirty="0" err="1" smtClean="0">
                <a:latin typeface="Gill Sans MT" panose="020B0502020104020203" pitchFamily="34" charset="0"/>
              </a:rPr>
              <a:t>Perceptrons</a:t>
            </a:r>
            <a:r>
              <a:rPr lang="en-US" sz="1600" dirty="0" smtClean="0">
                <a:latin typeface="Gill Sans MT" panose="020B0502020104020203" pitchFamily="34" charset="0"/>
              </a:rPr>
              <a:t> (pred. NN)</a:t>
            </a:r>
          </a:p>
        </p:txBody>
      </p:sp>
      <p:grpSp>
        <p:nvGrpSpPr>
          <p:cNvPr id="2" name="Group 1"/>
          <p:cNvGrpSpPr/>
          <p:nvPr/>
        </p:nvGrpSpPr>
        <p:grpSpPr>
          <a:xfrm>
            <a:off x="2404333" y="2646831"/>
            <a:ext cx="1818855" cy="1532388"/>
            <a:chOff x="2404333" y="2646831"/>
            <a:chExt cx="1818855" cy="1532388"/>
          </a:xfrm>
        </p:grpSpPr>
        <p:sp>
          <p:nvSpPr>
            <p:cNvPr id="15" name="Hexagon 14"/>
            <p:cNvSpPr/>
            <p:nvPr/>
          </p:nvSpPr>
          <p:spPr>
            <a:xfrm>
              <a:off x="2949125" y="2646831"/>
              <a:ext cx="1274063" cy="1098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000" dirty="0" smtClean="0">
                  <a:solidFill>
                    <a:schemeClr val="tx1"/>
                  </a:solidFill>
                  <a:latin typeface="Berlin Sans FB Demi" panose="020E0802020502020306" pitchFamily="34" charset="0"/>
                </a:rPr>
                <a:t>ML</a:t>
              </a:r>
              <a:endParaRPr lang="en-US" sz="4000" dirty="0">
                <a:solidFill>
                  <a:schemeClr val="tx1"/>
                </a:solidFill>
                <a:latin typeface="Berlin Sans FB Demi" panose="020E0802020502020306" pitchFamily="34" charset="0"/>
              </a:endParaRPr>
            </a:p>
          </p:txBody>
        </p:sp>
        <p:grpSp>
          <p:nvGrpSpPr>
            <p:cNvPr id="27" name="Group 26"/>
            <p:cNvGrpSpPr/>
            <p:nvPr/>
          </p:nvGrpSpPr>
          <p:grpSpPr>
            <a:xfrm>
              <a:off x="2404333" y="3383167"/>
              <a:ext cx="796052" cy="796052"/>
              <a:chOff x="7011103" y="1464881"/>
              <a:chExt cx="796052" cy="796052"/>
            </a:xfrm>
          </p:grpSpPr>
          <p:pic>
            <p:nvPicPr>
              <p:cNvPr id="26" name="Picture 2" descr="http://www.iconsdb.com/icons/preview/caribbean-blue/arrow-58-xx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1103" y="1464881"/>
                <a:ext cx="796052" cy="7960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284524" y="1664804"/>
                <a:ext cx="497252" cy="276999"/>
              </a:xfrm>
              <a:prstGeom prst="rect">
                <a:avLst/>
              </a:prstGeom>
              <a:noFill/>
            </p:spPr>
            <p:txBody>
              <a:bodyPr wrap="none" rtlCol="0">
                <a:spAutoFit/>
              </a:bodyPr>
              <a:lstStyle/>
              <a:p>
                <a:r>
                  <a:rPr lang="en-US" sz="1200" b="1" dirty="0" smtClean="0">
                    <a:latin typeface="Berlin Sans FB Demi" panose="020E0802020502020306" pitchFamily="34" charset="0"/>
                  </a:rPr>
                  <a:t>RIFT</a:t>
                </a:r>
                <a:endParaRPr lang="en-US" sz="1200" b="1" dirty="0">
                  <a:latin typeface="Berlin Sans FB Demi" panose="020E0802020502020306" pitchFamily="34" charset="0"/>
                </a:endParaRPr>
              </a:p>
            </p:txBody>
          </p:sp>
        </p:grpSp>
      </p:grpSp>
      <p:grpSp>
        <p:nvGrpSpPr>
          <p:cNvPr id="4" name="Group 3"/>
          <p:cNvGrpSpPr/>
          <p:nvPr/>
        </p:nvGrpSpPr>
        <p:grpSpPr>
          <a:xfrm>
            <a:off x="3071664" y="3850436"/>
            <a:ext cx="1848007" cy="1162740"/>
            <a:chOff x="3210455" y="3634742"/>
            <a:chExt cx="1848007" cy="1162740"/>
          </a:xfrm>
        </p:grpSpPr>
        <p:sp>
          <p:nvSpPr>
            <p:cNvPr id="20" name="Hexagon 19"/>
            <p:cNvSpPr/>
            <p:nvPr/>
          </p:nvSpPr>
          <p:spPr>
            <a:xfrm>
              <a:off x="3906334" y="3634742"/>
              <a:ext cx="1152128" cy="99321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tx1"/>
                  </a:solidFill>
                  <a:latin typeface="Berlin Sans FB Demi" panose="020E0802020502020306" pitchFamily="34" charset="0"/>
                </a:rPr>
                <a:t>Statistics</a:t>
              </a:r>
              <a:endParaRPr lang="en-US" sz="1600" dirty="0">
                <a:solidFill>
                  <a:schemeClr val="tx1"/>
                </a:solidFill>
                <a:latin typeface="Berlin Sans FB Demi" panose="020E0802020502020306" pitchFamily="34" charset="0"/>
              </a:endParaRPr>
            </a:p>
          </p:txBody>
        </p:sp>
        <p:grpSp>
          <p:nvGrpSpPr>
            <p:cNvPr id="32" name="Group 31"/>
            <p:cNvGrpSpPr/>
            <p:nvPr/>
          </p:nvGrpSpPr>
          <p:grpSpPr>
            <a:xfrm rot="18534898" flipV="1">
              <a:off x="3210455" y="4001430"/>
              <a:ext cx="796052" cy="796052"/>
              <a:chOff x="7011103" y="1464881"/>
              <a:chExt cx="796052" cy="796052"/>
            </a:xfrm>
          </p:grpSpPr>
          <p:pic>
            <p:nvPicPr>
              <p:cNvPr id="33" name="Picture 2" descr="http://www.iconsdb.com/icons/preview/caribbean-blue/arrow-58-xx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1103" y="1464881"/>
                <a:ext cx="796052" cy="79605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flipV="1">
                <a:off x="7309903" y="1715065"/>
                <a:ext cx="497252" cy="276999"/>
              </a:xfrm>
              <a:prstGeom prst="rect">
                <a:avLst/>
              </a:prstGeom>
              <a:noFill/>
            </p:spPr>
            <p:txBody>
              <a:bodyPr wrap="none" rtlCol="0">
                <a:spAutoFit/>
              </a:bodyPr>
              <a:lstStyle/>
              <a:p>
                <a:r>
                  <a:rPr lang="en-US" sz="1200" b="1" dirty="0" smtClean="0">
                    <a:latin typeface="Berlin Sans FB Demi" panose="020E0802020502020306" pitchFamily="34" charset="0"/>
                  </a:rPr>
                  <a:t>RIFT</a:t>
                </a:r>
                <a:endParaRPr lang="en-US" sz="1200" b="1" dirty="0">
                  <a:latin typeface="Berlin Sans FB Demi" panose="020E0802020502020306" pitchFamily="34" charset="0"/>
                </a:endParaRPr>
              </a:p>
            </p:txBody>
          </p:sp>
        </p:grpSp>
      </p:grpSp>
      <p:grpSp>
        <p:nvGrpSpPr>
          <p:cNvPr id="16" name="Group 15"/>
          <p:cNvGrpSpPr/>
          <p:nvPr/>
        </p:nvGrpSpPr>
        <p:grpSpPr>
          <a:xfrm>
            <a:off x="2823168" y="4653245"/>
            <a:ext cx="4781958" cy="1363057"/>
            <a:chOff x="2823168" y="4653245"/>
            <a:chExt cx="4781958" cy="1363057"/>
          </a:xfrm>
        </p:grpSpPr>
        <p:grpSp>
          <p:nvGrpSpPr>
            <p:cNvPr id="6" name="Group 5"/>
            <p:cNvGrpSpPr/>
            <p:nvPr/>
          </p:nvGrpSpPr>
          <p:grpSpPr>
            <a:xfrm>
              <a:off x="2823168" y="4653245"/>
              <a:ext cx="1903421" cy="1363057"/>
              <a:chOff x="2823168" y="4653245"/>
              <a:chExt cx="1903421" cy="1363057"/>
            </a:xfrm>
          </p:grpSpPr>
          <p:pic>
            <p:nvPicPr>
              <p:cNvPr id="30" name="Picture 2" descr="http://www.iconsdb.com/icons/preview/caribbean-blue/arrow-58-xx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2823168" y="4653245"/>
                <a:ext cx="796052" cy="796052"/>
              </a:xfrm>
              <a:prstGeom prst="rect">
                <a:avLst/>
              </a:prstGeom>
              <a:noFill/>
              <a:extLst>
                <a:ext uri="{909E8E84-426E-40DD-AFC4-6F175D3DCCD1}">
                  <a14:hiddenFill xmlns:a14="http://schemas.microsoft.com/office/drawing/2010/main">
                    <a:solidFill>
                      <a:srgbClr val="FFFFFF"/>
                    </a:solidFill>
                  </a14:hiddenFill>
                </a:ext>
              </a:extLst>
            </p:spPr>
          </p:pic>
          <p:sp>
            <p:nvSpPr>
              <p:cNvPr id="31" name="Hexagon 30"/>
              <p:cNvSpPr/>
              <p:nvPr/>
            </p:nvSpPr>
            <p:spPr>
              <a:xfrm>
                <a:off x="3452526" y="4917972"/>
                <a:ext cx="1274063" cy="1098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000" dirty="0" smtClean="0">
                    <a:solidFill>
                      <a:schemeClr val="tx1"/>
                    </a:solidFill>
                    <a:latin typeface="Berlin Sans FB Demi" panose="020E0802020502020306" pitchFamily="34" charset="0"/>
                  </a:rPr>
                  <a:t>AI</a:t>
                </a:r>
                <a:endParaRPr lang="en-US" sz="4000" dirty="0">
                  <a:solidFill>
                    <a:schemeClr val="tx1"/>
                  </a:solidFill>
                  <a:latin typeface="Berlin Sans FB Demi" panose="020E0802020502020306" pitchFamily="34" charset="0"/>
                </a:endParaRPr>
              </a:p>
            </p:txBody>
          </p:sp>
        </p:grpSp>
        <p:sp>
          <p:nvSpPr>
            <p:cNvPr id="37" name="TextBox 36"/>
            <p:cNvSpPr txBox="1"/>
            <p:nvPr/>
          </p:nvSpPr>
          <p:spPr>
            <a:xfrm>
              <a:off x="4725427" y="4972130"/>
              <a:ext cx="2879699" cy="830997"/>
            </a:xfrm>
            <a:prstGeom prst="rect">
              <a:avLst/>
            </a:prstGeom>
            <a:noFill/>
          </p:spPr>
          <p:txBody>
            <a:bodyPr wrap="none" rtlCol="0">
              <a:spAutoFit/>
            </a:bodyPr>
            <a:lstStyle/>
            <a:p>
              <a:r>
                <a:rPr lang="en-US" sz="1600" dirty="0" smtClean="0">
                  <a:latin typeface="Gill Sans MT" panose="020B0502020104020203" pitchFamily="34" charset="0"/>
                </a:rPr>
                <a:t>ARTIFICIAL INTELLIGENCE</a:t>
              </a:r>
            </a:p>
            <a:p>
              <a:pPr marL="285750" indent="-285750">
                <a:buFont typeface="Arial" panose="020B0604020202020204" pitchFamily="34" charset="0"/>
                <a:buChar char="•"/>
              </a:pPr>
              <a:r>
                <a:rPr lang="en-US" sz="1600" dirty="0" smtClean="0">
                  <a:latin typeface="Gill Sans MT" panose="020B0502020104020203" pitchFamily="34" charset="0"/>
                </a:rPr>
                <a:t>Expert Systems</a:t>
              </a:r>
            </a:p>
            <a:p>
              <a:pPr marL="285750" indent="-285750">
                <a:buFont typeface="Arial" panose="020B0604020202020204" pitchFamily="34" charset="0"/>
                <a:buChar char="•"/>
              </a:pPr>
              <a:r>
                <a:rPr lang="en-US" sz="1600" dirty="0" smtClean="0">
                  <a:latin typeface="Gill Sans MT" panose="020B0502020104020203" pitchFamily="34" charset="0"/>
                </a:rPr>
                <a:t>Inductive Logic Programming</a:t>
              </a:r>
            </a:p>
          </p:txBody>
        </p:sp>
      </p:grpSp>
      <p:sp>
        <p:nvSpPr>
          <p:cNvPr id="41" name="TextBox 40"/>
          <p:cNvSpPr txBox="1"/>
          <p:nvPr/>
        </p:nvSpPr>
        <p:spPr>
          <a:xfrm>
            <a:off x="4936935" y="4055427"/>
            <a:ext cx="2701381" cy="830997"/>
          </a:xfrm>
          <a:prstGeom prst="rect">
            <a:avLst/>
          </a:prstGeom>
          <a:noFill/>
        </p:spPr>
        <p:txBody>
          <a:bodyPr wrap="none" rtlCol="0">
            <a:spAutoFit/>
          </a:bodyPr>
          <a:lstStyle/>
          <a:p>
            <a:r>
              <a:rPr lang="en-US" sz="1600" dirty="0" smtClean="0">
                <a:latin typeface="Gill Sans MT" panose="020B0502020104020203" pitchFamily="34" charset="0"/>
              </a:rPr>
              <a:t>STATISTICS</a:t>
            </a:r>
          </a:p>
          <a:p>
            <a:pPr marL="285750" indent="-285750">
              <a:buFont typeface="Arial" panose="020B0604020202020204" pitchFamily="34" charset="0"/>
              <a:buChar char="•"/>
            </a:pPr>
            <a:r>
              <a:rPr lang="en-US" sz="1600" dirty="0" smtClean="0">
                <a:latin typeface="Gill Sans MT" panose="020B0502020104020203" pitchFamily="34" charset="0"/>
              </a:rPr>
              <a:t>Generalized Linear Models</a:t>
            </a:r>
          </a:p>
          <a:p>
            <a:pPr marL="285750" indent="-285750">
              <a:buFont typeface="Arial" panose="020B0604020202020204" pitchFamily="34" charset="0"/>
              <a:buChar char="•"/>
            </a:pPr>
            <a:r>
              <a:rPr lang="en-US" sz="1600" dirty="0" smtClean="0">
                <a:latin typeface="Gill Sans MT" panose="020B0502020104020203" pitchFamily="34" charset="0"/>
              </a:rPr>
              <a:t>Probabilistic Reasoning</a:t>
            </a:r>
          </a:p>
        </p:txBody>
      </p:sp>
      <p:sp>
        <p:nvSpPr>
          <p:cNvPr id="42" name="Title 1"/>
          <p:cNvSpPr>
            <a:spLocks noGrp="1"/>
          </p:cNvSpPr>
          <p:nvPr>
            <p:ph type="title"/>
          </p:nvPr>
        </p:nvSpPr>
        <p:spPr>
          <a:xfrm>
            <a:off x="838200" y="440668"/>
            <a:ext cx="2888932" cy="701731"/>
          </a:xfrm>
        </p:spPr>
        <p:txBody>
          <a:bodyPr/>
          <a:lstStyle/>
          <a:p>
            <a:r>
              <a:rPr lang="en-US" dirty="0" smtClean="0"/>
              <a:t>AI Lineage</a:t>
            </a:r>
            <a:endParaRPr lang="en-US" dirty="0"/>
          </a:p>
        </p:txBody>
      </p:sp>
    </p:spTree>
    <p:extLst>
      <p:ext uri="{BB962C8B-B14F-4D97-AF65-F5344CB8AC3E}">
        <p14:creationId xmlns:p14="http://schemas.microsoft.com/office/powerpoint/2010/main" val="57612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500"/>
                            </p:stCondLst>
                            <p:childTnLst>
                              <p:par>
                                <p:cTn id="26" presetID="10" presetClass="exit" presetSubtype="0" fill="hold" grpId="0" nodeType="after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par>
                          <p:cTn id="29" fill="hold">
                            <p:stCondLst>
                              <p:cond delay="1000"/>
                            </p:stCondLst>
                            <p:childTnLst>
                              <p:par>
                                <p:cTn id="30" presetID="10" presetClass="exit" presetSubtype="0" fill="hold" grpId="0" nodeType="after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3"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822960" y="6093296"/>
            <a:ext cx="10927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2960" y="6201308"/>
            <a:ext cx="593432" cy="369332"/>
          </a:xfrm>
          <a:prstGeom prst="rect">
            <a:avLst/>
          </a:prstGeom>
          <a:noFill/>
        </p:spPr>
        <p:txBody>
          <a:bodyPr wrap="none" rtlCol="0">
            <a:spAutoFit/>
          </a:bodyPr>
          <a:lstStyle/>
          <a:p>
            <a:r>
              <a:rPr lang="en-US" dirty="0" smtClean="0">
                <a:latin typeface="Berlin Sans FB Demi" panose="020E0802020502020306" pitchFamily="34" charset="0"/>
              </a:rPr>
              <a:t>50’s</a:t>
            </a:r>
            <a:endParaRPr lang="en-US" dirty="0">
              <a:latin typeface="Berlin Sans FB Demi" panose="020E0802020502020306" pitchFamily="34" charset="0"/>
            </a:endParaRPr>
          </a:p>
        </p:txBody>
      </p:sp>
      <p:sp>
        <p:nvSpPr>
          <p:cNvPr id="8" name="TextBox 7"/>
          <p:cNvSpPr txBox="1"/>
          <p:nvPr/>
        </p:nvSpPr>
        <p:spPr>
          <a:xfrm>
            <a:off x="7630089" y="6216548"/>
            <a:ext cx="622286" cy="369332"/>
          </a:xfrm>
          <a:prstGeom prst="rect">
            <a:avLst/>
          </a:prstGeom>
          <a:noFill/>
        </p:spPr>
        <p:txBody>
          <a:bodyPr wrap="none" rtlCol="0">
            <a:spAutoFit/>
          </a:bodyPr>
          <a:lstStyle/>
          <a:p>
            <a:r>
              <a:rPr lang="en-US" dirty="0" smtClean="0">
                <a:latin typeface="Berlin Sans FB Demi" panose="020E0802020502020306" pitchFamily="34" charset="0"/>
              </a:rPr>
              <a:t>00’s</a:t>
            </a:r>
            <a:endParaRPr lang="en-US" dirty="0">
              <a:latin typeface="Berlin Sans FB Demi" panose="020E0802020502020306" pitchFamily="34" charset="0"/>
            </a:endParaRPr>
          </a:p>
        </p:txBody>
      </p:sp>
      <p:sp>
        <p:nvSpPr>
          <p:cNvPr id="9" name="TextBox 8"/>
          <p:cNvSpPr txBox="1"/>
          <p:nvPr/>
        </p:nvSpPr>
        <p:spPr>
          <a:xfrm>
            <a:off x="10921929" y="6201308"/>
            <a:ext cx="788999" cy="369332"/>
          </a:xfrm>
          <a:prstGeom prst="rect">
            <a:avLst/>
          </a:prstGeom>
          <a:noFill/>
        </p:spPr>
        <p:txBody>
          <a:bodyPr wrap="none" rtlCol="0">
            <a:spAutoFit/>
          </a:bodyPr>
          <a:lstStyle/>
          <a:p>
            <a:r>
              <a:rPr lang="en-US" dirty="0" smtClean="0">
                <a:latin typeface="Berlin Sans FB Demi" panose="020E0802020502020306" pitchFamily="34" charset="0"/>
              </a:rPr>
              <a:t>today</a:t>
            </a:r>
            <a:endParaRPr lang="en-US" dirty="0">
              <a:latin typeface="Berlin Sans FB Demi" panose="020E0802020502020306" pitchFamily="34" charset="0"/>
            </a:endParaRPr>
          </a:p>
        </p:txBody>
      </p:sp>
      <p:sp>
        <p:nvSpPr>
          <p:cNvPr id="10" name="TextBox 9"/>
          <p:cNvSpPr txBox="1"/>
          <p:nvPr/>
        </p:nvSpPr>
        <p:spPr>
          <a:xfrm>
            <a:off x="2900524" y="6201308"/>
            <a:ext cx="587020" cy="369332"/>
          </a:xfrm>
          <a:prstGeom prst="rect">
            <a:avLst/>
          </a:prstGeom>
          <a:noFill/>
        </p:spPr>
        <p:txBody>
          <a:bodyPr wrap="none" rtlCol="0">
            <a:spAutoFit/>
          </a:bodyPr>
          <a:lstStyle/>
          <a:p>
            <a:r>
              <a:rPr lang="en-US" dirty="0">
                <a:latin typeface="Berlin Sans FB Demi" panose="020E0802020502020306" pitchFamily="34" charset="0"/>
              </a:rPr>
              <a:t>7</a:t>
            </a:r>
            <a:r>
              <a:rPr lang="en-US" dirty="0" smtClean="0">
                <a:latin typeface="Berlin Sans FB Demi" panose="020E0802020502020306" pitchFamily="34" charset="0"/>
              </a:rPr>
              <a:t>0’s</a:t>
            </a:r>
            <a:endParaRPr lang="en-US" dirty="0">
              <a:latin typeface="Berlin Sans FB Demi" panose="020E0802020502020306" pitchFamily="34" charset="0"/>
            </a:endParaRPr>
          </a:p>
        </p:txBody>
      </p:sp>
      <p:sp>
        <p:nvSpPr>
          <p:cNvPr id="11" name="TextBox 10"/>
          <p:cNvSpPr txBox="1"/>
          <p:nvPr/>
        </p:nvSpPr>
        <p:spPr>
          <a:xfrm>
            <a:off x="3530174" y="6201308"/>
            <a:ext cx="590226" cy="369332"/>
          </a:xfrm>
          <a:prstGeom prst="rect">
            <a:avLst/>
          </a:prstGeom>
          <a:noFill/>
        </p:spPr>
        <p:txBody>
          <a:bodyPr wrap="none" rtlCol="0">
            <a:spAutoFit/>
          </a:bodyPr>
          <a:lstStyle/>
          <a:p>
            <a:r>
              <a:rPr lang="en-US" dirty="0" smtClean="0">
                <a:latin typeface="Berlin Sans FB Demi" panose="020E0802020502020306" pitchFamily="34" charset="0"/>
              </a:rPr>
              <a:t>80’s</a:t>
            </a:r>
            <a:endParaRPr lang="en-US" dirty="0">
              <a:latin typeface="Berlin Sans FB Demi" panose="020E0802020502020306" pitchFamily="34" charset="0"/>
            </a:endParaRPr>
          </a:p>
        </p:txBody>
      </p:sp>
      <p:sp>
        <p:nvSpPr>
          <p:cNvPr id="12" name="TextBox 11"/>
          <p:cNvSpPr txBox="1"/>
          <p:nvPr/>
        </p:nvSpPr>
        <p:spPr>
          <a:xfrm>
            <a:off x="5920292" y="6188415"/>
            <a:ext cx="606256" cy="369332"/>
          </a:xfrm>
          <a:prstGeom prst="rect">
            <a:avLst/>
          </a:prstGeom>
          <a:noFill/>
        </p:spPr>
        <p:txBody>
          <a:bodyPr wrap="none" rtlCol="0">
            <a:spAutoFit/>
          </a:bodyPr>
          <a:lstStyle/>
          <a:p>
            <a:r>
              <a:rPr lang="en-US" dirty="0">
                <a:latin typeface="Berlin Sans FB Demi" panose="020E0802020502020306" pitchFamily="34" charset="0"/>
              </a:rPr>
              <a:t>9</a:t>
            </a:r>
            <a:r>
              <a:rPr lang="en-US" dirty="0" smtClean="0">
                <a:latin typeface="Berlin Sans FB Demi" panose="020E0802020502020306" pitchFamily="34" charset="0"/>
              </a:rPr>
              <a:t>0’s</a:t>
            </a:r>
            <a:endParaRPr lang="en-US" dirty="0">
              <a:latin typeface="Berlin Sans FB Demi" panose="020E0802020502020306" pitchFamily="34" charset="0"/>
            </a:endParaRPr>
          </a:p>
        </p:txBody>
      </p:sp>
      <p:sp>
        <p:nvSpPr>
          <p:cNvPr id="13" name="TextBox 12"/>
          <p:cNvSpPr txBox="1"/>
          <p:nvPr/>
        </p:nvSpPr>
        <p:spPr>
          <a:xfrm>
            <a:off x="2109078" y="6201308"/>
            <a:ext cx="604653" cy="369332"/>
          </a:xfrm>
          <a:prstGeom prst="rect">
            <a:avLst/>
          </a:prstGeom>
          <a:noFill/>
        </p:spPr>
        <p:txBody>
          <a:bodyPr wrap="none" rtlCol="0">
            <a:spAutoFit/>
          </a:bodyPr>
          <a:lstStyle/>
          <a:p>
            <a:r>
              <a:rPr lang="en-US" dirty="0" smtClean="0">
                <a:latin typeface="Berlin Sans FB Demi" panose="020E0802020502020306" pitchFamily="34" charset="0"/>
              </a:rPr>
              <a:t>60’s</a:t>
            </a:r>
            <a:endParaRPr lang="en-US" dirty="0">
              <a:latin typeface="Berlin Sans FB Demi" panose="020E0802020502020306" pitchFamily="34" charset="0"/>
            </a:endParaRPr>
          </a:p>
        </p:txBody>
      </p:sp>
      <p:sp>
        <p:nvSpPr>
          <p:cNvPr id="20" name="Hexagon 19"/>
          <p:cNvSpPr/>
          <p:nvPr/>
        </p:nvSpPr>
        <p:spPr>
          <a:xfrm>
            <a:off x="3755740" y="3869176"/>
            <a:ext cx="1152128" cy="99321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tx1"/>
                </a:solidFill>
                <a:latin typeface="Berlin Sans FB Demi" panose="020E0802020502020306" pitchFamily="34" charset="0"/>
              </a:rPr>
              <a:t>Statistics</a:t>
            </a:r>
            <a:endParaRPr lang="en-US" sz="1600" dirty="0">
              <a:solidFill>
                <a:schemeClr val="tx1"/>
              </a:solidFill>
              <a:latin typeface="Berlin Sans FB Demi" panose="020E0802020502020306" pitchFamily="34" charset="0"/>
            </a:endParaRPr>
          </a:p>
        </p:txBody>
      </p:sp>
      <p:sp>
        <p:nvSpPr>
          <p:cNvPr id="17" name="TextBox 16"/>
          <p:cNvSpPr txBox="1"/>
          <p:nvPr/>
        </p:nvSpPr>
        <p:spPr>
          <a:xfrm>
            <a:off x="4725427" y="4972130"/>
            <a:ext cx="2879699" cy="830997"/>
          </a:xfrm>
          <a:prstGeom prst="rect">
            <a:avLst/>
          </a:prstGeom>
          <a:noFill/>
        </p:spPr>
        <p:txBody>
          <a:bodyPr wrap="none" rtlCol="0">
            <a:spAutoFit/>
          </a:bodyPr>
          <a:lstStyle/>
          <a:p>
            <a:r>
              <a:rPr lang="en-US" sz="1600" dirty="0" smtClean="0">
                <a:latin typeface="Gill Sans MT" panose="020B0502020104020203" pitchFamily="34" charset="0"/>
              </a:rPr>
              <a:t>ARTIFICIAL INTELLIGENCE</a:t>
            </a:r>
          </a:p>
          <a:p>
            <a:pPr marL="285750" indent="-285750">
              <a:buFont typeface="Arial" panose="020B0604020202020204" pitchFamily="34" charset="0"/>
              <a:buChar char="•"/>
            </a:pPr>
            <a:r>
              <a:rPr lang="en-US" sz="1600" dirty="0" smtClean="0">
                <a:latin typeface="Gill Sans MT" panose="020B0502020104020203" pitchFamily="34" charset="0"/>
              </a:rPr>
              <a:t>Expert Systems</a:t>
            </a:r>
          </a:p>
          <a:p>
            <a:pPr marL="285750" indent="-285750">
              <a:buFont typeface="Arial" panose="020B0604020202020204" pitchFamily="34" charset="0"/>
              <a:buChar char="•"/>
            </a:pPr>
            <a:r>
              <a:rPr lang="en-US" sz="1600" dirty="0" smtClean="0">
                <a:latin typeface="Gill Sans MT" panose="020B0502020104020203" pitchFamily="34" charset="0"/>
              </a:rPr>
              <a:t>Inductive Logic Programming</a:t>
            </a:r>
          </a:p>
        </p:txBody>
      </p:sp>
      <p:grpSp>
        <p:nvGrpSpPr>
          <p:cNvPr id="18" name="Group 17"/>
          <p:cNvGrpSpPr/>
          <p:nvPr/>
        </p:nvGrpSpPr>
        <p:grpSpPr>
          <a:xfrm>
            <a:off x="2585797" y="1545622"/>
            <a:ext cx="2451377" cy="2199539"/>
            <a:chOff x="2585797" y="1545622"/>
            <a:chExt cx="2451377" cy="2199539"/>
          </a:xfrm>
        </p:grpSpPr>
        <p:sp>
          <p:nvSpPr>
            <p:cNvPr id="15" name="Hexagon 14"/>
            <p:cNvSpPr/>
            <p:nvPr/>
          </p:nvSpPr>
          <p:spPr>
            <a:xfrm>
              <a:off x="2949125" y="2646831"/>
              <a:ext cx="1274063" cy="1098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000" dirty="0" smtClean="0">
                  <a:solidFill>
                    <a:schemeClr val="tx1"/>
                  </a:solidFill>
                  <a:latin typeface="Berlin Sans FB Demi" panose="020E0802020502020306" pitchFamily="34" charset="0"/>
                </a:rPr>
                <a:t>ML</a:t>
              </a:r>
              <a:endParaRPr lang="en-US" sz="4000" dirty="0">
                <a:solidFill>
                  <a:schemeClr val="tx1"/>
                </a:solidFill>
                <a:latin typeface="Berlin Sans FB Demi" panose="020E0802020502020306" pitchFamily="34" charset="0"/>
              </a:endParaRPr>
            </a:p>
          </p:txBody>
        </p:sp>
        <p:sp>
          <p:nvSpPr>
            <p:cNvPr id="23" name="TextBox 22"/>
            <p:cNvSpPr txBox="1"/>
            <p:nvPr/>
          </p:nvSpPr>
          <p:spPr>
            <a:xfrm>
              <a:off x="2585797" y="1545622"/>
              <a:ext cx="2451377" cy="1077218"/>
            </a:xfrm>
            <a:prstGeom prst="rect">
              <a:avLst/>
            </a:prstGeom>
            <a:noFill/>
          </p:spPr>
          <p:txBody>
            <a:bodyPr wrap="none" rtlCol="0">
              <a:spAutoFit/>
            </a:bodyPr>
            <a:lstStyle/>
            <a:p>
              <a:r>
                <a:rPr lang="en-US" sz="1600" dirty="0" smtClean="0">
                  <a:latin typeface="Gill Sans MT" panose="020B0502020104020203" pitchFamily="34" charset="0"/>
                </a:rPr>
                <a:t>MACHINE LEARNING</a:t>
              </a:r>
            </a:p>
            <a:p>
              <a:pPr marL="285750" indent="-285750">
                <a:buFont typeface="Arial" panose="020B0604020202020204" pitchFamily="34" charset="0"/>
                <a:buChar char="•"/>
              </a:pPr>
              <a:r>
                <a:rPr lang="en-US" sz="1600" dirty="0" smtClean="0">
                  <a:latin typeface="Gill Sans MT" panose="020B0502020104020203" pitchFamily="34" charset="0"/>
                </a:rPr>
                <a:t>Pattern Recognition</a:t>
              </a:r>
            </a:p>
            <a:p>
              <a:pPr marL="285750" indent="-285750">
                <a:buFont typeface="Arial" panose="020B0604020202020204" pitchFamily="34" charset="0"/>
                <a:buChar char="•"/>
              </a:pPr>
              <a:r>
                <a:rPr lang="en-US" sz="1600" dirty="0" smtClean="0">
                  <a:latin typeface="Gill Sans MT" panose="020B0502020104020203" pitchFamily="34" charset="0"/>
                </a:rPr>
                <a:t>Information Retrieval</a:t>
              </a:r>
            </a:p>
            <a:p>
              <a:pPr marL="285750" indent="-285750">
                <a:buFont typeface="Arial" panose="020B0604020202020204" pitchFamily="34" charset="0"/>
                <a:buChar char="•"/>
              </a:pPr>
              <a:r>
                <a:rPr lang="en-US" sz="1600" dirty="0" err="1" smtClean="0">
                  <a:latin typeface="Gill Sans MT" panose="020B0502020104020203" pitchFamily="34" charset="0"/>
                </a:rPr>
                <a:t>Perceptrons</a:t>
              </a:r>
              <a:r>
                <a:rPr lang="en-US" sz="1600" dirty="0" smtClean="0">
                  <a:latin typeface="Gill Sans MT" panose="020B0502020104020203" pitchFamily="34" charset="0"/>
                </a:rPr>
                <a:t> (pred. NN)</a:t>
              </a:r>
            </a:p>
          </p:txBody>
        </p:sp>
      </p:grpSp>
      <p:grpSp>
        <p:nvGrpSpPr>
          <p:cNvPr id="2" name="Group 1"/>
          <p:cNvGrpSpPr/>
          <p:nvPr/>
        </p:nvGrpSpPr>
        <p:grpSpPr>
          <a:xfrm>
            <a:off x="4691844" y="2245264"/>
            <a:ext cx="3960138" cy="995906"/>
            <a:chOff x="4767980" y="2822012"/>
            <a:chExt cx="3960138" cy="995906"/>
          </a:xfrm>
        </p:grpSpPr>
        <p:sp>
          <p:nvSpPr>
            <p:cNvPr id="21" name="Hexagon 20"/>
            <p:cNvSpPr/>
            <p:nvPr/>
          </p:nvSpPr>
          <p:spPr>
            <a:xfrm>
              <a:off x="5560500" y="2822012"/>
              <a:ext cx="1043510" cy="89957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latin typeface="Berlin Sans FB Demi" panose="020E0802020502020306" pitchFamily="34" charset="0"/>
                </a:rPr>
                <a:t>NN</a:t>
              </a:r>
              <a:endParaRPr lang="en-US" dirty="0">
                <a:solidFill>
                  <a:schemeClr val="tx1"/>
                </a:solidFill>
                <a:latin typeface="Berlin Sans FB Demi" panose="020E0802020502020306" pitchFamily="34" charset="0"/>
              </a:endParaRPr>
            </a:p>
          </p:txBody>
        </p:sp>
        <p:pic>
          <p:nvPicPr>
            <p:cNvPr id="38" name="Picture 2" descr="http://www.iconsdb.com/icons/preview/caribbean-blue/arrow-58-xx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4767980" y="3017598"/>
              <a:ext cx="796052" cy="79605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604010" y="3233143"/>
              <a:ext cx="2124108" cy="584775"/>
            </a:xfrm>
            <a:prstGeom prst="rect">
              <a:avLst/>
            </a:prstGeom>
            <a:noFill/>
          </p:spPr>
          <p:txBody>
            <a:bodyPr wrap="none" rtlCol="0">
              <a:spAutoFit/>
            </a:bodyPr>
            <a:lstStyle/>
            <a:p>
              <a:r>
                <a:rPr lang="en-US" sz="1600" dirty="0" smtClean="0">
                  <a:latin typeface="Gill Sans MT" panose="020B0502020104020203" pitchFamily="34" charset="0"/>
                </a:rPr>
                <a:t>NEURAL NETWORKS</a:t>
              </a:r>
            </a:p>
            <a:p>
              <a:pPr marL="285750" indent="-285750">
                <a:buFont typeface="Arial" panose="020B0604020202020204" pitchFamily="34" charset="0"/>
                <a:buChar char="•"/>
              </a:pPr>
              <a:r>
                <a:rPr lang="en-US" sz="1600" dirty="0" err="1" smtClean="0">
                  <a:latin typeface="Gill Sans MT" panose="020B0502020104020203" pitchFamily="34" charset="0"/>
                </a:rPr>
                <a:t>Backpropagation</a:t>
              </a:r>
              <a:endParaRPr lang="en-US" sz="1600" dirty="0" smtClean="0">
                <a:latin typeface="Gill Sans MT" panose="020B0502020104020203" pitchFamily="34" charset="0"/>
              </a:endParaRPr>
            </a:p>
          </p:txBody>
        </p:sp>
      </p:grpSp>
      <p:sp>
        <p:nvSpPr>
          <p:cNvPr id="31" name="Hexagon 30"/>
          <p:cNvSpPr/>
          <p:nvPr/>
        </p:nvSpPr>
        <p:spPr>
          <a:xfrm>
            <a:off x="3452526" y="4917972"/>
            <a:ext cx="1274063" cy="1098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000" dirty="0" smtClean="0">
                <a:solidFill>
                  <a:schemeClr val="tx1"/>
                </a:solidFill>
                <a:latin typeface="Berlin Sans FB Demi" panose="020E0802020502020306" pitchFamily="34" charset="0"/>
              </a:rPr>
              <a:t>AI</a:t>
            </a:r>
            <a:endParaRPr lang="en-US" sz="4000" dirty="0">
              <a:solidFill>
                <a:schemeClr val="tx1"/>
              </a:solidFill>
              <a:latin typeface="Berlin Sans FB Demi" panose="020E0802020502020306" pitchFamily="34" charset="0"/>
            </a:endParaRPr>
          </a:p>
        </p:txBody>
      </p:sp>
      <p:sp>
        <p:nvSpPr>
          <p:cNvPr id="41" name="TextBox 40"/>
          <p:cNvSpPr txBox="1"/>
          <p:nvPr/>
        </p:nvSpPr>
        <p:spPr>
          <a:xfrm>
            <a:off x="4925132" y="4074167"/>
            <a:ext cx="2701381" cy="830997"/>
          </a:xfrm>
          <a:prstGeom prst="rect">
            <a:avLst/>
          </a:prstGeom>
          <a:noFill/>
        </p:spPr>
        <p:txBody>
          <a:bodyPr wrap="none" rtlCol="0">
            <a:spAutoFit/>
          </a:bodyPr>
          <a:lstStyle/>
          <a:p>
            <a:r>
              <a:rPr lang="en-US" sz="1600" dirty="0" smtClean="0">
                <a:latin typeface="Gill Sans MT" panose="020B0502020104020203" pitchFamily="34" charset="0"/>
              </a:rPr>
              <a:t>STATISTICS</a:t>
            </a:r>
          </a:p>
          <a:p>
            <a:pPr marL="285750" indent="-285750">
              <a:buFont typeface="Arial" panose="020B0604020202020204" pitchFamily="34" charset="0"/>
              <a:buChar char="•"/>
            </a:pPr>
            <a:r>
              <a:rPr lang="en-US" sz="1600" dirty="0" smtClean="0">
                <a:latin typeface="Gill Sans MT" panose="020B0502020104020203" pitchFamily="34" charset="0"/>
              </a:rPr>
              <a:t>Generalized Linear Models</a:t>
            </a:r>
          </a:p>
          <a:p>
            <a:pPr marL="285750" indent="-285750">
              <a:buFont typeface="Arial" panose="020B0604020202020204" pitchFamily="34" charset="0"/>
              <a:buChar char="•"/>
            </a:pPr>
            <a:r>
              <a:rPr lang="en-US" sz="1600" dirty="0" smtClean="0">
                <a:latin typeface="Gill Sans MT" panose="020B0502020104020203" pitchFamily="34" charset="0"/>
              </a:rPr>
              <a:t>Probabilistic Reasoning</a:t>
            </a:r>
          </a:p>
        </p:txBody>
      </p:sp>
      <p:grpSp>
        <p:nvGrpSpPr>
          <p:cNvPr id="4" name="Group 3"/>
          <p:cNvGrpSpPr/>
          <p:nvPr/>
        </p:nvGrpSpPr>
        <p:grpSpPr>
          <a:xfrm>
            <a:off x="4701911" y="2983961"/>
            <a:ext cx="4122254" cy="1100376"/>
            <a:chOff x="4778047" y="1667370"/>
            <a:chExt cx="4122254" cy="1100376"/>
          </a:xfrm>
        </p:grpSpPr>
        <p:pic>
          <p:nvPicPr>
            <p:cNvPr id="36" name="Picture 2" descr="http://www.iconsdb.com/icons/preview/caribbean-blue/arrow-58-xx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4778047" y="1667370"/>
              <a:ext cx="796052" cy="796052"/>
            </a:xfrm>
            <a:prstGeom prst="rect">
              <a:avLst/>
            </a:prstGeom>
            <a:noFill/>
            <a:extLst>
              <a:ext uri="{909E8E84-426E-40DD-AFC4-6F175D3DCCD1}">
                <a14:hiddenFill xmlns:a14="http://schemas.microsoft.com/office/drawing/2010/main">
                  <a:solidFill>
                    <a:srgbClr val="FFFFFF"/>
                  </a:solidFill>
                </a14:hiddenFill>
              </a:ext>
            </a:extLst>
          </p:spPr>
        </p:pic>
        <p:sp>
          <p:nvSpPr>
            <p:cNvPr id="39" name="Hexagon 38"/>
            <p:cNvSpPr/>
            <p:nvPr/>
          </p:nvSpPr>
          <p:spPr>
            <a:xfrm>
              <a:off x="5560500" y="1868169"/>
              <a:ext cx="1043510" cy="89957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latin typeface="Berlin Sans FB Demi" panose="020E0802020502020306" pitchFamily="34" charset="0"/>
                </a:rPr>
                <a:t>Data Mining</a:t>
              </a:r>
              <a:endParaRPr lang="en-US" dirty="0">
                <a:solidFill>
                  <a:schemeClr val="tx1"/>
                </a:solidFill>
                <a:latin typeface="Berlin Sans FB Demi" panose="020E0802020502020306" pitchFamily="34" charset="0"/>
              </a:endParaRPr>
            </a:p>
          </p:txBody>
        </p:sp>
        <p:sp>
          <p:nvSpPr>
            <p:cNvPr id="42" name="TextBox 41"/>
            <p:cNvSpPr txBox="1"/>
            <p:nvPr/>
          </p:nvSpPr>
          <p:spPr>
            <a:xfrm>
              <a:off x="6600056" y="2088141"/>
              <a:ext cx="2300245" cy="584775"/>
            </a:xfrm>
            <a:prstGeom prst="rect">
              <a:avLst/>
            </a:prstGeom>
            <a:noFill/>
          </p:spPr>
          <p:txBody>
            <a:bodyPr wrap="none" rtlCol="0">
              <a:spAutoFit/>
            </a:bodyPr>
            <a:lstStyle/>
            <a:p>
              <a:r>
                <a:rPr lang="en-US" sz="1600" dirty="0" smtClean="0">
                  <a:latin typeface="Gill Sans MT" panose="020B0502020104020203" pitchFamily="34" charset="0"/>
                </a:rPr>
                <a:t>DATA MINING</a:t>
              </a:r>
            </a:p>
            <a:p>
              <a:pPr marL="285750" indent="-285750">
                <a:buFont typeface="Arial" panose="020B0604020202020204" pitchFamily="34" charset="0"/>
                <a:buChar char="•"/>
              </a:pPr>
              <a:r>
                <a:rPr lang="en-US" sz="1600" dirty="0" smtClean="0">
                  <a:latin typeface="Gill Sans MT" panose="020B0502020104020203" pitchFamily="34" charset="0"/>
                </a:rPr>
                <a:t>Knowledge Discovery</a:t>
              </a:r>
            </a:p>
          </p:txBody>
        </p:sp>
      </p:grpSp>
      <p:sp>
        <p:nvSpPr>
          <p:cNvPr id="45" name="Title 1"/>
          <p:cNvSpPr>
            <a:spLocks noGrp="1"/>
          </p:cNvSpPr>
          <p:nvPr>
            <p:ph type="title"/>
          </p:nvPr>
        </p:nvSpPr>
        <p:spPr>
          <a:xfrm>
            <a:off x="838200" y="440668"/>
            <a:ext cx="4495141" cy="701731"/>
          </a:xfrm>
        </p:spPr>
        <p:txBody>
          <a:bodyPr/>
          <a:lstStyle/>
          <a:p>
            <a:r>
              <a:rPr lang="en-US" dirty="0" smtClean="0"/>
              <a:t>AI Lineage </a:t>
            </a:r>
            <a:r>
              <a:rPr lang="en-US" dirty="0" smtClean="0">
                <a:sym typeface="Wingdings" panose="05000000000000000000" pitchFamily="2" charset="2"/>
              </a:rPr>
              <a:t> ML</a:t>
            </a:r>
            <a:endParaRPr lang="en-US" dirty="0"/>
          </a:p>
        </p:txBody>
      </p:sp>
      <p:grpSp>
        <p:nvGrpSpPr>
          <p:cNvPr id="16" name="Group 15"/>
          <p:cNvGrpSpPr/>
          <p:nvPr/>
        </p:nvGrpSpPr>
        <p:grpSpPr>
          <a:xfrm>
            <a:off x="4725427" y="1206780"/>
            <a:ext cx="4117398" cy="1077218"/>
            <a:chOff x="4725427" y="1206780"/>
            <a:chExt cx="4117398" cy="1077218"/>
          </a:xfrm>
        </p:grpSpPr>
        <p:grpSp>
          <p:nvGrpSpPr>
            <p:cNvPr id="6" name="Group 5"/>
            <p:cNvGrpSpPr/>
            <p:nvPr/>
          </p:nvGrpSpPr>
          <p:grpSpPr>
            <a:xfrm>
              <a:off x="5484364" y="1206780"/>
              <a:ext cx="3358461" cy="1077218"/>
              <a:chOff x="5560500" y="805798"/>
              <a:chExt cx="3358461" cy="1077218"/>
            </a:xfrm>
          </p:grpSpPr>
          <p:sp>
            <p:nvSpPr>
              <p:cNvPr id="43" name="Hexagon 42"/>
              <p:cNvSpPr/>
              <p:nvPr/>
            </p:nvSpPr>
            <p:spPr>
              <a:xfrm>
                <a:off x="5560500" y="914326"/>
                <a:ext cx="1043510" cy="89957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latin typeface="Berlin Sans FB Demi" panose="020E0802020502020306" pitchFamily="34" charset="0"/>
                  </a:rPr>
                  <a:t>ML</a:t>
                </a:r>
                <a:endParaRPr lang="en-US" dirty="0">
                  <a:solidFill>
                    <a:schemeClr val="tx1"/>
                  </a:solidFill>
                  <a:latin typeface="Berlin Sans FB Demi" panose="020E0802020502020306" pitchFamily="34" charset="0"/>
                </a:endParaRPr>
              </a:p>
            </p:txBody>
          </p:sp>
          <p:sp>
            <p:nvSpPr>
              <p:cNvPr id="44" name="TextBox 43"/>
              <p:cNvSpPr txBox="1"/>
              <p:nvPr/>
            </p:nvSpPr>
            <p:spPr>
              <a:xfrm>
                <a:off x="6600056" y="805798"/>
                <a:ext cx="2318905" cy="1077218"/>
              </a:xfrm>
              <a:prstGeom prst="rect">
                <a:avLst/>
              </a:prstGeom>
              <a:noFill/>
            </p:spPr>
            <p:txBody>
              <a:bodyPr wrap="none" rtlCol="0">
                <a:spAutoFit/>
              </a:bodyPr>
              <a:lstStyle/>
              <a:p>
                <a:r>
                  <a:rPr lang="en-US" sz="1600" dirty="0" smtClean="0">
                    <a:latin typeface="Gill Sans MT" panose="020B0502020104020203" pitchFamily="34" charset="0"/>
                  </a:rPr>
                  <a:t>MACHINE LEARNING</a:t>
                </a:r>
              </a:p>
              <a:p>
                <a:pPr marL="285750" indent="-285750">
                  <a:buFont typeface="Arial" panose="020B0604020202020204" pitchFamily="34" charset="0"/>
                  <a:buChar char="•"/>
                </a:pPr>
                <a:r>
                  <a:rPr lang="en-US" sz="1600" dirty="0" smtClean="0">
                    <a:latin typeface="Gill Sans MT" panose="020B0502020104020203" pitchFamily="34" charset="0"/>
                  </a:rPr>
                  <a:t>Pattern Recognition</a:t>
                </a:r>
              </a:p>
              <a:p>
                <a:pPr marL="285750" indent="-285750">
                  <a:buFont typeface="Arial" panose="020B0604020202020204" pitchFamily="34" charset="0"/>
                  <a:buChar char="•"/>
                </a:pPr>
                <a:r>
                  <a:rPr lang="en-US" sz="1600" dirty="0" smtClean="0">
                    <a:latin typeface="Gill Sans MT" panose="020B0502020104020203" pitchFamily="34" charset="0"/>
                  </a:rPr>
                  <a:t>Information Retrieval</a:t>
                </a:r>
              </a:p>
              <a:p>
                <a:pPr marL="285750" indent="-285750">
                  <a:buFont typeface="Arial" panose="020B0604020202020204" pitchFamily="34" charset="0"/>
                  <a:buChar char="•"/>
                </a:pPr>
                <a:r>
                  <a:rPr lang="en-US" sz="1600" dirty="0" err="1" smtClean="0">
                    <a:latin typeface="Gill Sans MT" panose="020B0502020104020203" pitchFamily="34" charset="0"/>
                  </a:rPr>
                  <a:t>Perceptrons</a:t>
                </a:r>
                <a:r>
                  <a:rPr lang="en-US" sz="1600" dirty="0" smtClean="0">
                    <a:latin typeface="Gill Sans MT" panose="020B0502020104020203" pitchFamily="34" charset="0"/>
                  </a:rPr>
                  <a:t> (aka NN)</a:t>
                </a:r>
              </a:p>
            </p:txBody>
          </p:sp>
        </p:grpSp>
        <p:pic>
          <p:nvPicPr>
            <p:cNvPr id="51" name="Picture 2" descr="http://www.iconsdb.com/icons/preview/caribbean-blue/arrow-58-xx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5427" y="1226813"/>
              <a:ext cx="796052" cy="796052"/>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53"/>
          <p:cNvSpPr/>
          <p:nvPr/>
        </p:nvSpPr>
        <p:spPr>
          <a:xfrm>
            <a:off x="491773" y="1293981"/>
            <a:ext cx="4362791" cy="923330"/>
          </a:xfrm>
          <a:prstGeom prst="rect">
            <a:avLst/>
          </a:prstGeom>
        </p:spPr>
        <p:txBody>
          <a:bodyPr wrap="square">
            <a:spAutoFit/>
          </a:bodyPr>
          <a:lstStyle/>
          <a:p>
            <a:r>
              <a:rPr lang="en-US" b="0" i="0" dirty="0" smtClean="0">
                <a:solidFill>
                  <a:srgbClr val="252525"/>
                </a:solidFill>
                <a:effectLst/>
                <a:latin typeface="Arial" panose="020B0604020202020204" pitchFamily="34" charset="0"/>
              </a:rPr>
              <a:t>Machine learning and data mining often employ the same methods and overlap significantly. </a:t>
            </a:r>
          </a:p>
        </p:txBody>
      </p:sp>
      <p:sp>
        <p:nvSpPr>
          <p:cNvPr id="55" name="Rectangle 54"/>
          <p:cNvSpPr/>
          <p:nvPr/>
        </p:nvSpPr>
        <p:spPr>
          <a:xfrm>
            <a:off x="575633" y="2237000"/>
            <a:ext cx="4746983" cy="1015663"/>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smtClean="0">
                <a:latin typeface="Gill Sans MT" panose="020B0502020104020203" pitchFamily="34" charset="0"/>
              </a:rPr>
              <a:t>ML: </a:t>
            </a:r>
            <a:r>
              <a:rPr lang="en-US" sz="2000" dirty="0" smtClean="0">
                <a:latin typeface="Gill Sans MT" panose="020B0502020104020203" pitchFamily="34" charset="0"/>
              </a:rPr>
              <a:t>Machine learning focuses on prediction, based on known properties learned from the training data.</a:t>
            </a:r>
            <a:endParaRPr lang="en-US" sz="2000" dirty="0">
              <a:latin typeface="Gill Sans MT" panose="020B0502020104020203" pitchFamily="34" charset="0"/>
            </a:endParaRPr>
          </a:p>
        </p:txBody>
      </p:sp>
      <p:sp>
        <p:nvSpPr>
          <p:cNvPr id="56" name="Rectangle 55"/>
          <p:cNvSpPr/>
          <p:nvPr/>
        </p:nvSpPr>
        <p:spPr>
          <a:xfrm>
            <a:off x="575633" y="3381358"/>
            <a:ext cx="4746983" cy="1323439"/>
          </a:xfrm>
          <a:prstGeom prst="rect">
            <a:avLst/>
          </a:prstGeom>
          <a:solidFill>
            <a:schemeClr val="accent1">
              <a:lumMod val="20000"/>
              <a:lumOff val="80000"/>
            </a:schemeClr>
          </a:solidFill>
          <a:ln>
            <a:solidFill>
              <a:schemeClr val="bg2">
                <a:lumMod val="90000"/>
              </a:schemeClr>
            </a:solidFill>
          </a:ln>
          <a:effectLst>
            <a:outerShdw blurRad="50800" dist="38100" dir="2700000" algn="tl" rotWithShape="0">
              <a:prstClr val="black">
                <a:alpha val="40000"/>
              </a:prstClr>
            </a:outerShdw>
          </a:effectLst>
        </p:spPr>
        <p:txBody>
          <a:bodyPr wrap="square">
            <a:spAutoFit/>
          </a:bodyPr>
          <a:lstStyle/>
          <a:p>
            <a:r>
              <a:rPr lang="en-US" sz="2000" b="1" dirty="0" smtClean="0">
                <a:latin typeface="Gill Sans MT" panose="020B0502020104020203" pitchFamily="34" charset="0"/>
              </a:rPr>
              <a:t>Data mining: </a:t>
            </a:r>
            <a:r>
              <a:rPr lang="en-US" sz="2000" dirty="0" smtClean="0">
                <a:latin typeface="Gill Sans MT" panose="020B0502020104020203" pitchFamily="34" charset="0"/>
              </a:rPr>
              <a:t> focuses on the discovery of (previously) unknown properties in the data.  This is the analysis step of Knowledge Discovery in Databases (KDD).</a:t>
            </a:r>
          </a:p>
        </p:txBody>
      </p:sp>
    </p:spTree>
    <p:extLst>
      <p:ext uri="{BB962C8B-B14F-4D97-AF65-F5344CB8AC3E}">
        <p14:creationId xmlns:p14="http://schemas.microsoft.com/office/powerpoint/2010/main" val="79828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xit" presetSubtype="0" fill="hold" nodeType="with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1" nodeType="clickEffect">
                                  <p:stCondLst>
                                    <p:cond delay="0"/>
                                  </p:stCondLst>
                                  <p:childTnLst>
                                    <p:animEffect transition="out" filter="wipe(left)">
                                      <p:cBhvr>
                                        <p:cTn id="37" dur="500"/>
                                        <p:tgtEl>
                                          <p:spTgt spid="55"/>
                                        </p:tgtEl>
                                      </p:cBhvr>
                                    </p:animEffect>
                                    <p:set>
                                      <p:cBhvr>
                                        <p:cTn id="38" dur="1" fill="hold">
                                          <p:stCondLst>
                                            <p:cond delay="499"/>
                                          </p:stCondLst>
                                        </p:cTn>
                                        <p:tgtEl>
                                          <p:spTgt spid="55"/>
                                        </p:tgtEl>
                                        <p:attrNameLst>
                                          <p:attrName>style.visibility</p:attrName>
                                        </p:attrNameLst>
                                      </p:cBhvr>
                                      <p:to>
                                        <p:strVal val="hidden"/>
                                      </p:to>
                                    </p:set>
                                  </p:childTnLst>
                                </p:cTn>
                              </p:par>
                              <p:par>
                                <p:cTn id="39" presetID="22" presetClass="exit" presetSubtype="8" fill="hold" grpId="1" nodeType="withEffect">
                                  <p:stCondLst>
                                    <p:cond delay="0"/>
                                  </p:stCondLst>
                                  <p:childTnLst>
                                    <p:animEffect transition="out" filter="wipe(left)">
                                      <p:cBhvr>
                                        <p:cTn id="40" dur="500"/>
                                        <p:tgtEl>
                                          <p:spTgt spid="56"/>
                                        </p:tgtEl>
                                      </p:cBhvr>
                                    </p:animEffect>
                                    <p:set>
                                      <p:cBhvr>
                                        <p:cTn id="41" dur="1" fill="hold">
                                          <p:stCondLst>
                                            <p:cond delay="499"/>
                                          </p:stCondLst>
                                        </p:cTn>
                                        <p:tgtEl>
                                          <p:spTgt spid="56"/>
                                        </p:tgtEl>
                                        <p:attrNameLst>
                                          <p:attrName>style.visibility</p:attrName>
                                        </p:attrNameLst>
                                      </p:cBhvr>
                                      <p:to>
                                        <p:strVal val="hidden"/>
                                      </p:to>
                                    </p:set>
                                  </p:childTnLst>
                                </p:cTn>
                              </p:par>
                              <p:par>
                                <p:cTn id="42" presetID="22" presetClass="exit" presetSubtype="8" fill="hold" grpId="1" nodeType="withEffect">
                                  <p:stCondLst>
                                    <p:cond delay="0"/>
                                  </p:stCondLst>
                                  <p:childTnLst>
                                    <p:animEffect transition="out" filter="wipe(left)">
                                      <p:cBhvr>
                                        <p:cTn id="43" dur="500"/>
                                        <p:tgtEl>
                                          <p:spTgt spid="54"/>
                                        </p:tgtEl>
                                      </p:cBhvr>
                                    </p:animEffect>
                                    <p:set>
                                      <p:cBhvr>
                                        <p:cTn id="4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5" grpId="0" animBg="1"/>
      <p:bldP spid="55" grpId="1" animBg="1"/>
      <p:bldP spid="56" grpId="0" animBg="1"/>
      <p:bldP spid="5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a:off x="822960" y="6093296"/>
            <a:ext cx="10927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22960" y="6201308"/>
            <a:ext cx="593432" cy="369332"/>
          </a:xfrm>
          <a:prstGeom prst="rect">
            <a:avLst/>
          </a:prstGeom>
          <a:noFill/>
        </p:spPr>
        <p:txBody>
          <a:bodyPr wrap="none" rtlCol="0">
            <a:spAutoFit/>
          </a:bodyPr>
          <a:lstStyle/>
          <a:p>
            <a:r>
              <a:rPr lang="en-US" dirty="0" smtClean="0">
                <a:latin typeface="Berlin Sans FB Demi" panose="020E0802020502020306" pitchFamily="34" charset="0"/>
              </a:rPr>
              <a:t>50’s</a:t>
            </a:r>
            <a:endParaRPr lang="en-US" dirty="0">
              <a:latin typeface="Berlin Sans FB Demi" panose="020E0802020502020306" pitchFamily="34" charset="0"/>
            </a:endParaRPr>
          </a:p>
        </p:txBody>
      </p:sp>
      <p:sp>
        <p:nvSpPr>
          <p:cNvPr id="8" name="TextBox 7"/>
          <p:cNvSpPr txBox="1"/>
          <p:nvPr/>
        </p:nvSpPr>
        <p:spPr>
          <a:xfrm>
            <a:off x="7630089" y="6216548"/>
            <a:ext cx="622286" cy="369332"/>
          </a:xfrm>
          <a:prstGeom prst="rect">
            <a:avLst/>
          </a:prstGeom>
          <a:noFill/>
        </p:spPr>
        <p:txBody>
          <a:bodyPr wrap="none" rtlCol="0">
            <a:spAutoFit/>
          </a:bodyPr>
          <a:lstStyle/>
          <a:p>
            <a:r>
              <a:rPr lang="en-US" dirty="0" smtClean="0">
                <a:latin typeface="Berlin Sans FB Demi" panose="020E0802020502020306" pitchFamily="34" charset="0"/>
              </a:rPr>
              <a:t>00’s</a:t>
            </a:r>
            <a:endParaRPr lang="en-US" dirty="0">
              <a:latin typeface="Berlin Sans FB Demi" panose="020E0802020502020306" pitchFamily="34" charset="0"/>
            </a:endParaRPr>
          </a:p>
        </p:txBody>
      </p:sp>
      <p:sp>
        <p:nvSpPr>
          <p:cNvPr id="9" name="TextBox 8"/>
          <p:cNvSpPr txBox="1"/>
          <p:nvPr/>
        </p:nvSpPr>
        <p:spPr>
          <a:xfrm>
            <a:off x="10921929" y="6201308"/>
            <a:ext cx="788999" cy="369332"/>
          </a:xfrm>
          <a:prstGeom prst="rect">
            <a:avLst/>
          </a:prstGeom>
          <a:noFill/>
        </p:spPr>
        <p:txBody>
          <a:bodyPr wrap="none" rtlCol="0">
            <a:spAutoFit/>
          </a:bodyPr>
          <a:lstStyle/>
          <a:p>
            <a:r>
              <a:rPr lang="en-US" dirty="0" smtClean="0">
                <a:latin typeface="Berlin Sans FB Demi" panose="020E0802020502020306" pitchFamily="34" charset="0"/>
              </a:rPr>
              <a:t>today</a:t>
            </a:r>
            <a:endParaRPr lang="en-US" dirty="0">
              <a:latin typeface="Berlin Sans FB Demi" panose="020E0802020502020306" pitchFamily="34" charset="0"/>
            </a:endParaRPr>
          </a:p>
        </p:txBody>
      </p:sp>
      <p:sp>
        <p:nvSpPr>
          <p:cNvPr id="10" name="TextBox 9"/>
          <p:cNvSpPr txBox="1"/>
          <p:nvPr/>
        </p:nvSpPr>
        <p:spPr>
          <a:xfrm>
            <a:off x="2900524" y="6201308"/>
            <a:ext cx="587020" cy="369332"/>
          </a:xfrm>
          <a:prstGeom prst="rect">
            <a:avLst/>
          </a:prstGeom>
          <a:noFill/>
        </p:spPr>
        <p:txBody>
          <a:bodyPr wrap="none" rtlCol="0">
            <a:spAutoFit/>
          </a:bodyPr>
          <a:lstStyle/>
          <a:p>
            <a:r>
              <a:rPr lang="en-US" dirty="0">
                <a:latin typeface="Berlin Sans FB Demi" panose="020E0802020502020306" pitchFamily="34" charset="0"/>
              </a:rPr>
              <a:t>7</a:t>
            </a:r>
            <a:r>
              <a:rPr lang="en-US" dirty="0" smtClean="0">
                <a:latin typeface="Berlin Sans FB Demi" panose="020E0802020502020306" pitchFamily="34" charset="0"/>
              </a:rPr>
              <a:t>0’s</a:t>
            </a:r>
            <a:endParaRPr lang="en-US" dirty="0">
              <a:latin typeface="Berlin Sans FB Demi" panose="020E0802020502020306" pitchFamily="34" charset="0"/>
            </a:endParaRPr>
          </a:p>
        </p:txBody>
      </p:sp>
      <p:sp>
        <p:nvSpPr>
          <p:cNvPr id="11" name="TextBox 10"/>
          <p:cNvSpPr txBox="1"/>
          <p:nvPr/>
        </p:nvSpPr>
        <p:spPr>
          <a:xfrm>
            <a:off x="3530174" y="6201308"/>
            <a:ext cx="590226" cy="369332"/>
          </a:xfrm>
          <a:prstGeom prst="rect">
            <a:avLst/>
          </a:prstGeom>
          <a:noFill/>
        </p:spPr>
        <p:txBody>
          <a:bodyPr wrap="none" rtlCol="0">
            <a:spAutoFit/>
          </a:bodyPr>
          <a:lstStyle/>
          <a:p>
            <a:r>
              <a:rPr lang="en-US" dirty="0" smtClean="0">
                <a:latin typeface="Berlin Sans FB Demi" panose="020E0802020502020306" pitchFamily="34" charset="0"/>
              </a:rPr>
              <a:t>80’s</a:t>
            </a:r>
            <a:endParaRPr lang="en-US" dirty="0">
              <a:latin typeface="Berlin Sans FB Demi" panose="020E0802020502020306" pitchFamily="34" charset="0"/>
            </a:endParaRPr>
          </a:p>
        </p:txBody>
      </p:sp>
      <p:sp>
        <p:nvSpPr>
          <p:cNvPr id="12" name="TextBox 11"/>
          <p:cNvSpPr txBox="1"/>
          <p:nvPr/>
        </p:nvSpPr>
        <p:spPr>
          <a:xfrm>
            <a:off x="5920292" y="6188415"/>
            <a:ext cx="606256" cy="369332"/>
          </a:xfrm>
          <a:prstGeom prst="rect">
            <a:avLst/>
          </a:prstGeom>
          <a:noFill/>
        </p:spPr>
        <p:txBody>
          <a:bodyPr wrap="none" rtlCol="0">
            <a:spAutoFit/>
          </a:bodyPr>
          <a:lstStyle/>
          <a:p>
            <a:r>
              <a:rPr lang="en-US" dirty="0">
                <a:latin typeface="Berlin Sans FB Demi" panose="020E0802020502020306" pitchFamily="34" charset="0"/>
              </a:rPr>
              <a:t>9</a:t>
            </a:r>
            <a:r>
              <a:rPr lang="en-US" dirty="0" smtClean="0">
                <a:latin typeface="Berlin Sans FB Demi" panose="020E0802020502020306" pitchFamily="34" charset="0"/>
              </a:rPr>
              <a:t>0’s</a:t>
            </a:r>
            <a:endParaRPr lang="en-US" dirty="0">
              <a:latin typeface="Berlin Sans FB Demi" panose="020E0802020502020306" pitchFamily="34" charset="0"/>
            </a:endParaRPr>
          </a:p>
        </p:txBody>
      </p:sp>
      <p:sp>
        <p:nvSpPr>
          <p:cNvPr id="13" name="TextBox 12"/>
          <p:cNvSpPr txBox="1"/>
          <p:nvPr/>
        </p:nvSpPr>
        <p:spPr>
          <a:xfrm>
            <a:off x="2109078" y="6201308"/>
            <a:ext cx="604653" cy="369332"/>
          </a:xfrm>
          <a:prstGeom prst="rect">
            <a:avLst/>
          </a:prstGeom>
          <a:noFill/>
        </p:spPr>
        <p:txBody>
          <a:bodyPr wrap="none" rtlCol="0">
            <a:spAutoFit/>
          </a:bodyPr>
          <a:lstStyle/>
          <a:p>
            <a:r>
              <a:rPr lang="en-US" dirty="0" smtClean="0">
                <a:latin typeface="Berlin Sans FB Demi" panose="020E0802020502020306" pitchFamily="34" charset="0"/>
              </a:rPr>
              <a:t>60’s</a:t>
            </a:r>
            <a:endParaRPr lang="en-US" dirty="0">
              <a:latin typeface="Berlin Sans FB Demi" panose="020E0802020502020306" pitchFamily="34" charset="0"/>
            </a:endParaRPr>
          </a:p>
        </p:txBody>
      </p:sp>
      <p:grpSp>
        <p:nvGrpSpPr>
          <p:cNvPr id="2" name="Group 1"/>
          <p:cNvGrpSpPr/>
          <p:nvPr/>
        </p:nvGrpSpPr>
        <p:grpSpPr>
          <a:xfrm>
            <a:off x="9053657" y="1496479"/>
            <a:ext cx="2970657" cy="4308084"/>
            <a:chOff x="9053657" y="1496479"/>
            <a:chExt cx="2970657" cy="4308084"/>
          </a:xfrm>
        </p:grpSpPr>
        <p:sp>
          <p:nvSpPr>
            <p:cNvPr id="37" name="Hexagon 36"/>
            <p:cNvSpPr/>
            <p:nvPr/>
          </p:nvSpPr>
          <p:spPr>
            <a:xfrm>
              <a:off x="10375524" y="2218334"/>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smtClean="0">
                  <a:solidFill>
                    <a:schemeClr val="tx1"/>
                  </a:solidFill>
                  <a:latin typeface="Berlin Sans FB Demi" panose="020E0802020502020306" pitchFamily="34" charset="0"/>
                </a:rPr>
                <a:t>Data Mining</a:t>
              </a:r>
              <a:endParaRPr lang="en-US" sz="2400" dirty="0">
                <a:solidFill>
                  <a:schemeClr val="tx1"/>
                </a:solidFill>
                <a:latin typeface="Berlin Sans FB Demi" panose="020E0802020502020306" pitchFamily="34" charset="0"/>
              </a:endParaRPr>
            </a:p>
          </p:txBody>
        </p:sp>
        <p:sp>
          <p:nvSpPr>
            <p:cNvPr id="45" name="Hexagon 44"/>
            <p:cNvSpPr/>
            <p:nvPr/>
          </p:nvSpPr>
          <p:spPr>
            <a:xfrm>
              <a:off x="9053657" y="1496479"/>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smtClean="0">
                  <a:solidFill>
                    <a:schemeClr val="tx1"/>
                  </a:solidFill>
                  <a:latin typeface="Berlin Sans FB Demi" panose="020E0802020502020306" pitchFamily="34" charset="0"/>
                </a:rPr>
                <a:t>ML</a:t>
              </a:r>
              <a:endParaRPr lang="en-US" sz="3600" dirty="0">
                <a:solidFill>
                  <a:schemeClr val="tx1"/>
                </a:solidFill>
                <a:latin typeface="Berlin Sans FB Demi" panose="020E0802020502020306" pitchFamily="34" charset="0"/>
              </a:endParaRPr>
            </a:p>
          </p:txBody>
        </p:sp>
        <p:sp>
          <p:nvSpPr>
            <p:cNvPr id="46" name="Hexagon 45"/>
            <p:cNvSpPr/>
            <p:nvPr/>
          </p:nvSpPr>
          <p:spPr>
            <a:xfrm>
              <a:off x="9053657" y="2940189"/>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600" dirty="0" smtClean="0">
                  <a:solidFill>
                    <a:schemeClr val="tx1"/>
                  </a:solidFill>
                  <a:latin typeface="Berlin Sans FB Demi" panose="020E0802020502020306" pitchFamily="34" charset="0"/>
                </a:rPr>
                <a:t>AI</a:t>
              </a:r>
              <a:endParaRPr lang="en-US" sz="3600" dirty="0">
                <a:solidFill>
                  <a:schemeClr val="tx1"/>
                </a:solidFill>
                <a:latin typeface="Berlin Sans FB Demi" panose="020E0802020502020306" pitchFamily="34" charset="0"/>
              </a:endParaRPr>
            </a:p>
          </p:txBody>
        </p:sp>
        <p:sp>
          <p:nvSpPr>
            <p:cNvPr id="47" name="Hexagon 46"/>
            <p:cNvSpPr/>
            <p:nvPr/>
          </p:nvSpPr>
          <p:spPr>
            <a:xfrm>
              <a:off x="9057986" y="4383191"/>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latin typeface="Berlin Sans FB Demi" panose="020E0802020502020306" pitchFamily="34" charset="0"/>
                </a:rPr>
                <a:t>Statistical Learning</a:t>
              </a:r>
              <a:endParaRPr lang="en-US" dirty="0">
                <a:solidFill>
                  <a:schemeClr val="tx1"/>
                </a:solidFill>
                <a:latin typeface="Berlin Sans FB Demi" panose="020E0802020502020306" pitchFamily="34" charset="0"/>
              </a:endParaRPr>
            </a:p>
          </p:txBody>
        </p:sp>
        <p:sp>
          <p:nvSpPr>
            <p:cNvPr id="48" name="Hexagon 47"/>
            <p:cNvSpPr/>
            <p:nvPr/>
          </p:nvSpPr>
          <p:spPr>
            <a:xfrm>
              <a:off x="10375524" y="3662044"/>
              <a:ext cx="1648790" cy="142137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smtClean="0">
                  <a:solidFill>
                    <a:schemeClr val="tx1"/>
                  </a:solidFill>
                  <a:latin typeface="Berlin Sans FB Demi" panose="020E0802020502020306" pitchFamily="34" charset="0"/>
                </a:rPr>
                <a:t>Data Science</a:t>
              </a:r>
              <a:endParaRPr lang="en-US" sz="2400" dirty="0">
                <a:solidFill>
                  <a:schemeClr val="tx1"/>
                </a:solidFill>
                <a:latin typeface="Berlin Sans FB Demi" panose="020E0802020502020306" pitchFamily="34" charset="0"/>
              </a:endParaRPr>
            </a:p>
          </p:txBody>
        </p:sp>
      </p:grpSp>
      <p:sp>
        <p:nvSpPr>
          <p:cNvPr id="49" name="Title 1"/>
          <p:cNvSpPr>
            <a:spLocks noGrp="1"/>
          </p:cNvSpPr>
          <p:nvPr>
            <p:ph type="title"/>
          </p:nvPr>
        </p:nvSpPr>
        <p:spPr>
          <a:xfrm>
            <a:off x="838200" y="440668"/>
            <a:ext cx="6809878" cy="701731"/>
          </a:xfrm>
        </p:spPr>
        <p:txBody>
          <a:bodyPr/>
          <a:lstStyle/>
          <a:p>
            <a:r>
              <a:rPr lang="en-US" dirty="0" smtClean="0"/>
              <a:t>AI Lineage </a:t>
            </a:r>
            <a:r>
              <a:rPr lang="en-US" dirty="0" smtClean="0">
                <a:sym typeface="Wingdings" panose="05000000000000000000" pitchFamily="2" charset="2"/>
              </a:rPr>
              <a:t> ML  today</a:t>
            </a:r>
            <a:endParaRPr lang="en-US" dirty="0"/>
          </a:p>
        </p:txBody>
      </p:sp>
      <p:grpSp>
        <p:nvGrpSpPr>
          <p:cNvPr id="4" name="Group 3"/>
          <p:cNvGrpSpPr/>
          <p:nvPr/>
        </p:nvGrpSpPr>
        <p:grpSpPr>
          <a:xfrm>
            <a:off x="3452526" y="1206780"/>
            <a:ext cx="5390299" cy="4809522"/>
            <a:chOff x="3452526" y="1206780"/>
            <a:chExt cx="5390299" cy="4809522"/>
          </a:xfrm>
        </p:grpSpPr>
        <p:sp>
          <p:nvSpPr>
            <p:cNvPr id="50" name="Hexagon 49"/>
            <p:cNvSpPr/>
            <p:nvPr/>
          </p:nvSpPr>
          <p:spPr>
            <a:xfrm>
              <a:off x="3755740" y="3869176"/>
              <a:ext cx="1152128" cy="99321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solidFill>
                    <a:schemeClr val="tx1"/>
                  </a:solidFill>
                  <a:latin typeface="Berlin Sans FB Demi" panose="020E0802020502020306" pitchFamily="34" charset="0"/>
                </a:rPr>
                <a:t>Statistics</a:t>
              </a:r>
              <a:endParaRPr lang="en-US" sz="1600" dirty="0">
                <a:solidFill>
                  <a:schemeClr val="tx1"/>
                </a:solidFill>
                <a:latin typeface="Berlin Sans FB Demi" panose="020E0802020502020306" pitchFamily="34" charset="0"/>
              </a:endParaRPr>
            </a:p>
          </p:txBody>
        </p:sp>
        <p:sp>
          <p:nvSpPr>
            <p:cNvPr id="51" name="TextBox 50"/>
            <p:cNvSpPr txBox="1"/>
            <p:nvPr/>
          </p:nvSpPr>
          <p:spPr>
            <a:xfrm>
              <a:off x="4725427" y="4972130"/>
              <a:ext cx="2879699" cy="830997"/>
            </a:xfrm>
            <a:prstGeom prst="rect">
              <a:avLst/>
            </a:prstGeom>
            <a:noFill/>
          </p:spPr>
          <p:txBody>
            <a:bodyPr wrap="none" rtlCol="0">
              <a:spAutoFit/>
            </a:bodyPr>
            <a:lstStyle/>
            <a:p>
              <a:r>
                <a:rPr lang="en-US" sz="1600" dirty="0" smtClean="0">
                  <a:latin typeface="Gill Sans MT" panose="020B0502020104020203" pitchFamily="34" charset="0"/>
                </a:rPr>
                <a:t>ARTIFICIAL INTELLIGENCE</a:t>
              </a:r>
            </a:p>
            <a:p>
              <a:pPr marL="285750" indent="-285750">
                <a:buFont typeface="Arial" panose="020B0604020202020204" pitchFamily="34" charset="0"/>
                <a:buChar char="•"/>
              </a:pPr>
              <a:r>
                <a:rPr lang="en-US" sz="1600" dirty="0" smtClean="0">
                  <a:latin typeface="Gill Sans MT" panose="020B0502020104020203" pitchFamily="34" charset="0"/>
                </a:rPr>
                <a:t>Expert Systems</a:t>
              </a:r>
            </a:p>
            <a:p>
              <a:pPr marL="285750" indent="-285750">
                <a:buFont typeface="Arial" panose="020B0604020202020204" pitchFamily="34" charset="0"/>
                <a:buChar char="•"/>
              </a:pPr>
              <a:r>
                <a:rPr lang="en-US" sz="1600" dirty="0" smtClean="0">
                  <a:latin typeface="Gill Sans MT" panose="020B0502020104020203" pitchFamily="34" charset="0"/>
                </a:rPr>
                <a:t>Inductive Logic Programming</a:t>
              </a:r>
            </a:p>
          </p:txBody>
        </p:sp>
        <p:grpSp>
          <p:nvGrpSpPr>
            <p:cNvPr id="52" name="Group 51"/>
            <p:cNvGrpSpPr/>
            <p:nvPr/>
          </p:nvGrpSpPr>
          <p:grpSpPr>
            <a:xfrm>
              <a:off x="5484364" y="2245264"/>
              <a:ext cx="3167618" cy="995906"/>
              <a:chOff x="5560500" y="2822012"/>
              <a:chExt cx="3167618" cy="995906"/>
            </a:xfrm>
          </p:grpSpPr>
          <p:sp>
            <p:nvSpPr>
              <p:cNvPr id="53" name="Hexagon 52"/>
              <p:cNvSpPr/>
              <p:nvPr/>
            </p:nvSpPr>
            <p:spPr>
              <a:xfrm>
                <a:off x="5560500" y="2822012"/>
                <a:ext cx="1043510" cy="89957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latin typeface="Berlin Sans FB Demi" panose="020E0802020502020306" pitchFamily="34" charset="0"/>
                  </a:rPr>
                  <a:t>NN</a:t>
                </a:r>
                <a:endParaRPr lang="en-US" dirty="0">
                  <a:solidFill>
                    <a:schemeClr val="tx1"/>
                  </a:solidFill>
                  <a:latin typeface="Berlin Sans FB Demi" panose="020E0802020502020306" pitchFamily="34" charset="0"/>
                </a:endParaRPr>
              </a:p>
            </p:txBody>
          </p:sp>
          <p:sp>
            <p:nvSpPr>
              <p:cNvPr id="55" name="TextBox 54"/>
              <p:cNvSpPr txBox="1"/>
              <p:nvPr/>
            </p:nvSpPr>
            <p:spPr>
              <a:xfrm>
                <a:off x="6604010" y="3233143"/>
                <a:ext cx="2124108" cy="584775"/>
              </a:xfrm>
              <a:prstGeom prst="rect">
                <a:avLst/>
              </a:prstGeom>
              <a:noFill/>
            </p:spPr>
            <p:txBody>
              <a:bodyPr wrap="none" rtlCol="0">
                <a:spAutoFit/>
              </a:bodyPr>
              <a:lstStyle/>
              <a:p>
                <a:r>
                  <a:rPr lang="en-US" sz="1600" dirty="0" smtClean="0">
                    <a:latin typeface="Gill Sans MT" panose="020B0502020104020203" pitchFamily="34" charset="0"/>
                  </a:rPr>
                  <a:t>NEURAL NETWORKS</a:t>
                </a:r>
              </a:p>
              <a:p>
                <a:pPr marL="285750" indent="-285750">
                  <a:buFont typeface="Arial" panose="020B0604020202020204" pitchFamily="34" charset="0"/>
                  <a:buChar char="•"/>
                </a:pPr>
                <a:r>
                  <a:rPr lang="en-US" sz="1600" dirty="0" err="1" smtClean="0">
                    <a:latin typeface="Gill Sans MT" panose="020B0502020104020203" pitchFamily="34" charset="0"/>
                  </a:rPr>
                  <a:t>Backpropagation</a:t>
                </a:r>
                <a:endParaRPr lang="en-US" sz="1600" dirty="0" smtClean="0">
                  <a:latin typeface="Gill Sans MT" panose="020B0502020104020203" pitchFamily="34" charset="0"/>
                </a:endParaRPr>
              </a:p>
            </p:txBody>
          </p:sp>
        </p:grpSp>
        <p:sp>
          <p:nvSpPr>
            <p:cNvPr id="56" name="Hexagon 55"/>
            <p:cNvSpPr/>
            <p:nvPr/>
          </p:nvSpPr>
          <p:spPr>
            <a:xfrm>
              <a:off x="3452526" y="4917972"/>
              <a:ext cx="1274063" cy="109833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4000" dirty="0" smtClean="0">
                  <a:solidFill>
                    <a:schemeClr val="tx1"/>
                  </a:solidFill>
                  <a:latin typeface="Berlin Sans FB Demi" panose="020E0802020502020306" pitchFamily="34" charset="0"/>
                </a:rPr>
                <a:t>AI</a:t>
              </a:r>
              <a:endParaRPr lang="en-US" sz="4000" dirty="0">
                <a:solidFill>
                  <a:schemeClr val="tx1"/>
                </a:solidFill>
                <a:latin typeface="Berlin Sans FB Demi" panose="020E0802020502020306" pitchFamily="34" charset="0"/>
              </a:endParaRPr>
            </a:p>
          </p:txBody>
        </p:sp>
        <p:sp>
          <p:nvSpPr>
            <p:cNvPr id="57" name="TextBox 56"/>
            <p:cNvSpPr txBox="1"/>
            <p:nvPr/>
          </p:nvSpPr>
          <p:spPr>
            <a:xfrm>
              <a:off x="4925132" y="4074167"/>
              <a:ext cx="2701381" cy="830997"/>
            </a:xfrm>
            <a:prstGeom prst="rect">
              <a:avLst/>
            </a:prstGeom>
            <a:noFill/>
          </p:spPr>
          <p:txBody>
            <a:bodyPr wrap="none" rtlCol="0">
              <a:spAutoFit/>
            </a:bodyPr>
            <a:lstStyle/>
            <a:p>
              <a:r>
                <a:rPr lang="en-US" sz="1600" dirty="0" smtClean="0">
                  <a:latin typeface="Gill Sans MT" panose="020B0502020104020203" pitchFamily="34" charset="0"/>
                </a:rPr>
                <a:t>STATISTICS</a:t>
              </a:r>
            </a:p>
            <a:p>
              <a:pPr marL="285750" indent="-285750">
                <a:buFont typeface="Arial" panose="020B0604020202020204" pitchFamily="34" charset="0"/>
                <a:buChar char="•"/>
              </a:pPr>
              <a:r>
                <a:rPr lang="en-US" sz="1600" dirty="0" smtClean="0">
                  <a:latin typeface="Gill Sans MT" panose="020B0502020104020203" pitchFamily="34" charset="0"/>
                </a:rPr>
                <a:t>Generalized Linear Models</a:t>
              </a:r>
            </a:p>
            <a:p>
              <a:pPr marL="285750" indent="-285750">
                <a:buFont typeface="Arial" panose="020B0604020202020204" pitchFamily="34" charset="0"/>
                <a:buChar char="•"/>
              </a:pPr>
              <a:r>
                <a:rPr lang="en-US" sz="1600" dirty="0" smtClean="0">
                  <a:latin typeface="Gill Sans MT" panose="020B0502020104020203" pitchFamily="34" charset="0"/>
                </a:rPr>
                <a:t>Probabilistic Reasoning</a:t>
              </a:r>
            </a:p>
          </p:txBody>
        </p:sp>
        <p:grpSp>
          <p:nvGrpSpPr>
            <p:cNvPr id="58" name="Group 57"/>
            <p:cNvGrpSpPr/>
            <p:nvPr/>
          </p:nvGrpSpPr>
          <p:grpSpPr>
            <a:xfrm>
              <a:off x="5484364" y="3184760"/>
              <a:ext cx="3339801" cy="899577"/>
              <a:chOff x="5560500" y="1868169"/>
              <a:chExt cx="3339801" cy="899577"/>
            </a:xfrm>
          </p:grpSpPr>
          <p:sp>
            <p:nvSpPr>
              <p:cNvPr id="60" name="Hexagon 59"/>
              <p:cNvSpPr/>
              <p:nvPr/>
            </p:nvSpPr>
            <p:spPr>
              <a:xfrm>
                <a:off x="5560500" y="1868169"/>
                <a:ext cx="1043510" cy="89957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latin typeface="Berlin Sans FB Demi" panose="020E0802020502020306" pitchFamily="34" charset="0"/>
                  </a:rPr>
                  <a:t>Data Mining</a:t>
                </a:r>
                <a:endParaRPr lang="en-US" dirty="0">
                  <a:solidFill>
                    <a:schemeClr val="tx1"/>
                  </a:solidFill>
                  <a:latin typeface="Berlin Sans FB Demi" panose="020E0802020502020306" pitchFamily="34" charset="0"/>
                </a:endParaRPr>
              </a:p>
            </p:txBody>
          </p:sp>
          <p:sp>
            <p:nvSpPr>
              <p:cNvPr id="61" name="TextBox 60"/>
              <p:cNvSpPr txBox="1"/>
              <p:nvPr/>
            </p:nvSpPr>
            <p:spPr>
              <a:xfrm>
                <a:off x="6600056" y="2088141"/>
                <a:ext cx="2300245" cy="584775"/>
              </a:xfrm>
              <a:prstGeom prst="rect">
                <a:avLst/>
              </a:prstGeom>
              <a:noFill/>
            </p:spPr>
            <p:txBody>
              <a:bodyPr wrap="none" rtlCol="0">
                <a:spAutoFit/>
              </a:bodyPr>
              <a:lstStyle/>
              <a:p>
                <a:r>
                  <a:rPr lang="en-US" sz="1600" dirty="0" smtClean="0">
                    <a:latin typeface="Gill Sans MT" panose="020B0502020104020203" pitchFamily="34" charset="0"/>
                  </a:rPr>
                  <a:t>DATA MINING</a:t>
                </a:r>
              </a:p>
              <a:p>
                <a:pPr marL="285750" indent="-285750">
                  <a:buFont typeface="Arial" panose="020B0604020202020204" pitchFamily="34" charset="0"/>
                  <a:buChar char="•"/>
                </a:pPr>
                <a:r>
                  <a:rPr lang="en-US" sz="1600" dirty="0" smtClean="0">
                    <a:latin typeface="Gill Sans MT" panose="020B0502020104020203" pitchFamily="34" charset="0"/>
                  </a:rPr>
                  <a:t>Knowledge Discovery</a:t>
                </a:r>
              </a:p>
            </p:txBody>
          </p:sp>
        </p:grpSp>
        <p:grpSp>
          <p:nvGrpSpPr>
            <p:cNvPr id="63" name="Group 62"/>
            <p:cNvGrpSpPr/>
            <p:nvPr/>
          </p:nvGrpSpPr>
          <p:grpSpPr>
            <a:xfrm>
              <a:off x="5484364" y="1206780"/>
              <a:ext cx="3358461" cy="1077218"/>
              <a:chOff x="5560500" y="805798"/>
              <a:chExt cx="3358461" cy="1077218"/>
            </a:xfrm>
          </p:grpSpPr>
          <p:sp>
            <p:nvSpPr>
              <p:cNvPr id="65" name="Hexagon 64"/>
              <p:cNvSpPr/>
              <p:nvPr/>
            </p:nvSpPr>
            <p:spPr>
              <a:xfrm>
                <a:off x="5560500" y="914326"/>
                <a:ext cx="1043510" cy="89957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smtClean="0">
                    <a:solidFill>
                      <a:schemeClr val="tx1"/>
                    </a:solidFill>
                    <a:latin typeface="Berlin Sans FB Demi" panose="020E0802020502020306" pitchFamily="34" charset="0"/>
                  </a:rPr>
                  <a:t>ML</a:t>
                </a:r>
                <a:endParaRPr lang="en-US" dirty="0">
                  <a:solidFill>
                    <a:schemeClr val="tx1"/>
                  </a:solidFill>
                  <a:latin typeface="Berlin Sans FB Demi" panose="020E0802020502020306" pitchFamily="34" charset="0"/>
                </a:endParaRPr>
              </a:p>
            </p:txBody>
          </p:sp>
          <p:sp>
            <p:nvSpPr>
              <p:cNvPr id="66" name="TextBox 65"/>
              <p:cNvSpPr txBox="1"/>
              <p:nvPr/>
            </p:nvSpPr>
            <p:spPr>
              <a:xfrm>
                <a:off x="6600056" y="805798"/>
                <a:ext cx="2318905" cy="1077218"/>
              </a:xfrm>
              <a:prstGeom prst="rect">
                <a:avLst/>
              </a:prstGeom>
              <a:noFill/>
            </p:spPr>
            <p:txBody>
              <a:bodyPr wrap="none" rtlCol="0">
                <a:spAutoFit/>
              </a:bodyPr>
              <a:lstStyle/>
              <a:p>
                <a:r>
                  <a:rPr lang="en-US" sz="1600" dirty="0" smtClean="0">
                    <a:latin typeface="Gill Sans MT" panose="020B0502020104020203" pitchFamily="34" charset="0"/>
                  </a:rPr>
                  <a:t>MACHINE LEARNING</a:t>
                </a:r>
              </a:p>
              <a:p>
                <a:pPr marL="285750" indent="-285750">
                  <a:buFont typeface="Arial" panose="020B0604020202020204" pitchFamily="34" charset="0"/>
                  <a:buChar char="•"/>
                </a:pPr>
                <a:r>
                  <a:rPr lang="en-US" sz="1600" dirty="0" smtClean="0">
                    <a:latin typeface="Gill Sans MT" panose="020B0502020104020203" pitchFamily="34" charset="0"/>
                  </a:rPr>
                  <a:t>Pattern Recognition</a:t>
                </a:r>
              </a:p>
              <a:p>
                <a:pPr marL="285750" indent="-285750">
                  <a:buFont typeface="Arial" panose="020B0604020202020204" pitchFamily="34" charset="0"/>
                  <a:buChar char="•"/>
                </a:pPr>
                <a:r>
                  <a:rPr lang="en-US" sz="1600" dirty="0" smtClean="0">
                    <a:latin typeface="Gill Sans MT" panose="020B0502020104020203" pitchFamily="34" charset="0"/>
                  </a:rPr>
                  <a:t>Information Retrieval</a:t>
                </a:r>
              </a:p>
              <a:p>
                <a:pPr marL="285750" indent="-285750">
                  <a:buFont typeface="Arial" panose="020B0604020202020204" pitchFamily="34" charset="0"/>
                  <a:buChar char="•"/>
                </a:pPr>
                <a:r>
                  <a:rPr lang="en-US" sz="1600" dirty="0" err="1" smtClean="0">
                    <a:latin typeface="Gill Sans MT" panose="020B0502020104020203" pitchFamily="34" charset="0"/>
                  </a:rPr>
                  <a:t>Perceptrons</a:t>
                </a:r>
                <a:r>
                  <a:rPr lang="en-US" sz="1600" dirty="0" smtClean="0">
                    <a:latin typeface="Gill Sans MT" panose="020B0502020104020203" pitchFamily="34" charset="0"/>
                  </a:rPr>
                  <a:t> (aka NN)</a:t>
                </a:r>
              </a:p>
            </p:txBody>
          </p:sp>
        </p:grpSp>
      </p:grpSp>
    </p:spTree>
    <p:extLst>
      <p:ext uri="{BB962C8B-B14F-4D97-AF65-F5344CB8AC3E}">
        <p14:creationId xmlns:p14="http://schemas.microsoft.com/office/powerpoint/2010/main" val="260309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54915</TotalTime>
  <Words>8517</Words>
  <Application>Microsoft Office PowerPoint</Application>
  <PresentationFormat>Widescreen</PresentationFormat>
  <Paragraphs>1768</Paragraphs>
  <Slides>46</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Berlin Sans FB Demi</vt:lpstr>
      <vt:lpstr>Calibri</vt:lpstr>
      <vt:lpstr>Calibri Light</vt:lpstr>
      <vt:lpstr>Cambria Math</vt:lpstr>
      <vt:lpstr>Estrangelo Edessa</vt:lpstr>
      <vt:lpstr>Gill Sans MT</vt:lpstr>
      <vt:lpstr>Wingdings</vt:lpstr>
      <vt:lpstr>Office Theme</vt:lpstr>
      <vt:lpstr>Machine Learning</vt:lpstr>
      <vt:lpstr>Course Description</vt:lpstr>
      <vt:lpstr>Course Objectives</vt:lpstr>
      <vt:lpstr>Course Dates</vt:lpstr>
      <vt:lpstr>AI and ML</vt:lpstr>
      <vt:lpstr>ML</vt:lpstr>
      <vt:lpstr>AI Lineage</vt:lpstr>
      <vt:lpstr>AI Lineage  ML</vt:lpstr>
      <vt:lpstr>AI Lineage  ML  today</vt:lpstr>
      <vt:lpstr>Overlap in today’s fields</vt:lpstr>
      <vt:lpstr>Focus: AI and ML</vt:lpstr>
      <vt:lpstr>Focus: ML Categories</vt:lpstr>
      <vt:lpstr>Focus: ML Representations (i.e. Algorithms)</vt:lpstr>
      <vt:lpstr>Around the Room</vt:lpstr>
      <vt:lpstr>Anatomy of a ML “Black Box”</vt:lpstr>
      <vt:lpstr>Anatomy of a ML “Black Box”</vt:lpstr>
      <vt:lpstr>Anatomy of a ML “Black Box”</vt:lpstr>
      <vt:lpstr>SW with “Machine Learning” elements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 “Black Box” deconstructed</vt:lpstr>
      <vt:lpstr>ML “Black Box” deconstructed</vt:lpstr>
      <vt:lpstr>ML “Black Box” deconstructed</vt:lpstr>
      <vt:lpstr>ML Representations (i.e. Algorithms)</vt:lpstr>
      <vt:lpstr>PowerPoint Presentation</vt:lpstr>
      <vt:lpstr>PowerPoint Presentation</vt:lpstr>
      <vt:lpstr>PowerPoint Presentation</vt:lpstr>
      <vt:lpstr>Prior ML BBs</vt:lpstr>
      <vt:lpstr>PowerPoint Presentation</vt:lpstr>
    </vt:vector>
  </TitlesOfParts>
  <Company>BAE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Lofy, Brian A (US)</dc:creator>
  <cp:lastModifiedBy>Lofy, Brian A (US)</cp:lastModifiedBy>
  <cp:revision>402</cp:revision>
  <dcterms:created xsi:type="dcterms:W3CDTF">2016-06-14T22:54:05Z</dcterms:created>
  <dcterms:modified xsi:type="dcterms:W3CDTF">2016-10-17T16:52:14Z</dcterms:modified>
</cp:coreProperties>
</file>